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5"/>
  </p:notesMasterIdLst>
  <p:sldIdLst>
    <p:sldId id="256" r:id="rId2"/>
    <p:sldId id="266" r:id="rId3"/>
    <p:sldId id="267" r:id="rId4"/>
    <p:sldId id="361" r:id="rId5"/>
    <p:sldId id="268" r:id="rId6"/>
    <p:sldId id="270" r:id="rId7"/>
    <p:sldId id="354" r:id="rId8"/>
    <p:sldId id="271" r:id="rId9"/>
    <p:sldId id="272" r:id="rId10"/>
    <p:sldId id="273" r:id="rId11"/>
    <p:sldId id="365" r:id="rId12"/>
    <p:sldId id="368" r:id="rId13"/>
    <p:sldId id="369" r:id="rId14"/>
    <p:sldId id="377" r:id="rId15"/>
    <p:sldId id="366" r:id="rId16"/>
    <p:sldId id="370" r:id="rId17"/>
    <p:sldId id="367" r:id="rId18"/>
    <p:sldId id="373" r:id="rId19"/>
    <p:sldId id="374" r:id="rId20"/>
    <p:sldId id="375" r:id="rId21"/>
    <p:sldId id="372" r:id="rId22"/>
    <p:sldId id="376" r:id="rId23"/>
    <p:sldId id="274" r:id="rId24"/>
    <p:sldId id="275" r:id="rId25"/>
    <p:sldId id="276" r:id="rId26"/>
    <p:sldId id="277" r:id="rId27"/>
    <p:sldId id="278" r:id="rId28"/>
    <p:sldId id="279" r:id="rId29"/>
    <p:sldId id="280" r:id="rId30"/>
    <p:sldId id="285" r:id="rId31"/>
    <p:sldId id="315" r:id="rId32"/>
    <p:sldId id="357" r:id="rId33"/>
    <p:sldId id="316" r:id="rId34"/>
    <p:sldId id="317" r:id="rId35"/>
    <p:sldId id="318" r:id="rId36"/>
    <p:sldId id="319" r:id="rId37"/>
    <p:sldId id="320" r:id="rId38"/>
    <p:sldId id="321" r:id="rId39"/>
    <p:sldId id="322" r:id="rId40"/>
    <p:sldId id="323" r:id="rId41"/>
    <p:sldId id="324" r:id="rId42"/>
    <p:sldId id="325" r:id="rId43"/>
    <p:sldId id="326" r:id="rId4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itchFamily="34"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Corbel" pitchFamily="34"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Corbel" pitchFamily="34"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Corbel" pitchFamily="34"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Corbel" pitchFamily="34" charset="0"/>
        <a:ea typeface="+mn-ea"/>
        <a:cs typeface="Arial" charset="0"/>
      </a:defRPr>
    </a:lvl5pPr>
    <a:lvl6pPr marL="2286000" algn="l" defTabSz="914400" rtl="0" eaLnBrk="1" latinLnBrk="0" hangingPunct="1">
      <a:defRPr kern="1200">
        <a:solidFill>
          <a:schemeClr val="tx1"/>
        </a:solidFill>
        <a:latin typeface="Corbel" pitchFamily="34" charset="0"/>
        <a:ea typeface="+mn-ea"/>
        <a:cs typeface="Arial" charset="0"/>
      </a:defRPr>
    </a:lvl6pPr>
    <a:lvl7pPr marL="2743200" algn="l" defTabSz="914400" rtl="0" eaLnBrk="1" latinLnBrk="0" hangingPunct="1">
      <a:defRPr kern="1200">
        <a:solidFill>
          <a:schemeClr val="tx1"/>
        </a:solidFill>
        <a:latin typeface="Corbel" pitchFamily="34" charset="0"/>
        <a:ea typeface="+mn-ea"/>
        <a:cs typeface="Arial" charset="0"/>
      </a:defRPr>
    </a:lvl7pPr>
    <a:lvl8pPr marL="3200400" algn="l" defTabSz="914400" rtl="0" eaLnBrk="1" latinLnBrk="0" hangingPunct="1">
      <a:defRPr kern="1200">
        <a:solidFill>
          <a:schemeClr val="tx1"/>
        </a:solidFill>
        <a:latin typeface="Corbel" pitchFamily="34" charset="0"/>
        <a:ea typeface="+mn-ea"/>
        <a:cs typeface="Arial" charset="0"/>
      </a:defRPr>
    </a:lvl8pPr>
    <a:lvl9pPr marL="3657600" algn="l" defTabSz="914400" rtl="0" eaLnBrk="1" latinLnBrk="0" hangingPunct="1">
      <a:defRPr kern="1200">
        <a:solidFill>
          <a:schemeClr val="tx1"/>
        </a:solidFill>
        <a:latin typeface="Corbel" pitchFamily="34" charset="0"/>
        <a:ea typeface="+mn-ea"/>
        <a:cs typeface="Arial" charset="0"/>
      </a:defRPr>
    </a:lvl9pPr>
  </p:defaultTextStyle>
  <p:extLst>
    <p:ext uri="{521415D9-36F7-43E2-AB2F-B90AF26B5E84}">
      <p14:sectionLst xmlns:p14="http://schemas.microsoft.com/office/powerpoint/2010/main">
        <p14:section name="Section par défaut" id="{BD7C34C4-C4B7-4577-BBD2-6AA8FAE9EA85}">
          <p14:sldIdLst>
            <p14:sldId id="256"/>
            <p14:sldId id="266"/>
          </p14:sldIdLst>
        </p14:section>
        <p14:section name="Bereikbaarheid" id="{E1D96C05-6EE0-4558-846A-F47C228F2D72}">
          <p14:sldIdLst>
            <p14:sldId id="267"/>
            <p14:sldId id="361"/>
            <p14:sldId id="268"/>
          </p14:sldIdLst>
        </p14:section>
        <p14:section name="Voorschrift" id="{958CCA9D-A14B-4547-A31D-C086D18BEC79}">
          <p14:sldIdLst>
            <p14:sldId id="270"/>
            <p14:sldId id="354"/>
            <p14:sldId id="271"/>
            <p14:sldId id="272"/>
            <p14:sldId id="273"/>
            <p14:sldId id="365"/>
            <p14:sldId id="368"/>
            <p14:sldId id="369"/>
            <p14:sldId id="377"/>
            <p14:sldId id="366"/>
            <p14:sldId id="370"/>
            <p14:sldId id="367"/>
            <p14:sldId id="373"/>
            <p14:sldId id="374"/>
            <p14:sldId id="375"/>
            <p14:sldId id="372"/>
            <p14:sldId id="376"/>
            <p14:sldId id="274"/>
            <p14:sldId id="275"/>
            <p14:sldId id="276"/>
            <p14:sldId id="277"/>
            <p14:sldId id="278"/>
            <p14:sldId id="279"/>
            <p14:sldId id="280"/>
            <p14:sldId id="285"/>
          </p14:sldIdLst>
        </p14:section>
        <p14:section name="VOS Subst" id="{EA1F1036-9AEC-4573-A6A8-1960B7D682A4}">
          <p14:sldIdLst>
            <p14:sldId id="315"/>
            <p14:sldId id="357"/>
            <p14:sldId id="316"/>
            <p14:sldId id="317"/>
            <p14:sldId id="318"/>
            <p14:sldId id="319"/>
            <p14:sldId id="320"/>
            <p14:sldId id="321"/>
            <p14:sldId id="322"/>
            <p14:sldId id="323"/>
            <p14:sldId id="324"/>
            <p14:sldId id="325"/>
            <p14:sldId id="32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ien Pepermans" initials="D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ABA5"/>
    <a:srgbClr val="004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074" autoAdjust="0"/>
    <p:restoredTop sz="94662" autoAdjust="0"/>
  </p:normalViewPr>
  <p:slideViewPr>
    <p:cSldViewPr snapToGrid="0">
      <p:cViewPr varScale="1">
        <p:scale>
          <a:sx n="106" d="100"/>
          <a:sy n="106" d="100"/>
        </p:scale>
        <p:origin x="1284" y="126"/>
      </p:cViewPr>
      <p:guideLst>
        <p:guide orient="horz" pos="2160"/>
        <p:guide pos="2880"/>
      </p:guideLst>
    </p:cSldViewPr>
  </p:slideViewPr>
  <p:outlineViewPr>
    <p:cViewPr>
      <p:scale>
        <a:sx n="33" d="100"/>
        <a:sy n="33" d="100"/>
      </p:scale>
      <p:origin x="0" y="3204"/>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0" d="100"/>
          <a:sy n="80" d="100"/>
        </p:scale>
        <p:origin x="19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2-15T14:02:38.574" idx="1">
    <p:pos x="4073" y="138"/>
    <p:text>hyperlinks niet meer in orde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13457-320E-4182-A79A-98915B8478A1}" type="datetimeFigureOut">
              <a:rPr lang="fr-BE" smtClean="0"/>
              <a:t>15-02-18</a:t>
            </a:fld>
            <a:endParaRPr lang="fr-BE"/>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76868-135B-491A-93FC-4C795ED998A5}" type="slidenum">
              <a:rPr lang="fr-BE" smtClean="0"/>
              <a:t>‹N°›</a:t>
            </a:fld>
            <a:endParaRPr lang="fr-BE"/>
          </a:p>
        </p:txBody>
      </p:sp>
    </p:spTree>
    <p:extLst>
      <p:ext uri="{BB962C8B-B14F-4D97-AF65-F5344CB8AC3E}">
        <p14:creationId xmlns:p14="http://schemas.microsoft.com/office/powerpoint/2010/main" val="95380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06276868-135B-491A-93FC-4C795ED998A5}" type="slidenum">
              <a:rPr lang="fr-BE" smtClean="0"/>
              <a:t>2</a:t>
            </a:fld>
            <a:endParaRPr lang="fr-BE"/>
          </a:p>
        </p:txBody>
      </p:sp>
    </p:spTree>
    <p:extLst>
      <p:ext uri="{BB962C8B-B14F-4D97-AF65-F5344CB8AC3E}">
        <p14:creationId xmlns:p14="http://schemas.microsoft.com/office/powerpoint/2010/main" val="166178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06276868-135B-491A-93FC-4C795ED998A5}" type="slidenum">
              <a:rPr lang="fr-BE" smtClean="0"/>
              <a:t>4</a:t>
            </a:fld>
            <a:endParaRPr lang="fr-BE"/>
          </a:p>
        </p:txBody>
      </p:sp>
    </p:spTree>
    <p:extLst>
      <p:ext uri="{BB962C8B-B14F-4D97-AF65-F5344CB8AC3E}">
        <p14:creationId xmlns:p14="http://schemas.microsoft.com/office/powerpoint/2010/main" val="16617817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2" name="Image 5"/>
          <p:cNvPicPr>
            <a:picLocks noChangeAspect="1"/>
          </p:cNvPicPr>
          <p:nvPr userDrawn="1"/>
        </p:nvPicPr>
        <p:blipFill>
          <a:blip r:embed="rId2">
            <a:extLst>
              <a:ext uri="{28A0092B-C50C-407E-A947-70E740481C1C}">
                <a14:useLocalDpi xmlns:a14="http://schemas.microsoft.com/office/drawing/2010/main" val="0"/>
              </a:ext>
            </a:extLst>
          </a:blip>
          <a:srcRect l="43340" t="9976" r="14719" b="29443"/>
          <a:stretch>
            <a:fillRect/>
          </a:stretch>
        </p:blipFill>
        <p:spPr bwMode="auto">
          <a:xfrm>
            <a:off x="2171700" y="-57150"/>
            <a:ext cx="4805363"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7"/>
          <p:cNvPicPr>
            <a:picLocks noChangeAspect="1"/>
          </p:cNvPicPr>
          <p:nvPr userDrawn="1"/>
        </p:nvPicPr>
        <p:blipFill>
          <a:blip r:embed="rId2">
            <a:extLst>
              <a:ext uri="{28A0092B-C50C-407E-A947-70E740481C1C}">
                <a14:useLocalDpi xmlns:a14="http://schemas.microsoft.com/office/drawing/2010/main" val="0"/>
              </a:ext>
            </a:extLst>
          </a:blip>
          <a:srcRect l="29652" t="78027" b="16454"/>
          <a:stretch>
            <a:fillRect/>
          </a:stretch>
        </p:blipFill>
        <p:spPr bwMode="auto">
          <a:xfrm>
            <a:off x="20638" y="4914900"/>
            <a:ext cx="91233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0">
            <a:extLst>
              <a:ext uri="{FF2B5EF4-FFF2-40B4-BE49-F238E27FC236}">
                <a16:creationId xmlns:a16="http://schemas.microsoft.com/office/drawing/2014/main" id="{21142DC1-A483-449F-B904-72DC705F7AAF}"/>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788" t="47214" r="33185" b="21780"/>
          <a:stretch/>
        </p:blipFill>
        <p:spPr bwMode="auto">
          <a:xfrm>
            <a:off x="6412179" y="6425823"/>
            <a:ext cx="1214437" cy="43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a:extLst>
              <a:ext uri="{FF2B5EF4-FFF2-40B4-BE49-F238E27FC236}">
                <a16:creationId xmlns:a16="http://schemas.microsoft.com/office/drawing/2014/main" id="{C64051BA-522F-46ED-AD98-6395FF99245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53869" y="6417356"/>
            <a:ext cx="1447800" cy="344268"/>
          </a:xfrm>
          <a:prstGeom prst="rect">
            <a:avLst/>
          </a:prstGeom>
        </p:spPr>
      </p:pic>
    </p:spTree>
    <p:extLst>
      <p:ext uri="{BB962C8B-B14F-4D97-AF65-F5344CB8AC3E}">
        <p14:creationId xmlns:p14="http://schemas.microsoft.com/office/powerpoint/2010/main" val="1016821248"/>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Espace réservé du texte 7"/>
          <p:cNvSpPr>
            <a:spLocks noGrp="1"/>
          </p:cNvSpPr>
          <p:nvPr>
            <p:ph type="body" sz="quarter" idx="13"/>
          </p:nvPr>
        </p:nvSpPr>
        <p:spPr>
          <a:xfrm>
            <a:off x="1065213" y="338204"/>
            <a:ext cx="7564437" cy="1552510"/>
          </a:xfrm>
        </p:spPr>
        <p:txBody>
          <a:bodyPr/>
          <a:lstStyle>
            <a:lvl1pPr>
              <a:buClr>
                <a:srgbClr val="004B8D"/>
              </a:buClr>
              <a:defRPr>
                <a:solidFill>
                  <a:srgbClr val="24ABA5"/>
                </a:solidFill>
              </a:defRPr>
            </a:lvl1pPr>
            <a:lvl2pPr>
              <a:buClr>
                <a:srgbClr val="004B8D"/>
              </a:buClr>
              <a:defRPr>
                <a:solidFill>
                  <a:srgbClr val="24ABA5"/>
                </a:solidFill>
              </a:defRPr>
            </a:lvl2pPr>
            <a:lvl3pPr>
              <a:buClr>
                <a:srgbClr val="004B8D"/>
              </a:buClr>
              <a:defRPr>
                <a:solidFill>
                  <a:srgbClr val="24ABA5"/>
                </a:solidFill>
              </a:defRPr>
            </a:lvl3pPr>
            <a:lvl4pPr>
              <a:buClr>
                <a:srgbClr val="004B8D"/>
              </a:buClr>
              <a:defRPr>
                <a:solidFill>
                  <a:srgbClr val="24ABA5"/>
                </a:solidFill>
              </a:defRPr>
            </a:lvl4pPr>
            <a:lvl5pPr>
              <a:buClr>
                <a:srgbClr val="004B8D"/>
              </a:buClr>
              <a:defRPr>
                <a:solidFill>
                  <a:srgbClr val="24ABA5"/>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Tree>
    <p:extLst>
      <p:ext uri="{BB962C8B-B14F-4D97-AF65-F5344CB8AC3E}">
        <p14:creationId xmlns:p14="http://schemas.microsoft.com/office/powerpoint/2010/main" val="329999913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98525" cy="685800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7" name="Text Placeholder 2"/>
          <p:cNvSpPr>
            <a:spLocks noGrp="1"/>
          </p:cNvSpPr>
          <p:nvPr>
            <p:ph type="body" idx="1"/>
          </p:nvPr>
        </p:nvSpPr>
        <p:spPr bwMode="auto">
          <a:xfrm>
            <a:off x="1065213" y="2028825"/>
            <a:ext cx="7564437"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nl-BE"/>
              <a:t>Modifiez les styles du texte du masque</a:t>
            </a:r>
          </a:p>
          <a:p>
            <a:pPr lvl="1"/>
            <a:r>
              <a:rPr lang="fr-FR" altLang="nl-BE"/>
              <a:t>Deuxième niveau</a:t>
            </a:r>
          </a:p>
          <a:p>
            <a:pPr lvl="2"/>
            <a:r>
              <a:rPr lang="fr-FR" altLang="nl-BE"/>
              <a:t>Troisième niveau</a:t>
            </a:r>
          </a:p>
          <a:p>
            <a:pPr lvl="3"/>
            <a:r>
              <a:rPr lang="fr-FR" altLang="nl-BE"/>
              <a:t>Quatrième niveau</a:t>
            </a:r>
          </a:p>
          <a:p>
            <a:pPr lvl="4"/>
            <a:r>
              <a:rPr lang="fr-FR" altLang="nl-BE"/>
              <a:t>Cinquième niveau</a:t>
            </a:r>
            <a:endParaRPr lang="en-US" altLang="nl-BE"/>
          </a:p>
        </p:txBody>
      </p:sp>
      <p:sp>
        <p:nvSpPr>
          <p:cNvPr id="1029" name="ZoneTexte 9"/>
          <p:cNvSpPr txBox="1">
            <a:spLocks noChangeArrowheads="1"/>
          </p:cNvSpPr>
          <p:nvPr/>
        </p:nvSpPr>
        <p:spPr bwMode="auto">
          <a:xfrm rot="-5400000">
            <a:off x="-2174081" y="3940969"/>
            <a:ext cx="529113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algn="ctr" eaLnBrk="1" hangingPunct="1">
              <a:defRPr/>
            </a:pPr>
            <a:r>
              <a:rPr lang="fr-BE" altLang="nl-BE" sz="1500">
                <a:solidFill>
                  <a:schemeClr val="bg1"/>
                </a:solidFill>
                <a:latin typeface="Verdana" pitchFamily="34" charset="0"/>
                <a:ea typeface="Verdana" pitchFamily="34" charset="0"/>
                <a:cs typeface="Verdana" pitchFamily="34" charset="0"/>
              </a:rPr>
              <a:t>Wanneer huisarts en apotheker elkaar ontmoeten…</a:t>
            </a:r>
          </a:p>
        </p:txBody>
      </p:sp>
      <p:pic>
        <p:nvPicPr>
          <p:cNvPr id="2" name="Imag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100" y="306388"/>
            <a:ext cx="971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4" r:id="rId1"/>
    <p:sldLayoutId id="2147483853" r:id="rId2"/>
  </p:sldLayoutIdLst>
  <p:transition spd="slow">
    <p:wipe/>
  </p:transition>
  <p:hf sldNum="0" hdr="0" ftr="0" dt="0"/>
  <p:txStyles>
    <p:titleStyle>
      <a:lvl1pPr algn="l" defTabSz="685800" rtl="0" eaLnBrk="0" fontAlgn="base" hangingPunct="0">
        <a:lnSpc>
          <a:spcPct val="90000"/>
        </a:lnSpc>
        <a:spcBef>
          <a:spcPct val="0"/>
        </a:spcBef>
        <a:spcAft>
          <a:spcPct val="0"/>
        </a:spcAft>
        <a:defRPr lang="en-US" sz="3000" kern="1200" dirty="0">
          <a:solidFill>
            <a:srgbClr val="FFFFFF"/>
          </a:solidFill>
          <a:latin typeface="Century Gothic" panose="020B0502020202020204" pitchFamily="34" charset="0"/>
          <a:ea typeface="+mj-ea"/>
          <a:cs typeface="Andalus" panose="02020603050405020304" pitchFamily="18" charset="-78"/>
        </a:defRPr>
      </a:lvl1pPr>
      <a:lvl2pPr algn="l" defTabSz="685800" rtl="0" eaLnBrk="0" fontAlgn="base" hangingPunct="0">
        <a:lnSpc>
          <a:spcPct val="90000"/>
        </a:lnSpc>
        <a:spcBef>
          <a:spcPct val="0"/>
        </a:spcBef>
        <a:spcAft>
          <a:spcPct val="0"/>
        </a:spcAft>
        <a:defRPr sz="3000">
          <a:solidFill>
            <a:srgbClr val="FFFFFF"/>
          </a:solidFill>
          <a:latin typeface="Century Gothic" pitchFamily="34" charset="0"/>
          <a:cs typeface="Andalus" pitchFamily="18" charset="-78"/>
        </a:defRPr>
      </a:lvl2pPr>
      <a:lvl3pPr algn="l" defTabSz="685800" rtl="0" eaLnBrk="0" fontAlgn="base" hangingPunct="0">
        <a:lnSpc>
          <a:spcPct val="90000"/>
        </a:lnSpc>
        <a:spcBef>
          <a:spcPct val="0"/>
        </a:spcBef>
        <a:spcAft>
          <a:spcPct val="0"/>
        </a:spcAft>
        <a:defRPr sz="3000">
          <a:solidFill>
            <a:srgbClr val="FFFFFF"/>
          </a:solidFill>
          <a:latin typeface="Century Gothic" pitchFamily="34" charset="0"/>
          <a:cs typeface="Andalus" pitchFamily="18" charset="-78"/>
        </a:defRPr>
      </a:lvl3pPr>
      <a:lvl4pPr algn="l" defTabSz="685800" rtl="0" eaLnBrk="0" fontAlgn="base" hangingPunct="0">
        <a:lnSpc>
          <a:spcPct val="90000"/>
        </a:lnSpc>
        <a:spcBef>
          <a:spcPct val="0"/>
        </a:spcBef>
        <a:spcAft>
          <a:spcPct val="0"/>
        </a:spcAft>
        <a:defRPr sz="3000">
          <a:solidFill>
            <a:srgbClr val="FFFFFF"/>
          </a:solidFill>
          <a:latin typeface="Century Gothic" pitchFamily="34" charset="0"/>
          <a:cs typeface="Andalus" pitchFamily="18" charset="-78"/>
        </a:defRPr>
      </a:lvl4pPr>
      <a:lvl5pPr algn="l" defTabSz="685800" rtl="0" eaLnBrk="0" fontAlgn="base" hangingPunct="0">
        <a:lnSpc>
          <a:spcPct val="90000"/>
        </a:lnSpc>
        <a:spcBef>
          <a:spcPct val="0"/>
        </a:spcBef>
        <a:spcAft>
          <a:spcPct val="0"/>
        </a:spcAft>
        <a:defRPr sz="3000">
          <a:solidFill>
            <a:srgbClr val="FFFFFF"/>
          </a:solidFill>
          <a:latin typeface="Century Gothic" pitchFamily="34" charset="0"/>
          <a:cs typeface="Andalus" pitchFamily="18" charset="-78"/>
        </a:defRPr>
      </a:lvl5pPr>
      <a:lvl6pPr marL="457200" algn="l" defTabSz="685800" rtl="0" fontAlgn="base">
        <a:lnSpc>
          <a:spcPct val="90000"/>
        </a:lnSpc>
        <a:spcBef>
          <a:spcPct val="0"/>
        </a:spcBef>
        <a:spcAft>
          <a:spcPct val="0"/>
        </a:spcAft>
        <a:defRPr sz="3000">
          <a:solidFill>
            <a:srgbClr val="FFFFFF"/>
          </a:solidFill>
          <a:latin typeface="Century Gothic" pitchFamily="34" charset="0"/>
          <a:cs typeface="Andalus" pitchFamily="18" charset="-78"/>
        </a:defRPr>
      </a:lvl6pPr>
      <a:lvl7pPr marL="914400" algn="l" defTabSz="685800" rtl="0" fontAlgn="base">
        <a:lnSpc>
          <a:spcPct val="90000"/>
        </a:lnSpc>
        <a:spcBef>
          <a:spcPct val="0"/>
        </a:spcBef>
        <a:spcAft>
          <a:spcPct val="0"/>
        </a:spcAft>
        <a:defRPr sz="3000">
          <a:solidFill>
            <a:srgbClr val="FFFFFF"/>
          </a:solidFill>
          <a:latin typeface="Century Gothic" pitchFamily="34" charset="0"/>
          <a:cs typeface="Andalus" pitchFamily="18" charset="-78"/>
        </a:defRPr>
      </a:lvl7pPr>
      <a:lvl8pPr marL="1371600" algn="l" defTabSz="685800" rtl="0" fontAlgn="base">
        <a:lnSpc>
          <a:spcPct val="90000"/>
        </a:lnSpc>
        <a:spcBef>
          <a:spcPct val="0"/>
        </a:spcBef>
        <a:spcAft>
          <a:spcPct val="0"/>
        </a:spcAft>
        <a:defRPr sz="3000">
          <a:solidFill>
            <a:srgbClr val="FFFFFF"/>
          </a:solidFill>
          <a:latin typeface="Century Gothic" pitchFamily="34" charset="0"/>
          <a:cs typeface="Andalus" pitchFamily="18" charset="-78"/>
        </a:defRPr>
      </a:lvl8pPr>
      <a:lvl9pPr marL="1828800" algn="l" defTabSz="685800" rtl="0" fontAlgn="base">
        <a:lnSpc>
          <a:spcPct val="90000"/>
        </a:lnSpc>
        <a:spcBef>
          <a:spcPct val="0"/>
        </a:spcBef>
        <a:spcAft>
          <a:spcPct val="0"/>
        </a:spcAft>
        <a:defRPr sz="3000">
          <a:solidFill>
            <a:srgbClr val="FFFFFF"/>
          </a:solidFill>
          <a:latin typeface="Century Gothic" pitchFamily="34" charset="0"/>
          <a:cs typeface="Andalus" pitchFamily="18" charset="-78"/>
        </a:defRPr>
      </a:lvl9pPr>
    </p:titleStyle>
    <p:bodyStyle>
      <a:lvl1pPr marL="136525" indent="-136525" algn="l" defTabSz="685800" rtl="0" eaLnBrk="0" fontAlgn="base" hangingPunct="0">
        <a:lnSpc>
          <a:spcPct val="90000"/>
        </a:lnSpc>
        <a:spcBef>
          <a:spcPts val="900"/>
        </a:spcBef>
        <a:spcAft>
          <a:spcPct val="0"/>
        </a:spcAft>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6525" algn="l" defTabSz="685800" rtl="0" eaLnBrk="0" fontAlgn="base" hangingPunct="0">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6525" algn="l" defTabSz="685800" rtl="0" eaLnBrk="0" fontAlgn="base" hangingPunct="0">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6525" algn="l" defTabSz="685800" rtl="0" eaLnBrk="0" fontAlgn="base" hangingPunct="0">
        <a:lnSpc>
          <a:spcPct val="90000"/>
        </a:lnSpc>
        <a:spcBef>
          <a:spcPts val="188"/>
        </a:spcBef>
        <a:spcAft>
          <a:spcPts val="188"/>
        </a:spcAft>
        <a:buClr>
          <a:srgbClr val="24ABA5"/>
        </a:buClr>
        <a:buFont typeface="Wingdings 2" pitchFamily="18" charset="2"/>
        <a:buChar char=""/>
        <a:defRPr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6525" algn="l" defTabSz="685800" rtl="0" eaLnBrk="0" fontAlgn="base" hangingPunct="0">
        <a:lnSpc>
          <a:spcPct val="90000"/>
        </a:lnSpc>
        <a:spcBef>
          <a:spcPts val="188"/>
        </a:spcBef>
        <a:spcAft>
          <a:spcPts val="188"/>
        </a:spcAft>
        <a:buClr>
          <a:srgbClr val="24ABA5"/>
        </a:buClr>
        <a:buFont typeface="Wingdings 2" pitchFamily="18" charset="2"/>
        <a:buChar char=""/>
        <a:defRPr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34.xml"/><Relationship Id="rId7" Type="http://schemas.openxmlformats.org/officeDocument/2006/relationships/slide" Target="slide43.xml"/><Relationship Id="rId2" Type="http://schemas.openxmlformats.org/officeDocument/2006/relationships/slide" Target="slide33.xml"/><Relationship Id="rId1" Type="http://schemas.openxmlformats.org/officeDocument/2006/relationships/slideLayout" Target="../slideLayouts/slideLayout2.xml"/><Relationship Id="rId6" Type="http://schemas.openxmlformats.org/officeDocument/2006/relationships/slide" Target="slide42.xml"/><Relationship Id="rId5" Type="http://schemas.openxmlformats.org/officeDocument/2006/relationships/slide" Target="slide40.xml"/><Relationship Id="rId4" Type="http://schemas.openxmlformats.org/officeDocument/2006/relationships/slide" Target="slide39.xml"/></Relationships>
</file>

<file path=ppt/slides/_rels/slide3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5.xml"/><Relationship Id="rId18" Type="http://schemas.openxmlformats.org/officeDocument/2006/relationships/slide" Target="slide30.xml"/><Relationship Id="rId3" Type="http://schemas.openxmlformats.org/officeDocument/2006/relationships/slide" Target="slide9.xml"/><Relationship Id="rId7" Type="http://schemas.openxmlformats.org/officeDocument/2006/relationships/slide" Target="slide15.xml"/><Relationship Id="rId12" Type="http://schemas.openxmlformats.org/officeDocument/2006/relationships/slide" Target="slide24.xml"/><Relationship Id="rId17" Type="http://schemas.openxmlformats.org/officeDocument/2006/relationships/slide" Target="slide29.xml"/><Relationship Id="rId2" Type="http://schemas.openxmlformats.org/officeDocument/2006/relationships/slide" Target="slide8.xml"/><Relationship Id="rId16" Type="http://schemas.openxmlformats.org/officeDocument/2006/relationships/slide" Target="slide28.xml"/><Relationship Id="rId20" Type="http://schemas.openxmlformats.org/officeDocument/2006/relationships/comments" Target="../comments/comment1.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23.xml"/><Relationship Id="rId5" Type="http://schemas.openxmlformats.org/officeDocument/2006/relationships/slide" Target="slide12.xml"/><Relationship Id="rId15" Type="http://schemas.openxmlformats.org/officeDocument/2006/relationships/slide" Target="slide27.xml"/><Relationship Id="rId10" Type="http://schemas.openxmlformats.org/officeDocument/2006/relationships/slide" Target="slide22.xml"/><Relationship Id="rId19" Type="http://schemas.openxmlformats.org/officeDocument/2006/relationships/slide" Target="slide2.xml"/><Relationship Id="rId4" Type="http://schemas.openxmlformats.org/officeDocument/2006/relationships/slide" Target="slide10.xml"/><Relationship Id="rId9" Type="http://schemas.openxmlformats.org/officeDocument/2006/relationships/slide" Target="slide21.xml"/><Relationship Id="rId14" Type="http://schemas.openxmlformats.org/officeDocument/2006/relationships/slide" Target="slide26.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90500" y="5459413"/>
            <a:ext cx="8724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nl-NL" altLang="nl-BE" b="1"/>
              <a:t>Wanneer huisarts en </a:t>
            </a:r>
          </a:p>
          <a:p>
            <a:pPr algn="ctr" eaLnBrk="1" hangingPunct="1">
              <a:lnSpc>
                <a:spcPct val="100000"/>
              </a:lnSpc>
              <a:spcBef>
                <a:spcPct val="0"/>
              </a:spcBef>
              <a:buClrTx/>
              <a:buFontTx/>
              <a:buNone/>
            </a:pPr>
            <a:r>
              <a:rPr lang="nl-NL" altLang="nl-BE" b="1"/>
              <a:t>apotheker elkaar ontmoeten </a:t>
            </a:r>
            <a:r>
              <a:rPr lang="fr-BE" altLang="nl-BE" b="1"/>
              <a:t>…</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25" y="1963738"/>
            <a:ext cx="2800350" cy="489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91" name="Espace réservé du contenu 1"/>
          <p:cNvSpPr>
            <a:spLocks noGrp="1"/>
          </p:cNvSpPr>
          <p:nvPr>
            <p:ph idx="1"/>
          </p:nvPr>
        </p:nvSpPr>
        <p:spPr>
          <a:xfrm>
            <a:off x="1022350" y="765175"/>
            <a:ext cx="7850188" cy="1419225"/>
          </a:xfrm>
        </p:spPr>
        <p:txBody>
          <a:bodyPr/>
          <a:lstStyle/>
          <a:p>
            <a:pPr marL="0" indent="0" algn="ctr" eaLnBrk="1" hangingPunct="1">
              <a:lnSpc>
                <a:spcPct val="100000"/>
              </a:lnSpc>
              <a:spcBef>
                <a:spcPct val="0"/>
              </a:spcBef>
              <a:buFont typeface="Wingdings 2" pitchFamily="18" charset="2"/>
              <a:buNone/>
            </a:pPr>
            <a:r>
              <a:rPr lang="fr-BE" altLang="nl-BE" sz="2400" b="1"/>
              <a:t>Aan welke voorwaarden moet het voorschrijfmodel voor terugbetaalde geneesmiddelen voldoen?</a:t>
            </a:r>
            <a:endParaRPr lang="fr-BE" altLang="nl-BE"/>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8" name="Espace réservé du contenu 1"/>
          <p:cNvSpPr txBox="1">
            <a:spLocks/>
          </p:cNvSpPr>
          <p:nvPr/>
        </p:nvSpPr>
        <p:spPr>
          <a:xfrm>
            <a:off x="1055688" y="2811463"/>
            <a:ext cx="4841875" cy="3741737"/>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542925" indent="-361950" fontAlgn="auto">
              <a:lnSpc>
                <a:spcPct val="100000"/>
              </a:lnSpc>
              <a:spcBef>
                <a:spcPts val="0"/>
              </a:spcBef>
              <a:spcAft>
                <a:spcPts val="1800"/>
              </a:spcAft>
              <a:buFont typeface="Arial" panose="020B0604020202020204" pitchFamily="34" charset="0"/>
              <a:buChar char="•"/>
              <a:defRPr/>
            </a:pPr>
            <a:r>
              <a:rPr lang="nl-BE" sz="2200" dirty="0"/>
              <a:t>Afgedrukt op wit papier </a:t>
            </a:r>
          </a:p>
          <a:p>
            <a:pPr marL="542925" indent="-361950" fontAlgn="auto">
              <a:lnSpc>
                <a:spcPct val="100000"/>
              </a:lnSpc>
              <a:spcBef>
                <a:spcPts val="0"/>
              </a:spcBef>
              <a:spcAft>
                <a:spcPts val="1800"/>
              </a:spcAft>
              <a:buFont typeface="Arial" panose="020B0604020202020204" pitchFamily="34" charset="0"/>
              <a:buChar char="•"/>
              <a:defRPr/>
            </a:pPr>
            <a:r>
              <a:rPr lang="nl-BE" sz="2200" dirty="0"/>
              <a:t>Formaat:10,5 cm bij 20 cm</a:t>
            </a:r>
          </a:p>
          <a:p>
            <a:pPr marL="542925" indent="-361950" fontAlgn="auto">
              <a:lnSpc>
                <a:spcPct val="100000"/>
              </a:lnSpc>
              <a:spcBef>
                <a:spcPts val="0"/>
              </a:spcBef>
              <a:spcAft>
                <a:spcPts val="1800"/>
              </a:spcAft>
              <a:buFont typeface="Arial" panose="020B0604020202020204" pitchFamily="34" charset="0"/>
              <a:buChar char="•"/>
              <a:defRPr/>
            </a:pPr>
            <a:r>
              <a:rPr lang="nl-BE" sz="2200" dirty="0"/>
              <a:t>RIZIV-nummer van de arts in cijfers en streepjescode</a:t>
            </a:r>
            <a:endParaRPr lang="fr-BE" sz="2200" dirty="0"/>
          </a:p>
          <a:p>
            <a:pPr marL="542925" indent="-361950" fontAlgn="auto">
              <a:lnSpc>
                <a:spcPct val="100000"/>
              </a:lnSpc>
              <a:spcBef>
                <a:spcPts val="0"/>
              </a:spcBef>
              <a:spcAft>
                <a:spcPts val="1800"/>
              </a:spcAft>
              <a:buFont typeface="Arial" panose="020B0604020202020204" pitchFamily="34" charset="0"/>
              <a:buChar char="•"/>
              <a:defRPr/>
            </a:pPr>
            <a:r>
              <a:rPr lang="nl-BE" sz="2200" dirty="0"/>
              <a:t>Naam en voornaam van arts</a:t>
            </a:r>
            <a:endParaRPr lang="fr-BE" sz="2200" dirty="0"/>
          </a:p>
          <a:p>
            <a:pPr marL="0" indent="0" algn="ctr" fontAlgn="auto">
              <a:spcAft>
                <a:spcPts val="0"/>
              </a:spcAft>
              <a:buFont typeface="Wingdings 2" pitchFamily="18" charset="2"/>
              <a:buNone/>
              <a:defRPr/>
            </a:pPr>
            <a:endParaRPr lang="fr-BE" dirty="0"/>
          </a:p>
        </p:txBody>
      </p:sp>
      <p:sp>
        <p:nvSpPr>
          <p:cNvPr id="12294" name="Text Box 6"/>
          <p:cNvSpPr txBox="1">
            <a:spLocks noChangeArrowheads="1"/>
          </p:cNvSpPr>
          <p:nvPr/>
        </p:nvSpPr>
        <p:spPr bwMode="auto">
          <a:xfrm>
            <a:off x="7015163" y="3233738"/>
            <a:ext cx="1884362"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eaLnBrk="1" hangingPunct="1">
              <a:lnSpc>
                <a:spcPct val="100000"/>
              </a:lnSpc>
              <a:spcBef>
                <a:spcPct val="50000"/>
              </a:spcBef>
              <a:buClrTx/>
              <a:buFontTx/>
              <a:buNone/>
            </a:pPr>
            <a:r>
              <a:rPr lang="nl-BE" altLang="fr-FR" sz="1400" i="1">
                <a:latin typeface="Lucida Bright" pitchFamily="18" charset="0"/>
              </a:rPr>
              <a:t>Verhaegen F.</a:t>
            </a:r>
          </a:p>
          <a:p>
            <a:pPr eaLnBrk="1" hangingPunct="1">
              <a:lnSpc>
                <a:spcPct val="100000"/>
              </a:lnSpc>
              <a:spcBef>
                <a:spcPct val="50000"/>
              </a:spcBef>
              <a:buClrTx/>
              <a:buFontTx/>
              <a:buNone/>
            </a:pPr>
            <a:endParaRPr lang="nl-BE" altLang="fr-FR" sz="1400" i="1">
              <a:latin typeface="Lucida Bright" pitchFamily="18" charset="0"/>
            </a:endParaRPr>
          </a:p>
          <a:p>
            <a:pPr eaLnBrk="1" hangingPunct="1">
              <a:lnSpc>
                <a:spcPct val="100000"/>
              </a:lnSpc>
              <a:spcBef>
                <a:spcPct val="50000"/>
              </a:spcBef>
              <a:buClrTx/>
              <a:buFontTx/>
              <a:buNone/>
            </a:pPr>
            <a:r>
              <a:rPr lang="nl-BE" altLang="nl-BE" sz="1400" i="1">
                <a:latin typeface="Lucida Bright" pitchFamily="18" charset="0"/>
              </a:rPr>
              <a:t>Geneesmiddel</a:t>
            </a:r>
            <a:r>
              <a:rPr lang="nl-BE" altLang="nl-BE" sz="1400">
                <a:solidFill>
                  <a:schemeClr val="tx1"/>
                </a:solidFill>
                <a:latin typeface="Calibri" pitchFamily="34" charset="0"/>
                <a:cs typeface="Arial" charset="0"/>
              </a:rPr>
              <a:t> </a:t>
            </a:r>
          </a:p>
          <a:p>
            <a:pPr marL="0" lvl="2" eaLnBrk="1" hangingPunct="1">
              <a:lnSpc>
                <a:spcPct val="100000"/>
              </a:lnSpc>
              <a:spcBef>
                <a:spcPct val="50000"/>
              </a:spcBef>
              <a:spcAft>
                <a:spcPct val="0"/>
              </a:spcAft>
              <a:buClrTx/>
              <a:buFontTx/>
              <a:buNone/>
            </a:pPr>
            <a:r>
              <a:rPr lang="nl-BE" altLang="nl-BE" sz="1400" i="1">
                <a:latin typeface="Lucida Bright" pitchFamily="18" charset="0"/>
              </a:rPr>
              <a:t>Eenheidsdosis</a:t>
            </a:r>
            <a:endParaRPr lang="fr-BE" altLang="nl-BE" sz="1400" i="1">
              <a:latin typeface="Lucida Bright" pitchFamily="18" charset="0"/>
            </a:endParaRPr>
          </a:p>
          <a:p>
            <a:pPr eaLnBrk="1" hangingPunct="1">
              <a:lnSpc>
                <a:spcPct val="100000"/>
              </a:lnSpc>
              <a:spcBef>
                <a:spcPct val="50000"/>
              </a:spcBef>
              <a:buClrTx/>
              <a:buFontTx/>
              <a:buNone/>
            </a:pPr>
            <a:r>
              <a:rPr lang="fr-BE" altLang="nl-BE" sz="1400" i="1">
                <a:latin typeface="Lucida Bright" pitchFamily="18" charset="0"/>
              </a:rPr>
              <a:t>Grootte</a:t>
            </a:r>
            <a:r>
              <a:rPr lang="fr-BE" altLang="nl-BE" sz="1400">
                <a:solidFill>
                  <a:schemeClr val="tx1"/>
                </a:solidFill>
                <a:latin typeface="Calibri" pitchFamily="34" charset="0"/>
                <a:cs typeface="Arial" charset="0"/>
              </a:rPr>
              <a:t> </a:t>
            </a:r>
            <a:r>
              <a:rPr lang="nl-BE" altLang="fr-FR" sz="1400" i="1">
                <a:latin typeface="Lucida Bright" pitchFamily="18" charset="0"/>
              </a:rPr>
              <a:t>verpakking</a:t>
            </a:r>
          </a:p>
          <a:p>
            <a:pPr eaLnBrk="1" hangingPunct="1">
              <a:lnSpc>
                <a:spcPct val="100000"/>
              </a:lnSpc>
              <a:spcBef>
                <a:spcPct val="50000"/>
              </a:spcBef>
              <a:buClrTx/>
              <a:buFontTx/>
              <a:buNone/>
            </a:pPr>
            <a:r>
              <a:rPr lang="nl-BE" altLang="fr-FR" sz="1400" i="1">
                <a:latin typeface="Lucida Bright" pitchFamily="18" charset="0"/>
              </a:rPr>
              <a:t>S/ posologie</a:t>
            </a:r>
          </a:p>
        </p:txBody>
      </p:sp>
      <p:sp>
        <p:nvSpPr>
          <p:cNvPr id="12295" name="Tekstvak 5"/>
          <p:cNvSpPr txBox="1">
            <a:spLocks noChangeArrowheads="1"/>
          </p:cNvSpPr>
          <p:nvPr/>
        </p:nvSpPr>
        <p:spPr bwMode="auto">
          <a:xfrm>
            <a:off x="6164263" y="5946775"/>
            <a:ext cx="1436687"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eaLnBrk="1" hangingPunct="1">
              <a:lnSpc>
                <a:spcPct val="100000"/>
              </a:lnSpc>
              <a:spcBef>
                <a:spcPct val="0"/>
              </a:spcBef>
              <a:buClrTx/>
              <a:buFontTx/>
              <a:buNone/>
            </a:pPr>
            <a:r>
              <a:rPr lang="nl-BE" altLang="fr-FR" sz="900">
                <a:latin typeface="Lucida Bright" pitchFamily="18" charset="0"/>
                <a:cs typeface="Arial" charset="0"/>
              </a:rPr>
              <a:t>Dr. Filip Verhaegen</a:t>
            </a:r>
          </a:p>
          <a:p>
            <a:pPr eaLnBrk="1" hangingPunct="1">
              <a:lnSpc>
                <a:spcPct val="100000"/>
              </a:lnSpc>
              <a:spcBef>
                <a:spcPct val="0"/>
              </a:spcBef>
              <a:buClrTx/>
              <a:buFontTx/>
              <a:buNone/>
            </a:pPr>
            <a:r>
              <a:rPr lang="nl-BE" altLang="fr-FR" sz="900">
                <a:latin typeface="Lucida Bright" pitchFamily="18" charset="0"/>
                <a:cs typeface="Arial" charset="0"/>
              </a:rPr>
              <a:t>Lakensestraat 2</a:t>
            </a:r>
          </a:p>
          <a:p>
            <a:pPr eaLnBrk="1" hangingPunct="1">
              <a:lnSpc>
                <a:spcPct val="100000"/>
              </a:lnSpc>
              <a:spcBef>
                <a:spcPct val="0"/>
              </a:spcBef>
              <a:buClrTx/>
              <a:buFontTx/>
              <a:buNone/>
            </a:pPr>
            <a:r>
              <a:rPr lang="nl-BE" altLang="fr-FR" sz="900">
                <a:latin typeface="Lucida Bright" pitchFamily="18" charset="0"/>
                <a:cs typeface="Arial" charset="0"/>
              </a:rPr>
              <a:t>1000 Brussel</a:t>
            </a:r>
            <a:endParaRPr lang="nl-NL" altLang="fr-FR" sz="900">
              <a:latin typeface="Lucida Bright" pitchFamily="18" charset="0"/>
              <a:cs typeface="Arial" charset="0"/>
            </a:endParaRPr>
          </a:p>
        </p:txBody>
      </p:sp>
      <p:sp>
        <p:nvSpPr>
          <p:cNvPr id="12296" name="Text Box 6"/>
          <p:cNvSpPr txBox="1">
            <a:spLocks noChangeArrowheads="1"/>
          </p:cNvSpPr>
          <p:nvPr/>
        </p:nvSpPr>
        <p:spPr bwMode="auto">
          <a:xfrm>
            <a:off x="7496175" y="2811463"/>
            <a:ext cx="1884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eaLnBrk="1" hangingPunct="1">
              <a:lnSpc>
                <a:spcPct val="100000"/>
              </a:lnSpc>
              <a:spcBef>
                <a:spcPct val="50000"/>
              </a:spcBef>
              <a:buClrTx/>
              <a:buFontTx/>
              <a:buNone/>
            </a:pPr>
            <a:r>
              <a:rPr lang="nl-BE" altLang="fr-FR" sz="1400">
                <a:latin typeface="Lucida Bright" pitchFamily="18" charset="0"/>
              </a:rPr>
              <a:t>An De Bast</a:t>
            </a:r>
          </a:p>
        </p:txBody>
      </p:sp>
      <p:sp>
        <p:nvSpPr>
          <p:cNvPr id="12297" name="Tekstvak 5"/>
          <p:cNvSpPr txBox="1">
            <a:spLocks noChangeArrowheads="1"/>
          </p:cNvSpPr>
          <p:nvPr/>
        </p:nvSpPr>
        <p:spPr bwMode="auto">
          <a:xfrm>
            <a:off x="7561263" y="6040438"/>
            <a:ext cx="14382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eaLnBrk="1" hangingPunct="1">
              <a:lnSpc>
                <a:spcPct val="100000"/>
              </a:lnSpc>
              <a:spcBef>
                <a:spcPct val="0"/>
              </a:spcBef>
              <a:buClrTx/>
              <a:buFontTx/>
              <a:buNone/>
            </a:pPr>
            <a:r>
              <a:rPr lang="nl-BE" altLang="fr-FR" sz="900">
                <a:latin typeface="Lucida Bright" pitchFamily="18" charset="0"/>
                <a:cs typeface="Arial" charset="0"/>
              </a:rPr>
              <a:t>01/04/2015</a:t>
            </a:r>
            <a:endParaRPr lang="nl-NL" altLang="fr-FR" sz="900">
              <a:latin typeface="Lucida Bright" pitchFamily="18" charset="0"/>
              <a:cs typeface="Arial" charset="0"/>
            </a:endParaRPr>
          </a:p>
        </p:txBody>
      </p:sp>
      <p:sp>
        <p:nvSpPr>
          <p:cNvPr id="12" name="Rectangular Callout 12"/>
          <p:cNvSpPr/>
          <p:nvPr/>
        </p:nvSpPr>
        <p:spPr>
          <a:xfrm>
            <a:off x="1095374" y="2120967"/>
            <a:ext cx="7710488"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nl-BE" sz="2800" dirty="0"/>
              <a:t>Welke moeilijkheden ondervinden we hierbij?</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concrete oplossingen kunnen dit verhelpen?</a:t>
            </a:r>
            <a:endParaRPr lang="fr-BE" sz="2800" dirty="0"/>
          </a:p>
        </p:txBody>
      </p:sp>
      <p:sp>
        <p:nvSpPr>
          <p:cNvPr id="11" name="Rectangle 10">
            <a:hlinkClick r:id="rId3"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3" action="ppaction://hlinksldjump"/>
              </a:rPr>
              <a:t>THEMA’S</a:t>
            </a:r>
            <a:endParaRPr lang="fr-BE" dirty="0"/>
          </a:p>
        </p:txBody>
      </p:sp>
      <p:sp>
        <p:nvSpPr>
          <p:cNvPr id="13" name="Bouton d'action : Accueil 12">
            <a:hlinkClick r:id="rId4"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pic>
        <p:nvPicPr>
          <p:cNvPr id="2150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1416050"/>
            <a:ext cx="71755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5">
            <a:hlinkClick r:id="rId3"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3" action="ppaction://hlinksldjump"/>
              </a:rPr>
              <a:t>THEMA’S</a:t>
            </a:r>
            <a:endParaRPr lang="fr-BE" dirty="0">
              <a:solidFill>
                <a:prstClr val="white"/>
              </a:solidFill>
            </a:endParaRPr>
          </a:p>
        </p:txBody>
      </p:sp>
      <p:sp>
        <p:nvSpPr>
          <p:cNvPr id="7" name="Bouton d'action : Accueil 6">
            <a:hlinkClick r:id="rId4"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
        <p:nvSpPr>
          <p:cNvPr id="8" name="Espace réservé du contenu 1"/>
          <p:cNvSpPr>
            <a:spLocks noGrp="1"/>
          </p:cNvSpPr>
          <p:nvPr>
            <p:ph idx="1"/>
          </p:nvPr>
        </p:nvSpPr>
        <p:spPr>
          <a:xfrm>
            <a:off x="925513" y="790575"/>
            <a:ext cx="7989887" cy="714375"/>
          </a:xfrm>
        </p:spPr>
        <p:txBody>
          <a:bodyPr/>
          <a:lstStyle/>
          <a:p>
            <a:pPr marL="0" indent="0" eaLnBrk="1" hangingPunct="1">
              <a:buFont typeface="Wingdings 2" pitchFamily="18" charset="2"/>
              <a:buNone/>
            </a:pPr>
            <a:r>
              <a:rPr lang="fr-BE" altLang="nl-BE" sz="2400" b="1" dirty="0" err="1"/>
              <a:t>Recip</a:t>
            </a:r>
            <a:r>
              <a:rPr lang="fr-BE" altLang="nl-BE" sz="2400" b="1" dirty="0"/>
              <a:t>-e: het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p:txBody>
      </p:sp>
    </p:spTree>
    <p:extLst>
      <p:ext uri="{BB962C8B-B14F-4D97-AF65-F5344CB8AC3E}">
        <p14:creationId xmlns:p14="http://schemas.microsoft.com/office/powerpoint/2010/main" val="275525138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1"/>
          <p:cNvSpPr>
            <a:spLocks noGrp="1"/>
          </p:cNvSpPr>
          <p:nvPr>
            <p:ph idx="1"/>
          </p:nvPr>
        </p:nvSpPr>
        <p:spPr>
          <a:xfrm>
            <a:off x="925513" y="790575"/>
            <a:ext cx="7989887" cy="714375"/>
          </a:xfrm>
        </p:spPr>
        <p:txBody>
          <a:bodyPr/>
          <a:lstStyle/>
          <a:p>
            <a:pPr marL="0" indent="0" eaLnBrk="1" hangingPunct="1">
              <a:buFont typeface="Wingdings 2" pitchFamily="18" charset="2"/>
              <a:buNone/>
            </a:pPr>
            <a:r>
              <a:rPr lang="fr-BE" altLang="nl-BE" sz="2400" b="1" dirty="0" err="1"/>
              <a:t>Recip</a:t>
            </a:r>
            <a:r>
              <a:rPr lang="fr-BE" altLang="nl-BE" sz="2400" b="1" dirty="0"/>
              <a:t>-e: het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a:effectLst>
                  <a:outerShdw blurRad="38100" dist="38100" dir="2700000" algn="tl">
                    <a:srgbClr val="000000">
                      <a:alpha val="43137"/>
                    </a:srgbClr>
                  </a:outerShdw>
                </a:effectLst>
              </a:rPr>
              <a:t>Het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bwMode="auto">
          <a:xfrm>
            <a:off x="1048601" y="1504324"/>
            <a:ext cx="7850187" cy="5353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342900" indent="-342900"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buNone/>
            </a:pPr>
            <a:endParaRPr lang="nl-NL" sz="2400" b="1" dirty="0">
              <a:solidFill>
                <a:srgbClr val="24ABA5"/>
              </a:solidFill>
              <a:effectLst>
                <a:outerShdw blurRad="38100" dist="38100" dir="2700000" algn="tl">
                  <a:srgbClr val="000000">
                    <a:alpha val="43137"/>
                  </a:srgbClr>
                </a:outerShdw>
              </a:effectLst>
            </a:endParaRPr>
          </a:p>
          <a:p>
            <a:pPr>
              <a:buNone/>
            </a:pPr>
            <a:r>
              <a:rPr lang="nl-NL" sz="2400" b="1" dirty="0">
                <a:solidFill>
                  <a:srgbClr val="24ABA5"/>
                </a:solidFill>
                <a:effectLst>
                  <a:outerShdw blurRad="38100" dist="38100" dir="2700000" algn="tl">
                    <a:srgbClr val="000000">
                      <a:alpha val="43137"/>
                    </a:srgbClr>
                  </a:outerShdw>
                </a:effectLst>
              </a:rPr>
              <a:t>Tijdslijn</a:t>
            </a:r>
          </a:p>
          <a:p>
            <a:pPr>
              <a:buNone/>
            </a:pPr>
            <a:endParaRPr lang="nl-NL" sz="2400" b="1" dirty="0">
              <a:solidFill>
                <a:srgbClr val="24ABA5"/>
              </a:solidFill>
              <a:effectLst>
                <a:outerShdw blurRad="38100" dist="38100" dir="2700000" algn="tl">
                  <a:srgbClr val="000000">
                    <a:alpha val="43137"/>
                  </a:srgbClr>
                </a:outerShdw>
              </a:effectLst>
            </a:endParaRPr>
          </a:p>
          <a:p>
            <a:r>
              <a:rPr lang="nl-NL" sz="2400" dirty="0"/>
              <a:t>1 januari 2017: invoering elektronisch voorschrift</a:t>
            </a:r>
          </a:p>
          <a:p>
            <a:endParaRPr lang="nl-NL" sz="2400" dirty="0"/>
          </a:p>
          <a:p>
            <a:r>
              <a:rPr lang="nl-NL" sz="2400" dirty="0"/>
              <a:t>1 juni 2018: ambulante voorschrijvers (huisartsen, artsen-specialisten, tandartsen en vroedvrouwen) schrijven verplicht elektronisch voor</a:t>
            </a:r>
          </a:p>
          <a:p>
            <a:endParaRPr lang="fr-BE" altLang="nl-BE" sz="2000" b="1" i="1"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
        <p:nvSpPr>
          <p:cNvPr id="9" name="Rectangular Callout 12"/>
          <p:cNvSpPr/>
          <p:nvPr/>
        </p:nvSpPr>
        <p:spPr>
          <a:xfrm>
            <a:off x="1048601" y="2834133"/>
            <a:ext cx="7710488" cy="2442103"/>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sz="2400" dirty="0"/>
          </a:p>
          <a:p>
            <a:pPr algn="ctr" eaLnBrk="1" fontAlgn="auto" hangingPunct="1">
              <a:spcBef>
                <a:spcPts val="0"/>
              </a:spcBef>
              <a:spcAft>
                <a:spcPts val="0"/>
              </a:spcAft>
              <a:defRPr/>
            </a:pPr>
            <a:r>
              <a:rPr lang="nl-BE" sz="2400" dirty="0"/>
              <a:t>De verplichting om elektronisch voor te schrijven zal niet van toepassing zijn op voorschrijvers die op 1 juni 2018 de leeftijd van 62 jaar bereikt hebben, noch voor voorschriften opgesteld naar aanleiding van een bezoek aan de patiënt thuis of in een instelling ongeacht de leeftijd van de voorschrijver</a:t>
            </a:r>
          </a:p>
          <a:p>
            <a:pPr algn="ctr" eaLnBrk="1" fontAlgn="auto" hangingPunct="1">
              <a:spcBef>
                <a:spcPts val="0"/>
              </a:spcBef>
              <a:spcAft>
                <a:spcPts val="0"/>
              </a:spcAft>
              <a:defRPr/>
            </a:pPr>
            <a:endParaRPr lang="fr-BE" sz="2000" dirty="0"/>
          </a:p>
        </p:txBody>
      </p:sp>
    </p:spTree>
    <p:extLst>
      <p:ext uri="{BB962C8B-B14F-4D97-AF65-F5344CB8AC3E}">
        <p14:creationId xmlns:p14="http://schemas.microsoft.com/office/powerpoint/2010/main" val="12228877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1"/>
          <p:cNvSpPr>
            <a:spLocks noGrp="1"/>
          </p:cNvSpPr>
          <p:nvPr>
            <p:ph idx="1"/>
          </p:nvPr>
        </p:nvSpPr>
        <p:spPr>
          <a:xfrm>
            <a:off x="925513" y="790575"/>
            <a:ext cx="7989887" cy="714375"/>
          </a:xfrm>
        </p:spPr>
        <p:txBody>
          <a:bodyPr/>
          <a:lstStyle/>
          <a:p>
            <a:pPr marL="0" indent="0" eaLnBrk="1" hangingPunct="1">
              <a:buFont typeface="Wingdings 2" pitchFamily="18" charset="2"/>
              <a:buNone/>
            </a:pPr>
            <a:r>
              <a:rPr lang="fr-BE" altLang="nl-BE" sz="2400" b="1" dirty="0" err="1"/>
              <a:t>Recip</a:t>
            </a:r>
            <a:r>
              <a:rPr lang="fr-BE" altLang="nl-BE" sz="2400" b="1" dirty="0"/>
              <a:t>-e: het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marL="0" indent="0" algn="ctr" eaLnBrk="1" hangingPunct="1">
              <a:buFont typeface="Wingdings 2" pitchFamily="18" charset="2"/>
              <a:buNone/>
            </a:pPr>
            <a:r>
              <a:rPr lang="fr-BE" altLang="nl-BE" sz="2400" b="1" dirty="0">
                <a:solidFill>
                  <a:srgbClr val="24ABA5"/>
                </a:solidFill>
              </a:rPr>
              <a:t>Arts</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a:effectLst>
                  <a:outerShdw blurRad="38100" dist="38100" dir="2700000" algn="tl">
                    <a:srgbClr val="000000">
                      <a:alpha val="43137"/>
                    </a:srgbClr>
                  </a:outerShdw>
                </a:effectLst>
              </a:rPr>
              <a:t>Het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bwMode="auto">
          <a:xfrm>
            <a:off x="1063760" y="1640917"/>
            <a:ext cx="7850187"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342900" indent="-342900"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lvl="2" eaLnBrk="1" hangingPunct="1">
              <a:lnSpc>
                <a:spcPct val="100000"/>
              </a:lnSpc>
              <a:spcBef>
                <a:spcPct val="0"/>
              </a:spcBef>
              <a:spcAft>
                <a:spcPts val="1800"/>
              </a:spcAft>
              <a:buFont typeface="Arial" charset="0"/>
              <a:buChar char="•"/>
            </a:pPr>
            <a:r>
              <a:rPr lang="nl-BE" altLang="nl-BE" sz="2000" dirty="0"/>
              <a:t>Via de </a:t>
            </a:r>
            <a:r>
              <a:rPr lang="nl-BE" altLang="nl-BE" sz="2000" dirty="0">
                <a:solidFill>
                  <a:srgbClr val="24ABA5"/>
                </a:solidFill>
              </a:rPr>
              <a:t>voorschrijfmodule van het EMD-pakket </a:t>
            </a:r>
            <a:r>
              <a:rPr lang="nl-BE" altLang="nl-BE" sz="2000" dirty="0"/>
              <a:t>wordt het voorschrift naar </a:t>
            </a:r>
            <a:r>
              <a:rPr lang="nl-BE" altLang="nl-BE" sz="2000" dirty="0" err="1">
                <a:solidFill>
                  <a:srgbClr val="24ABA5"/>
                </a:solidFill>
              </a:rPr>
              <a:t>Recip</a:t>
            </a:r>
            <a:r>
              <a:rPr lang="nl-BE" altLang="nl-BE" sz="2000" dirty="0">
                <a:solidFill>
                  <a:srgbClr val="24ABA5"/>
                </a:solidFill>
              </a:rPr>
              <a:t>-e</a:t>
            </a:r>
            <a:r>
              <a:rPr lang="nl-BE" altLang="nl-BE" sz="2000" dirty="0"/>
              <a:t> opgeladen.</a:t>
            </a:r>
          </a:p>
          <a:p>
            <a:pPr lvl="2" eaLnBrk="1" hangingPunct="1">
              <a:lnSpc>
                <a:spcPct val="100000"/>
              </a:lnSpc>
              <a:spcBef>
                <a:spcPct val="0"/>
              </a:spcBef>
              <a:spcAft>
                <a:spcPts val="1800"/>
              </a:spcAft>
              <a:buFont typeface="Arial" charset="0"/>
              <a:buChar char="•"/>
            </a:pPr>
            <a:r>
              <a:rPr lang="nl-BE" altLang="nl-BE" sz="2000" dirty="0"/>
              <a:t>De </a:t>
            </a:r>
            <a:r>
              <a:rPr lang="nl-BE" altLang="nl-BE" sz="2000" dirty="0" err="1"/>
              <a:t>Recip</a:t>
            </a:r>
            <a:r>
              <a:rPr lang="nl-BE" altLang="nl-BE" sz="2000" dirty="0"/>
              <a:t>-e server antwoordt (binnen de seconde) met </a:t>
            </a:r>
            <a:r>
              <a:rPr lang="nl-BE" altLang="nl-BE" sz="2000" dirty="0">
                <a:solidFill>
                  <a:srgbClr val="24ABA5"/>
                </a:solidFill>
              </a:rPr>
              <a:t>een unieke </a:t>
            </a:r>
            <a:r>
              <a:rPr lang="nl-BE" altLang="nl-BE" sz="2000" dirty="0" err="1">
                <a:solidFill>
                  <a:srgbClr val="24ABA5"/>
                </a:solidFill>
              </a:rPr>
              <a:t>identifier</a:t>
            </a:r>
            <a:r>
              <a:rPr lang="nl-BE" altLang="nl-BE" sz="2000" dirty="0">
                <a:solidFill>
                  <a:srgbClr val="24ABA5"/>
                </a:solidFill>
              </a:rPr>
              <a:t> </a:t>
            </a:r>
            <a:r>
              <a:rPr lang="nl-BE" altLang="nl-BE" sz="2000" dirty="0"/>
              <a:t>(</a:t>
            </a:r>
            <a:r>
              <a:rPr lang="nl-BE" altLang="nl-BE" sz="2000" dirty="0" err="1"/>
              <a:t>Recip</a:t>
            </a:r>
            <a:r>
              <a:rPr lang="nl-BE" altLang="nl-BE" sz="2000" dirty="0"/>
              <a:t>-e ID of RID genoemd)</a:t>
            </a:r>
            <a:r>
              <a:rPr lang="fr-BE" altLang="nl-BE" sz="2000" dirty="0"/>
              <a:t>. </a:t>
            </a:r>
          </a:p>
          <a:p>
            <a:pPr lvl="2" eaLnBrk="1" hangingPunct="1">
              <a:lnSpc>
                <a:spcPct val="100000"/>
              </a:lnSpc>
              <a:spcBef>
                <a:spcPct val="0"/>
              </a:spcBef>
              <a:spcAft>
                <a:spcPts val="1800"/>
              </a:spcAft>
              <a:buFont typeface="Arial" charset="0"/>
              <a:buChar char="•"/>
            </a:pPr>
            <a:r>
              <a:rPr lang="nl-BE" altLang="nl-BE" sz="2000" dirty="0"/>
              <a:t>Het voorschrift zelf wordt niet afgedrukt, enkel een </a:t>
            </a:r>
            <a:r>
              <a:rPr lang="nl-BE" altLang="nl-BE" sz="2000" dirty="0">
                <a:solidFill>
                  <a:srgbClr val="24ABA5"/>
                </a:solidFill>
              </a:rPr>
              <a:t>‘bewijs van elektronisch voorschrift’ </a:t>
            </a:r>
          </a:p>
          <a:p>
            <a:pPr lvl="2" eaLnBrk="1" hangingPunct="1">
              <a:lnSpc>
                <a:spcPct val="100000"/>
              </a:lnSpc>
              <a:spcBef>
                <a:spcPct val="0"/>
              </a:spcBef>
              <a:spcAft>
                <a:spcPts val="1800"/>
              </a:spcAft>
              <a:buFont typeface="Arial" charset="0"/>
              <a:buChar char="•"/>
            </a:pPr>
            <a:r>
              <a:rPr lang="nl-BE" altLang="nl-BE" sz="2000" dirty="0"/>
              <a:t>Dit document:</a:t>
            </a:r>
          </a:p>
          <a:p>
            <a:pPr lvl="3" eaLnBrk="1" hangingPunct="1">
              <a:lnSpc>
                <a:spcPct val="100000"/>
              </a:lnSpc>
              <a:spcBef>
                <a:spcPct val="0"/>
              </a:spcBef>
              <a:spcAft>
                <a:spcPts val="1800"/>
              </a:spcAft>
              <a:buFont typeface="Arial" charset="0"/>
              <a:buChar char="•"/>
            </a:pPr>
            <a:r>
              <a:rPr lang="nl-BE" altLang="nl-BE" dirty="0"/>
              <a:t>heeft geen wettelijke waarde (het wordt niet ondertekend)</a:t>
            </a:r>
          </a:p>
          <a:p>
            <a:pPr lvl="3" eaLnBrk="1" hangingPunct="1">
              <a:lnSpc>
                <a:spcPct val="100000"/>
              </a:lnSpc>
              <a:spcBef>
                <a:spcPct val="0"/>
              </a:spcBef>
              <a:spcAft>
                <a:spcPts val="1800"/>
              </a:spcAft>
              <a:buFont typeface="Arial" charset="0"/>
              <a:buChar char="•"/>
            </a:pPr>
            <a:r>
              <a:rPr lang="nl-BE" altLang="nl-BE" dirty="0"/>
              <a:t>heeft een andere lay-out dan het klassieke papieren voorschrift </a:t>
            </a:r>
          </a:p>
          <a:p>
            <a:pPr lvl="3" eaLnBrk="1" hangingPunct="1">
              <a:lnSpc>
                <a:spcPct val="100000"/>
              </a:lnSpc>
              <a:spcBef>
                <a:spcPct val="0"/>
              </a:spcBef>
              <a:spcAft>
                <a:spcPts val="1800"/>
              </a:spcAft>
              <a:buFont typeface="Arial" charset="0"/>
              <a:buChar char="•"/>
            </a:pPr>
            <a:r>
              <a:rPr lang="nl-BE" altLang="nl-BE" dirty="0"/>
              <a:t>is slechts het technische middel voor de apotheker om toegang te krijgen tot het elektronisch voorschrift</a:t>
            </a:r>
            <a:endParaRPr lang="fr-BE" altLang="nl-BE" dirty="0"/>
          </a:p>
          <a:p>
            <a:pPr eaLnBrk="1" hangingPunct="1">
              <a:buNone/>
            </a:pPr>
            <a:endParaRPr lang="nl-BE" altLang="nl-BE" sz="1050"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2215382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1"/>
          <p:cNvSpPr>
            <a:spLocks noGrp="1"/>
          </p:cNvSpPr>
          <p:nvPr>
            <p:ph idx="1"/>
          </p:nvPr>
        </p:nvSpPr>
        <p:spPr>
          <a:xfrm>
            <a:off x="925513" y="790575"/>
            <a:ext cx="7989887" cy="714375"/>
          </a:xfrm>
        </p:spPr>
        <p:txBody>
          <a:bodyPr/>
          <a:lstStyle/>
          <a:p>
            <a:pPr marL="0" indent="0" eaLnBrk="1" hangingPunct="1">
              <a:buFont typeface="Wingdings 2" pitchFamily="18" charset="2"/>
              <a:buNone/>
            </a:pPr>
            <a:r>
              <a:rPr lang="fr-BE" altLang="nl-BE" sz="2400" b="1" dirty="0" err="1"/>
              <a:t>Recip</a:t>
            </a:r>
            <a:r>
              <a:rPr lang="fr-BE" altLang="nl-BE" sz="2400" b="1" dirty="0"/>
              <a:t>-e: het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marL="0" indent="0" algn="ctr" eaLnBrk="1" hangingPunct="1">
              <a:buFont typeface="Wingdings 2" pitchFamily="18" charset="2"/>
              <a:buNone/>
            </a:pPr>
            <a:r>
              <a:rPr lang="fr-BE" altLang="nl-BE" sz="2400" b="1" dirty="0">
                <a:solidFill>
                  <a:srgbClr val="24ABA5"/>
                </a:solidFill>
              </a:rPr>
              <a:t>Arts</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a:effectLst>
                  <a:outerShdw blurRad="38100" dist="38100" dir="2700000" algn="tl">
                    <a:srgbClr val="000000">
                      <a:alpha val="43137"/>
                    </a:srgbClr>
                  </a:outerShdw>
                </a:effectLst>
              </a:rPr>
              <a:t>Het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bwMode="auto">
          <a:xfrm>
            <a:off x="1065213" y="1795463"/>
            <a:ext cx="7850187"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342900" indent="-342900"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lvl="2" eaLnBrk="1" hangingPunct="1">
              <a:lnSpc>
                <a:spcPct val="100000"/>
              </a:lnSpc>
              <a:spcBef>
                <a:spcPct val="0"/>
              </a:spcBef>
              <a:spcAft>
                <a:spcPts val="1800"/>
              </a:spcAft>
              <a:buFont typeface="Arial" charset="0"/>
              <a:buChar char="•"/>
            </a:pPr>
            <a:r>
              <a:rPr lang="nl-BE" altLang="nl-BE" sz="2000" dirty="0"/>
              <a:t>Enkel de elektronische inhoudt telt, met </a:t>
            </a:r>
            <a:r>
              <a:rPr lang="nl-BE" altLang="nl-BE" sz="2000" dirty="0">
                <a:solidFill>
                  <a:srgbClr val="24ABA5"/>
                </a:solidFill>
              </a:rPr>
              <a:t>manuele toevoegingen </a:t>
            </a:r>
            <a:r>
              <a:rPr lang="nl-BE" altLang="nl-BE" sz="2000" dirty="0"/>
              <a:t>op het bewijs mag geen rekening gehouden worden bij de aflevering.</a:t>
            </a:r>
          </a:p>
          <a:p>
            <a:pPr lvl="2" eaLnBrk="1" hangingPunct="1">
              <a:lnSpc>
                <a:spcPct val="100000"/>
              </a:lnSpc>
              <a:spcBef>
                <a:spcPct val="0"/>
              </a:spcBef>
              <a:spcAft>
                <a:spcPts val="1800"/>
              </a:spcAft>
              <a:buFont typeface="Arial" charset="0"/>
              <a:buChar char="•"/>
            </a:pPr>
            <a:r>
              <a:rPr lang="nl-BE" altLang="nl-BE" sz="2000" dirty="0"/>
              <a:t>De arts kan ten allen tijde aan </a:t>
            </a:r>
            <a:r>
              <a:rPr lang="nl-BE" altLang="nl-BE" sz="2000" dirty="0" err="1"/>
              <a:t>Recip</a:t>
            </a:r>
            <a:r>
              <a:rPr lang="nl-BE" altLang="nl-BE" sz="2000" dirty="0"/>
              <a:t>-e opvragen welke de openstaande voorschriften zijn (die door de arts zelf gemaakt werden) voor een specifieke patiënt. Haalt de patiënt het geneesmiddel niet op, of in geval van gevaar voor de patiënt, dan kan de arts het voorschrift weer intrekken met de </a:t>
            </a:r>
            <a:r>
              <a:rPr lang="nl-BE" altLang="nl-BE" sz="2000" dirty="0">
                <a:solidFill>
                  <a:srgbClr val="24ABA5"/>
                </a:solidFill>
              </a:rPr>
              <a:t>“</a:t>
            </a:r>
            <a:r>
              <a:rPr lang="nl-BE" altLang="nl-BE" sz="2000" dirty="0" err="1">
                <a:solidFill>
                  <a:srgbClr val="24ABA5"/>
                </a:solidFill>
              </a:rPr>
              <a:t>revoke</a:t>
            </a:r>
            <a:r>
              <a:rPr lang="nl-BE" altLang="nl-BE" sz="2000" dirty="0">
                <a:solidFill>
                  <a:srgbClr val="24ABA5"/>
                </a:solidFill>
              </a:rPr>
              <a:t>” functie</a:t>
            </a:r>
            <a:r>
              <a:rPr lang="nl-BE" altLang="nl-BE" sz="2000" dirty="0"/>
              <a:t>.</a:t>
            </a:r>
            <a:endParaRPr lang="fr-BE" altLang="nl-BE" sz="2000" dirty="0"/>
          </a:p>
          <a:p>
            <a:pPr lvl="2" eaLnBrk="1" hangingPunct="1">
              <a:lnSpc>
                <a:spcPct val="100000"/>
              </a:lnSpc>
              <a:spcBef>
                <a:spcPct val="0"/>
              </a:spcBef>
              <a:spcAft>
                <a:spcPts val="1800"/>
              </a:spcAft>
              <a:buFont typeface="Arial" charset="0"/>
              <a:buChar char="•"/>
            </a:pPr>
            <a:r>
              <a:rPr lang="nl-BE" altLang="nl-BE" sz="2000" dirty="0"/>
              <a:t>Het papieren voorschrift wordt aan de </a:t>
            </a:r>
            <a:r>
              <a:rPr lang="nl-BE" altLang="nl-BE" sz="2000" dirty="0">
                <a:solidFill>
                  <a:srgbClr val="24ABA5"/>
                </a:solidFill>
              </a:rPr>
              <a:t>patiënt</a:t>
            </a:r>
            <a:r>
              <a:rPr lang="nl-BE" altLang="nl-BE" sz="2000" dirty="0"/>
              <a:t> gegeven die het kan aanbieden aan een apotheek naar keuze.</a:t>
            </a:r>
            <a:endParaRPr lang="fr-BE" altLang="nl-BE" sz="2000" dirty="0"/>
          </a:p>
          <a:p>
            <a:pPr lvl="2" eaLnBrk="1" hangingPunct="1">
              <a:lnSpc>
                <a:spcPct val="100000"/>
              </a:lnSpc>
              <a:spcBef>
                <a:spcPct val="0"/>
              </a:spcBef>
              <a:spcAft>
                <a:spcPts val="1800"/>
              </a:spcAft>
              <a:buFont typeface="Arial" charset="0"/>
              <a:buChar char="•"/>
            </a:pPr>
            <a:r>
              <a:rPr lang="nl-BE" altLang="nl-BE" sz="2000" dirty="0"/>
              <a:t>De arts heeft ook de mogelijkheid om een bericht te verzenden naar een </a:t>
            </a:r>
            <a:r>
              <a:rPr lang="nl-BE" altLang="nl-BE" sz="2000" dirty="0">
                <a:solidFill>
                  <a:srgbClr val="24ABA5"/>
                </a:solidFill>
              </a:rPr>
              <a:t>specifieke apotheker</a:t>
            </a:r>
            <a:r>
              <a:rPr lang="fr-BE" altLang="nl-BE" sz="2000" dirty="0"/>
              <a:t>.</a:t>
            </a:r>
          </a:p>
          <a:p>
            <a:pPr eaLnBrk="1" hangingPunct="1">
              <a:buNone/>
            </a:pPr>
            <a:endParaRPr lang="nl-BE" altLang="nl-BE" sz="1050"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236728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90600" y="2022141"/>
            <a:ext cx="7991475" cy="4701389"/>
          </a:xfrm>
        </p:spPr>
        <p:txBody>
          <a:bodyPr rtlCol="0">
            <a:noAutofit/>
          </a:bodyPr>
          <a:lstStyle/>
          <a:p>
            <a:pPr marL="266700" indent="-266700" algn="just" eaLnBrk="1" fontAlgn="auto" hangingPunct="1">
              <a:lnSpc>
                <a:spcPct val="100000"/>
              </a:lnSpc>
              <a:spcBef>
                <a:spcPts val="0"/>
              </a:spcBef>
              <a:spcAft>
                <a:spcPts val="1800"/>
              </a:spcAft>
              <a:buFont typeface="Arial" panose="020B0604020202020204" pitchFamily="34" charset="0"/>
              <a:buChar char="•"/>
              <a:defRPr/>
            </a:pPr>
            <a:r>
              <a:rPr lang="nl-BE" sz="2000" dirty="0"/>
              <a:t>De patiënt biedt een ‘</a:t>
            </a:r>
            <a:r>
              <a:rPr lang="nl-BE" sz="2000" dirty="0">
                <a:solidFill>
                  <a:srgbClr val="24ABA5"/>
                </a:solidFill>
              </a:rPr>
              <a:t>bewijs van elektronisch voorschrift</a:t>
            </a:r>
            <a:r>
              <a:rPr lang="nl-BE" sz="2000" dirty="0"/>
              <a:t>’ aan, voorzien van een RID (= barcode</a:t>
            </a:r>
            <a:r>
              <a:rPr lang="fr-BE" sz="2000" dirty="0"/>
              <a:t>). </a:t>
            </a:r>
          </a:p>
          <a:p>
            <a:pPr marL="266700" indent="-266700" algn="just" eaLnBrk="1" fontAlgn="auto" hangingPunct="1">
              <a:lnSpc>
                <a:spcPct val="100000"/>
              </a:lnSpc>
              <a:spcBef>
                <a:spcPts val="0"/>
              </a:spcBef>
              <a:spcAft>
                <a:spcPts val="1800"/>
              </a:spcAft>
              <a:buFont typeface="Arial" panose="020B0604020202020204" pitchFamily="34" charset="0"/>
              <a:buChar char="•"/>
              <a:defRPr/>
            </a:pPr>
            <a:r>
              <a:rPr lang="nl-BE" sz="2000" dirty="0"/>
              <a:t>De apotheker </a:t>
            </a:r>
            <a:r>
              <a:rPr lang="nl-BE" sz="2000" dirty="0">
                <a:solidFill>
                  <a:srgbClr val="24ABA5"/>
                </a:solidFill>
              </a:rPr>
              <a:t>scant</a:t>
            </a:r>
            <a:r>
              <a:rPr lang="nl-BE" sz="2000" dirty="0"/>
              <a:t> het RID in met zijn barcodelezer</a:t>
            </a:r>
            <a:r>
              <a:rPr lang="fr-BE" sz="2000" dirty="0"/>
              <a:t> en kan </a:t>
            </a:r>
            <a:r>
              <a:rPr lang="fr-BE" sz="2000" dirty="0" err="1"/>
              <a:t>zo</a:t>
            </a:r>
            <a:r>
              <a:rPr lang="fr-BE" sz="2000" dirty="0"/>
              <a:t> het </a:t>
            </a:r>
            <a:r>
              <a:rPr lang="fr-BE" sz="2000" dirty="0" err="1"/>
              <a:t>elektronisch</a:t>
            </a:r>
            <a:r>
              <a:rPr lang="fr-BE" sz="2000" dirty="0"/>
              <a:t> </a:t>
            </a:r>
            <a:r>
              <a:rPr lang="fr-BE" sz="2000" dirty="0" err="1"/>
              <a:t>voorschrift</a:t>
            </a:r>
            <a:r>
              <a:rPr lang="fr-BE" sz="2000" dirty="0"/>
              <a:t> </a:t>
            </a:r>
            <a:r>
              <a:rPr lang="fr-BE" sz="2000" dirty="0" err="1"/>
              <a:t>ophalen</a:t>
            </a:r>
            <a:r>
              <a:rPr lang="fr-BE" sz="2000" dirty="0"/>
              <a:t> van de </a:t>
            </a:r>
            <a:r>
              <a:rPr lang="fr-BE" sz="2000" dirty="0" err="1"/>
              <a:t>Recip</a:t>
            </a:r>
            <a:r>
              <a:rPr lang="fr-BE" sz="2000" dirty="0"/>
              <a:t>-e </a:t>
            </a:r>
            <a:r>
              <a:rPr lang="fr-BE" sz="2000" dirty="0" err="1"/>
              <a:t>databank</a:t>
            </a:r>
            <a:endParaRPr lang="fr-BE" sz="2000" dirty="0"/>
          </a:p>
          <a:p>
            <a:pPr marL="266700" indent="-266700" algn="just" eaLnBrk="1" fontAlgn="auto" hangingPunct="1">
              <a:lnSpc>
                <a:spcPct val="100000"/>
              </a:lnSpc>
              <a:spcBef>
                <a:spcPts val="0"/>
              </a:spcBef>
              <a:spcAft>
                <a:spcPts val="1800"/>
              </a:spcAft>
              <a:buFont typeface="Arial" panose="020B0604020202020204" pitchFamily="34" charset="0"/>
              <a:buChar char="•"/>
              <a:defRPr/>
            </a:pPr>
            <a:r>
              <a:rPr lang="nl-BE" sz="2000" dirty="0"/>
              <a:t>De apotheker </a:t>
            </a:r>
            <a:r>
              <a:rPr lang="nl-BE" sz="2000" dirty="0">
                <a:solidFill>
                  <a:srgbClr val="24ABA5"/>
                </a:solidFill>
              </a:rPr>
              <a:t>voert het voorschrift uit </a:t>
            </a:r>
            <a:r>
              <a:rPr lang="nl-BE" sz="2000" dirty="0"/>
              <a:t>en </a:t>
            </a:r>
            <a:r>
              <a:rPr lang="nl-BE" sz="2000" dirty="0">
                <a:solidFill>
                  <a:srgbClr val="24ABA5"/>
                </a:solidFill>
              </a:rPr>
              <a:t>archiveert </a:t>
            </a:r>
            <a:r>
              <a:rPr lang="nl-BE" sz="2000" dirty="0"/>
              <a:t>het elektronisch voorschrift</a:t>
            </a:r>
          </a:p>
          <a:p>
            <a:pPr marL="266700" indent="-266700" algn="just" eaLnBrk="1" fontAlgn="auto" hangingPunct="1">
              <a:lnSpc>
                <a:spcPct val="100000"/>
              </a:lnSpc>
              <a:spcBef>
                <a:spcPts val="0"/>
              </a:spcBef>
              <a:spcAft>
                <a:spcPts val="1800"/>
              </a:spcAft>
              <a:buFont typeface="Arial" panose="020B0604020202020204" pitchFamily="34" charset="0"/>
              <a:buChar char="•"/>
              <a:defRPr/>
            </a:pPr>
            <a:r>
              <a:rPr lang="nl-BE" sz="2000" dirty="0"/>
              <a:t>De apotheker kan bij aflevering </a:t>
            </a:r>
            <a:r>
              <a:rPr lang="nl-BE" sz="2000" dirty="0">
                <a:solidFill>
                  <a:srgbClr val="24ABA5"/>
                </a:solidFill>
              </a:rPr>
              <a:t>feedback</a:t>
            </a:r>
            <a:r>
              <a:rPr lang="nl-BE" sz="2000" dirty="0"/>
              <a:t> aan de arts verzenden inzake beschikbaarheid van het geneesmiddel of i.v.m. de dosis, </a:t>
            </a:r>
            <a:r>
              <a:rPr lang="nl-BE" sz="2000" dirty="0">
                <a:solidFill>
                  <a:srgbClr val="24ABA5"/>
                </a:solidFill>
              </a:rPr>
              <a:t>tenzij de patiënt dit niet wenst</a:t>
            </a:r>
            <a:r>
              <a:rPr lang="nl-BE" sz="2000" dirty="0"/>
              <a:t>. In de meeste softwarepakketten voor artsen moet die feedback-functie wel eerst geactiveerd worden.</a:t>
            </a:r>
          </a:p>
          <a:p>
            <a:pPr marL="0" indent="0" eaLnBrk="1" fontAlgn="auto" hangingPunct="1">
              <a:spcAft>
                <a:spcPts val="0"/>
              </a:spcAft>
              <a:buFont typeface="Wingdings 2" pitchFamily="18" charset="2"/>
              <a:buNone/>
              <a:defRPr/>
            </a:pPr>
            <a:endParaRPr lang="fr-BE" b="1"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2532" name="Espace réservé du contenu 1"/>
          <p:cNvSpPr txBox="1">
            <a:spLocks/>
          </p:cNvSpPr>
          <p:nvPr/>
        </p:nvSpPr>
        <p:spPr bwMode="auto">
          <a:xfrm>
            <a:off x="852488" y="838721"/>
            <a:ext cx="8291512" cy="101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Font typeface="Wingdings 2" pitchFamily="18" charset="2"/>
              <a:buNone/>
            </a:pPr>
            <a:r>
              <a:rPr lang="fr-BE" altLang="nl-BE" sz="2400" b="1" dirty="0" err="1">
                <a:solidFill>
                  <a:srgbClr val="24ABA5"/>
                </a:solidFill>
              </a:rPr>
              <a:t>Apotheker</a:t>
            </a:r>
            <a:endParaRPr lang="fr-BE" altLang="nl-BE" sz="2400" b="1" dirty="0">
              <a:solidFill>
                <a:srgbClr val="24ABA5"/>
              </a:solidFill>
            </a:endParaRPr>
          </a:p>
          <a:p>
            <a:pPr algn="ctr" eaLnBrk="1" hangingPunct="1">
              <a:buFont typeface="Wingdings 2" pitchFamily="18" charset="2"/>
              <a:buNone/>
            </a:pPr>
            <a:endParaRPr lang="fr-BE" altLang="nl-BE" sz="2400" b="1" dirty="0">
              <a:solidFill>
                <a:srgbClr val="24ABA5"/>
              </a:solidFill>
            </a:endParaRPr>
          </a:p>
          <a:p>
            <a:pPr algn="ctr" eaLnBrk="1" hangingPunct="1">
              <a:buFont typeface="Wingdings 2" pitchFamily="18" charset="2"/>
              <a:buNone/>
            </a:pPr>
            <a:endParaRPr lang="fr-BE" altLang="nl-BE" sz="2400" b="1" dirty="0">
              <a:solidFill>
                <a:srgbClr val="24ABA5"/>
              </a:solidFill>
            </a:endParaRPr>
          </a:p>
          <a:p>
            <a:pPr algn="ctr" eaLnBrk="1" hangingPunct="1">
              <a:buFont typeface="Wingdings 2" pitchFamily="18" charset="2"/>
              <a:buNone/>
            </a:pPr>
            <a:endParaRPr lang="fr-BE" altLang="nl-BE" sz="2400" b="1" dirty="0">
              <a:solidFill>
                <a:srgbClr val="24ABA5"/>
              </a:solidFill>
            </a:endParaRP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7" name="Bouton d'action : Accueil 6">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10321722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eaLnBrk="1" hangingPunct="1">
              <a:buNone/>
            </a:pPr>
            <a:r>
              <a:rPr lang="fr-BE" altLang="nl-BE" sz="2400" b="1" dirty="0" err="1">
                <a:solidFill>
                  <a:srgbClr val="004B8D"/>
                </a:solidFill>
              </a:rPr>
              <a:t>Recip</a:t>
            </a:r>
            <a:r>
              <a:rPr lang="fr-BE" altLang="nl-BE" sz="2400" b="1" dirty="0">
                <a:solidFill>
                  <a:srgbClr val="004B8D"/>
                </a:solidFill>
              </a:rPr>
              <a:t>-e: </a:t>
            </a:r>
            <a:r>
              <a:rPr lang="fr-BE" altLang="nl-BE" sz="2400" b="1" dirty="0" err="1">
                <a:solidFill>
                  <a:srgbClr val="004B8D"/>
                </a:solidFill>
              </a:rPr>
              <a:t>elektronisch</a:t>
            </a:r>
            <a:r>
              <a:rPr lang="fr-BE" altLang="nl-BE" sz="2400" b="1" dirty="0">
                <a:solidFill>
                  <a:srgbClr val="004B8D"/>
                </a:solidFill>
              </a:rPr>
              <a:t> </a:t>
            </a:r>
            <a:r>
              <a:rPr lang="fr-BE" altLang="nl-BE" sz="2400" b="1" dirty="0" err="1">
                <a:solidFill>
                  <a:srgbClr val="004B8D"/>
                </a:solidFill>
              </a:rPr>
              <a:t>medisch</a:t>
            </a:r>
            <a:r>
              <a:rPr lang="fr-BE" altLang="nl-BE" sz="2400" b="1" dirty="0">
                <a:solidFill>
                  <a:srgbClr val="004B8D"/>
                </a:solidFill>
              </a:rPr>
              <a:t> </a:t>
            </a:r>
            <a:r>
              <a:rPr lang="fr-BE" altLang="nl-BE" sz="2400" b="1" dirty="0" err="1">
                <a:solidFill>
                  <a:srgbClr val="004B8D"/>
                </a:solidFill>
              </a:rPr>
              <a:t>voorschrift</a:t>
            </a:r>
            <a:endParaRPr lang="fr-BE" altLang="nl-BE" sz="2400" b="1" dirty="0">
              <a:solidFill>
                <a:srgbClr val="004B8D"/>
              </a:solidFill>
            </a:endParaRP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7" name="Bouton d'action : Accueil 6">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pic>
        <p:nvPicPr>
          <p:cNvPr id="8" name="Picture 14"/>
          <p:cNvPicPr/>
          <p:nvPr/>
        </p:nvPicPr>
        <p:blipFill>
          <a:blip r:embed="rId4">
            <a:extLst>
              <a:ext uri="{28A0092B-C50C-407E-A947-70E740481C1C}">
                <a14:useLocalDpi xmlns:a14="http://schemas.microsoft.com/office/drawing/2010/main" val="0"/>
              </a:ext>
            </a:extLst>
          </a:blip>
          <a:stretch>
            <a:fillRect/>
          </a:stretch>
        </p:blipFill>
        <p:spPr>
          <a:xfrm>
            <a:off x="3145516" y="590550"/>
            <a:ext cx="3316605" cy="6267450"/>
          </a:xfrm>
          <a:prstGeom prst="rect">
            <a:avLst/>
          </a:prstGeom>
        </p:spPr>
      </p:pic>
    </p:spTree>
    <p:extLst>
      <p:ext uri="{BB962C8B-B14F-4D97-AF65-F5344CB8AC3E}">
        <p14:creationId xmlns:p14="http://schemas.microsoft.com/office/powerpoint/2010/main" val="240480349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981200"/>
            <a:ext cx="7840662" cy="4496873"/>
          </a:xfrm>
        </p:spPr>
        <p:txBody>
          <a:bodyPr rtlCol="0">
            <a:noAutofit/>
          </a:bodyPr>
          <a:lstStyle/>
          <a:p>
            <a:pPr marL="0" indent="0" algn="just" eaLnBrk="1" fontAlgn="auto" hangingPunct="1">
              <a:lnSpc>
                <a:spcPct val="100000"/>
              </a:lnSpc>
              <a:spcBef>
                <a:spcPts val="0"/>
              </a:spcBef>
              <a:spcAft>
                <a:spcPts val="1800"/>
              </a:spcAft>
              <a:buFont typeface="Wingdings 2" pitchFamily="18" charset="2"/>
              <a:buNone/>
              <a:defRPr/>
            </a:pPr>
            <a:r>
              <a:rPr lang="nl-BE" sz="2000" dirty="0">
                <a:solidFill>
                  <a:srgbClr val="24ABA5"/>
                </a:solidFill>
              </a:rPr>
              <a:t>Waarom nog een bewijs op papier?</a:t>
            </a:r>
          </a:p>
          <a:p>
            <a:pPr marL="137160" indent="-137160" algn="just" eaLnBrk="1" fontAlgn="auto" hangingPunct="1">
              <a:lnSpc>
                <a:spcPct val="100000"/>
              </a:lnSpc>
              <a:spcBef>
                <a:spcPts val="0"/>
              </a:spcBef>
              <a:spcAft>
                <a:spcPts val="1800"/>
              </a:spcAft>
              <a:defRPr/>
            </a:pPr>
            <a:r>
              <a:rPr lang="nl-BE" sz="2000" dirty="0"/>
              <a:t>De apotheker moet de barcode inscannen om het elektronisch voorschrift te kunnen ophalen</a:t>
            </a:r>
          </a:p>
          <a:p>
            <a:pPr marL="137160" indent="-137160" algn="just" eaLnBrk="1" fontAlgn="auto" hangingPunct="1">
              <a:lnSpc>
                <a:spcPct val="100000"/>
              </a:lnSpc>
              <a:spcBef>
                <a:spcPts val="0"/>
              </a:spcBef>
              <a:spcAft>
                <a:spcPts val="1800"/>
              </a:spcAft>
              <a:defRPr/>
            </a:pPr>
            <a:r>
              <a:rPr lang="nl-BE" sz="2000" dirty="0"/>
              <a:t>Vanaf half 2019 zal het mogelijk zijn om in apotheken geneesmiddelen af te halen zonder papieren bewijs op basis van het identificatienummer van de sociale zekerheid (INSZ) van een patiënt en de voorschriften uit te voeren die de patiënt aanduidt</a:t>
            </a:r>
          </a:p>
          <a:p>
            <a:pPr marL="137160" indent="-137160" algn="just" eaLnBrk="1" fontAlgn="auto" hangingPunct="1">
              <a:lnSpc>
                <a:spcPct val="100000"/>
              </a:lnSpc>
              <a:spcBef>
                <a:spcPts val="0"/>
              </a:spcBef>
              <a:spcAft>
                <a:spcPts val="1800"/>
              </a:spcAft>
              <a:defRPr/>
            </a:pPr>
            <a:r>
              <a:rPr lang="nl-BE" sz="2000" dirty="0"/>
              <a:t>Papier zal nog gebruikt kunnen worden als de patiënt dat wenst om de patiënt informatie te geven die duidelijk is en nuttig voor het correct gebruik van de geneesmiddelen</a:t>
            </a:r>
            <a:endParaRPr lang="fr-BE" b="1"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Font typeface="Wingdings 2" pitchFamily="18" charset="2"/>
              <a:buNone/>
            </a:pPr>
            <a:r>
              <a:rPr lang="fr-BE" altLang="nl-BE" sz="2400" b="1" dirty="0">
                <a:solidFill>
                  <a:srgbClr val="24ABA5"/>
                </a:solidFill>
              </a:rPr>
              <a:t>FAQ</a:t>
            </a: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42916055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981201"/>
            <a:ext cx="7840662" cy="4876800"/>
          </a:xfrm>
        </p:spPr>
        <p:txBody>
          <a:bodyPr rtlCol="0">
            <a:noAutofit/>
          </a:bodyPr>
          <a:lstStyle/>
          <a:p>
            <a:pPr marL="0" indent="0" algn="just" eaLnBrk="1" fontAlgn="auto" hangingPunct="1">
              <a:lnSpc>
                <a:spcPct val="100000"/>
              </a:lnSpc>
              <a:spcBef>
                <a:spcPts val="0"/>
              </a:spcBef>
              <a:spcAft>
                <a:spcPts val="1800"/>
              </a:spcAft>
              <a:buNone/>
              <a:defRPr/>
            </a:pPr>
            <a:r>
              <a:rPr lang="nl-BE" sz="2000" dirty="0">
                <a:solidFill>
                  <a:srgbClr val="24ABA5"/>
                </a:solidFill>
              </a:rPr>
              <a:t>Wat indien de arts geen EMD heeft? </a:t>
            </a:r>
          </a:p>
          <a:p>
            <a:pPr marL="137160" indent="-137160" algn="just" eaLnBrk="1" fontAlgn="auto" hangingPunct="1">
              <a:lnSpc>
                <a:spcPct val="100000"/>
              </a:lnSpc>
              <a:spcBef>
                <a:spcPts val="0"/>
              </a:spcBef>
              <a:spcAft>
                <a:spcPts val="1800"/>
              </a:spcAft>
              <a:defRPr/>
            </a:pPr>
            <a:r>
              <a:rPr lang="nl-BE" sz="2000" dirty="0"/>
              <a:t>In afwachting van een veralgemeend gebruik van het EMD werd eind 2017 gratis een toepassing ter beschikking gesteld die een minimale service biedt: « </a:t>
            </a:r>
            <a:r>
              <a:rPr lang="nl-BE" sz="2000" dirty="0">
                <a:solidFill>
                  <a:srgbClr val="24ABA5"/>
                </a:solidFill>
              </a:rPr>
              <a:t>PARIS </a:t>
            </a:r>
            <a:r>
              <a:rPr lang="nl-BE" sz="2000" dirty="0"/>
              <a:t>» (</a:t>
            </a:r>
            <a:r>
              <a:rPr lang="nl-BE" sz="2000" dirty="0" err="1"/>
              <a:t>Prescription</a:t>
            </a:r>
            <a:r>
              <a:rPr lang="nl-BE" sz="2000" dirty="0"/>
              <a:t> &amp; </a:t>
            </a:r>
            <a:r>
              <a:rPr lang="nl-BE" sz="2000" dirty="0" err="1"/>
              <a:t>Autorisation</a:t>
            </a:r>
            <a:r>
              <a:rPr lang="nl-BE" sz="2000" dirty="0"/>
              <a:t> </a:t>
            </a:r>
            <a:r>
              <a:rPr lang="nl-BE" sz="2000" dirty="0" err="1"/>
              <a:t>Requesting</a:t>
            </a:r>
            <a:r>
              <a:rPr lang="nl-BE" sz="2000" dirty="0"/>
              <a:t> Information System).</a:t>
            </a:r>
          </a:p>
          <a:p>
            <a:pPr marL="137160" indent="-137160" algn="just" eaLnBrk="1" fontAlgn="auto" hangingPunct="1">
              <a:lnSpc>
                <a:spcPct val="100000"/>
              </a:lnSpc>
              <a:spcBef>
                <a:spcPts val="0"/>
              </a:spcBef>
              <a:spcAft>
                <a:spcPts val="1800"/>
              </a:spcAft>
              <a:defRPr/>
            </a:pPr>
            <a:r>
              <a:rPr lang="nl-BE" sz="2000" dirty="0"/>
              <a:t>In 1e instantie kunnen alleen voorschrijvers die een geldig </a:t>
            </a:r>
            <a:r>
              <a:rPr lang="nl-BE" sz="2000" dirty="0">
                <a:solidFill>
                  <a:srgbClr val="24ABA5"/>
                </a:solidFill>
              </a:rPr>
              <a:t>eHealth-certificaat op hun toestel </a:t>
            </a:r>
            <a:r>
              <a:rPr lang="nl-BE" sz="2000" dirty="0"/>
              <a:t>(laptop, pc enz.) geïnstalleerd hebben deze toepassing gebruiken. </a:t>
            </a:r>
          </a:p>
          <a:p>
            <a:pPr marL="137160" indent="-137160" algn="just" eaLnBrk="1" fontAlgn="auto" hangingPunct="1">
              <a:lnSpc>
                <a:spcPct val="100000"/>
              </a:lnSpc>
              <a:spcBef>
                <a:spcPts val="0"/>
              </a:spcBef>
              <a:spcAft>
                <a:spcPts val="1800"/>
              </a:spcAft>
              <a:defRPr/>
            </a:pPr>
            <a:r>
              <a:rPr lang="nl-BE" sz="2000" dirty="0"/>
              <a:t>Een nieuwe versie van PARIS zal vóór 1 juni 2018 ter beschikking gesteld worden. Daarbij zal het niet langer noodzakelijk zijn dat gebruikers een eHealth-certificaat lokaal op hun toestel installeren. </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None/>
            </a:pPr>
            <a:r>
              <a:rPr lang="fr-BE" altLang="nl-BE" sz="2400" b="1" dirty="0">
                <a:solidFill>
                  <a:srgbClr val="24ABA5"/>
                </a:solidFill>
              </a:rPr>
              <a:t>FAQ</a:t>
            </a: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5604487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981201"/>
            <a:ext cx="7840662" cy="4876800"/>
          </a:xfrm>
        </p:spPr>
        <p:txBody>
          <a:bodyPr rtlCol="0">
            <a:noAutofit/>
          </a:bodyPr>
          <a:lstStyle/>
          <a:p>
            <a:pPr marL="0" indent="0" algn="just" eaLnBrk="1" fontAlgn="auto" hangingPunct="1">
              <a:lnSpc>
                <a:spcPct val="100000"/>
              </a:lnSpc>
              <a:spcBef>
                <a:spcPts val="0"/>
              </a:spcBef>
              <a:spcAft>
                <a:spcPts val="1800"/>
              </a:spcAft>
              <a:buNone/>
              <a:defRPr/>
            </a:pPr>
            <a:r>
              <a:rPr lang="nl-BE" sz="2000" dirty="0">
                <a:solidFill>
                  <a:srgbClr val="24ABA5"/>
                </a:solidFill>
              </a:rPr>
              <a:t>Is het elektronisch voorschrift wel veilig?</a:t>
            </a:r>
          </a:p>
          <a:p>
            <a:pPr marL="137160" indent="-137160" algn="just" eaLnBrk="1" fontAlgn="auto" hangingPunct="1">
              <a:lnSpc>
                <a:spcPct val="100000"/>
              </a:lnSpc>
              <a:spcBef>
                <a:spcPts val="0"/>
              </a:spcBef>
              <a:spcAft>
                <a:spcPts val="1800"/>
              </a:spcAft>
              <a:defRPr/>
            </a:pPr>
            <a:r>
              <a:rPr lang="nl-BE" sz="2000" dirty="0"/>
              <a:t>enkel de onmiddellijk betrokken zorgverstrekkers en de patiënt kunnen aan de medische gegevens </a:t>
            </a:r>
          </a:p>
          <a:p>
            <a:pPr marL="137160" indent="-137160" algn="just" eaLnBrk="1" fontAlgn="auto" hangingPunct="1">
              <a:lnSpc>
                <a:spcPct val="100000"/>
              </a:lnSpc>
              <a:spcBef>
                <a:spcPts val="0"/>
              </a:spcBef>
              <a:spcAft>
                <a:spcPts val="1800"/>
              </a:spcAft>
              <a:defRPr/>
            </a:pPr>
            <a:r>
              <a:rPr lang="nl-BE" sz="2000" dirty="0"/>
              <a:t>voorschriften worden versleuteld opgeslagen op de </a:t>
            </a:r>
            <a:r>
              <a:rPr lang="nl-BE" sz="2000" dirty="0" err="1"/>
              <a:t>Recip</a:t>
            </a:r>
            <a:r>
              <a:rPr lang="nl-BE" sz="2000" dirty="0"/>
              <a:t>-e server terwijl de sleutels om deze te ontcijferen bewaard worden op het eHealth-platform</a:t>
            </a:r>
          </a:p>
          <a:p>
            <a:pPr marL="137160" indent="-137160" algn="just" eaLnBrk="1" fontAlgn="auto" hangingPunct="1">
              <a:lnSpc>
                <a:spcPct val="100000"/>
              </a:lnSpc>
              <a:spcBef>
                <a:spcPts val="0"/>
              </a:spcBef>
              <a:spcAft>
                <a:spcPts val="1800"/>
              </a:spcAft>
              <a:defRPr/>
            </a:pPr>
            <a:r>
              <a:rPr lang="nl-BE" sz="2000" dirty="0"/>
              <a:t>noch het eHealth-platform, noch </a:t>
            </a:r>
            <a:r>
              <a:rPr lang="nl-BE" sz="2000" dirty="0" err="1"/>
              <a:t>Recip</a:t>
            </a:r>
            <a:r>
              <a:rPr lang="nl-BE" sz="2000" dirty="0"/>
              <a:t>-e kunnen de inhoud van de voorschriften zien</a:t>
            </a:r>
          </a:p>
          <a:p>
            <a:pPr marL="137160" indent="-137160" algn="just" eaLnBrk="1" fontAlgn="auto" hangingPunct="1">
              <a:lnSpc>
                <a:spcPct val="100000"/>
              </a:lnSpc>
              <a:spcBef>
                <a:spcPts val="0"/>
              </a:spcBef>
              <a:spcAft>
                <a:spcPts val="1800"/>
              </a:spcAft>
              <a:defRPr/>
            </a:pPr>
            <a:endParaRPr lang="nl-BE" sz="2000" dirty="0"/>
          </a:p>
          <a:p>
            <a:pPr marL="137160" indent="-137160" algn="just" eaLnBrk="1" fontAlgn="auto" hangingPunct="1">
              <a:lnSpc>
                <a:spcPct val="100000"/>
              </a:lnSpc>
              <a:spcBef>
                <a:spcPts val="0"/>
              </a:spcBef>
              <a:spcAft>
                <a:spcPts val="1800"/>
              </a:spcAft>
              <a:defRPr/>
            </a:pPr>
            <a:endParaRPr lang="nl-BE" sz="2000"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None/>
            </a:pPr>
            <a:r>
              <a:rPr lang="fr-BE" altLang="nl-BE" sz="2400" b="1" dirty="0">
                <a:solidFill>
                  <a:srgbClr val="24ABA5"/>
                </a:solidFill>
              </a:rPr>
              <a:t>FAQ</a:t>
            </a: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25993511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60488" y="1057275"/>
            <a:ext cx="7564437" cy="5267325"/>
          </a:xfrm>
        </p:spPr>
        <p:txBody>
          <a:bodyPr rtlCol="0">
            <a:noAutofit/>
          </a:bodyPr>
          <a:lstStyle/>
          <a:p>
            <a:pPr marL="542925" indent="-542925" eaLnBrk="1" fontAlgn="auto" hangingPunct="1">
              <a:lnSpc>
                <a:spcPct val="100000"/>
              </a:lnSpc>
              <a:spcBef>
                <a:spcPts val="0"/>
              </a:spcBef>
              <a:spcAft>
                <a:spcPts val="4200"/>
              </a:spcAft>
              <a:buClr>
                <a:srgbClr val="004B8D"/>
              </a:buClr>
              <a:buSzPct val="110000"/>
              <a:buFont typeface="Wingdings" panose="05000000000000000000" pitchFamily="2" charset="2"/>
              <a:buChar char=""/>
              <a:defRPr/>
            </a:pPr>
            <a:r>
              <a:rPr lang="fr-BE" sz="2400" spc="-150" dirty="0" err="1">
                <a:hlinkClick r:id="rId3" action="ppaction://hlinksldjump"/>
              </a:rPr>
              <a:t>Bereikbaarheid</a:t>
            </a:r>
            <a:r>
              <a:rPr lang="fr-BE" sz="2400" spc="-150" dirty="0">
                <a:hlinkClick r:id="rId3" action="ppaction://hlinksldjump"/>
              </a:rPr>
              <a:t> en </a:t>
            </a:r>
            <a:r>
              <a:rPr lang="fr-BE" sz="2400" spc="-150" dirty="0" err="1">
                <a:hlinkClick r:id="rId3" action="ppaction://hlinksldjump"/>
              </a:rPr>
              <a:t>communicatie</a:t>
            </a:r>
            <a:endParaRPr lang="fr-BE" sz="2400" spc="-150" dirty="0"/>
          </a:p>
          <a:p>
            <a:pPr marL="542925" indent="-542925" eaLnBrk="1" fontAlgn="auto" hangingPunct="1">
              <a:lnSpc>
                <a:spcPct val="100000"/>
              </a:lnSpc>
              <a:spcBef>
                <a:spcPts val="0"/>
              </a:spcBef>
              <a:spcAft>
                <a:spcPts val="4200"/>
              </a:spcAft>
              <a:buClr>
                <a:srgbClr val="004B8D"/>
              </a:buClr>
              <a:buSzPct val="110000"/>
              <a:buFont typeface="Wingdings" panose="05000000000000000000" pitchFamily="2" charset="2"/>
              <a:buChar char=""/>
              <a:defRPr/>
            </a:pPr>
            <a:r>
              <a:rPr lang="fr-BE" sz="2400" spc="-150" dirty="0" err="1">
                <a:hlinkClick r:id="rId4" action="ppaction://hlinksldjump"/>
              </a:rPr>
              <a:t>Algemene</a:t>
            </a:r>
            <a:r>
              <a:rPr lang="fr-BE" sz="2400" spc="-150" dirty="0">
                <a:hlinkClick r:id="rId4" action="ppaction://hlinksldjump"/>
              </a:rPr>
              <a:t> </a:t>
            </a:r>
            <a:r>
              <a:rPr lang="fr-BE" sz="2400" spc="-150" dirty="0" err="1">
                <a:hlinkClick r:id="rId4" action="ppaction://hlinksldjump"/>
              </a:rPr>
              <a:t>afspraken</a:t>
            </a:r>
            <a:r>
              <a:rPr lang="fr-BE" sz="2400" spc="-150" dirty="0">
                <a:hlinkClick r:id="rId4" action="ppaction://hlinksldjump"/>
              </a:rPr>
              <a:t> m.b.t. </a:t>
            </a:r>
            <a:r>
              <a:rPr lang="fr-BE" sz="2400" spc="-150" dirty="0" err="1">
                <a:hlinkClick r:id="rId4" action="ppaction://hlinksldjump"/>
              </a:rPr>
              <a:t>het</a:t>
            </a:r>
            <a:r>
              <a:rPr lang="fr-BE" sz="2400" spc="-150" dirty="0">
                <a:hlinkClick r:id="rId4" action="ppaction://hlinksldjump"/>
              </a:rPr>
              <a:t> </a:t>
            </a:r>
            <a:r>
              <a:rPr lang="fr-BE" sz="2400" spc="-150" dirty="0" err="1">
                <a:hlinkClick r:id="rId4" action="ppaction://hlinksldjump"/>
              </a:rPr>
              <a:t>voorschrift</a:t>
            </a:r>
            <a:endParaRPr lang="fr-BE" sz="2400" spc="-150" dirty="0"/>
          </a:p>
          <a:p>
            <a:pPr marL="542925" indent="-542925" eaLnBrk="1" fontAlgn="auto" hangingPunct="1">
              <a:lnSpc>
                <a:spcPct val="100000"/>
              </a:lnSpc>
              <a:spcBef>
                <a:spcPts val="0"/>
              </a:spcBef>
              <a:spcAft>
                <a:spcPts val="4200"/>
              </a:spcAft>
              <a:buClr>
                <a:srgbClr val="004B8D"/>
              </a:buClr>
              <a:buSzPct val="110000"/>
              <a:buFont typeface="Wingdings" panose="05000000000000000000" pitchFamily="2" charset="2"/>
              <a:buChar char=""/>
              <a:defRPr/>
            </a:pPr>
            <a:r>
              <a:rPr lang="fr-BE" sz="2400" dirty="0" err="1">
                <a:hlinkClick r:id="rId5" action="ppaction://hlinksldjump"/>
              </a:rPr>
              <a:t>Voorschrift</a:t>
            </a:r>
            <a:r>
              <a:rPr lang="fr-BE" sz="2400" dirty="0">
                <a:hlinkClick r:id="rId5" action="ppaction://hlinksldjump"/>
              </a:rPr>
              <a:t> op </a:t>
            </a:r>
            <a:r>
              <a:rPr lang="fr-BE" sz="2400" dirty="0" err="1">
                <a:hlinkClick r:id="rId5" action="ppaction://hlinksldjump"/>
              </a:rPr>
              <a:t>stofnaam</a:t>
            </a:r>
            <a:r>
              <a:rPr lang="fr-BE" sz="2400" dirty="0">
                <a:hlinkClick r:id="rId5" action="ppaction://hlinksldjump"/>
              </a:rPr>
              <a:t> en </a:t>
            </a:r>
            <a:r>
              <a:rPr lang="fr-BE" sz="2400" dirty="0" err="1">
                <a:hlinkClick r:id="rId5" action="ppaction://hlinksldjump"/>
              </a:rPr>
              <a:t>substitutie</a:t>
            </a:r>
            <a:endParaRPr lang="fr-BE" sz="2400" dirty="0"/>
          </a:p>
        </p:txBody>
      </p:sp>
      <p:sp>
        <p:nvSpPr>
          <p:cNvPr id="3" name="Espace réservé du texte 2"/>
          <p:cNvSpPr>
            <a:spLocks noGrp="1"/>
          </p:cNvSpPr>
          <p:nvPr>
            <p:ph type="body" sz="quarter" idx="13"/>
          </p:nvPr>
        </p:nvSpPr>
        <p:spPr>
          <a:xfrm>
            <a:off x="1065213" y="338138"/>
            <a:ext cx="7564437" cy="766762"/>
          </a:xfrm>
        </p:spPr>
        <p:txBody>
          <a:bodyPr rtlCol="0">
            <a:normAutofit/>
          </a:bodyPr>
          <a:lstStyle/>
          <a:p>
            <a:pPr marL="0" indent="0" algn="ctr" eaLnBrk="1" fontAlgn="auto" hangingPunct="1">
              <a:spcAft>
                <a:spcPts val="0"/>
              </a:spcAft>
              <a:buFont typeface="Wingdings 2" pitchFamily="18" charset="2"/>
              <a:buNone/>
              <a:defRPr/>
            </a:pPr>
            <a:endParaRPr lang="fr-BE" b="1" dirty="0">
              <a:effectLst>
                <a:outerShdw blurRad="38100" dist="38100" dir="2700000" algn="tl">
                  <a:srgbClr val="000000">
                    <a:alpha val="43137"/>
                  </a:srgbClr>
                </a:outerShdw>
              </a:effectLst>
            </a:endParaRPr>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781175"/>
            <a:ext cx="7840662" cy="4890081"/>
          </a:xfrm>
        </p:spPr>
        <p:txBody>
          <a:bodyPr rtlCol="0">
            <a:noAutofit/>
          </a:bodyPr>
          <a:lstStyle/>
          <a:p>
            <a:pPr marL="0" indent="0" eaLnBrk="1" fontAlgn="auto" hangingPunct="1">
              <a:lnSpc>
                <a:spcPct val="100000"/>
              </a:lnSpc>
              <a:spcBef>
                <a:spcPts val="0"/>
              </a:spcBef>
              <a:spcAft>
                <a:spcPts val="1800"/>
              </a:spcAft>
              <a:buNone/>
              <a:defRPr/>
            </a:pPr>
            <a:r>
              <a:rPr lang="nl-BE" sz="1800" dirty="0">
                <a:solidFill>
                  <a:srgbClr val="24ABA5"/>
                </a:solidFill>
              </a:rPr>
              <a:t>Kunnen magistrale bereidingen elektronisch voorgeschreven worden?</a:t>
            </a:r>
          </a:p>
          <a:p>
            <a:pPr marL="137160" indent="-137160" algn="just" eaLnBrk="1" fontAlgn="auto" hangingPunct="1">
              <a:lnSpc>
                <a:spcPct val="100000"/>
              </a:lnSpc>
              <a:spcBef>
                <a:spcPts val="0"/>
              </a:spcBef>
              <a:spcAft>
                <a:spcPts val="1800"/>
              </a:spcAft>
              <a:defRPr/>
            </a:pPr>
            <a:r>
              <a:rPr lang="nl-BE" sz="1800" dirty="0"/>
              <a:t>Dit hangt af van de software van zowel de voorschrijver als de apotheker. Momenteel beschikken de artsen via hun software nog niet over een goede bron van de nationale codering (CNK) van grondstoffen. Magistrale bereidingen worden dus onder de vorm van vrije tekst weergegeven</a:t>
            </a:r>
          </a:p>
          <a:p>
            <a:pPr marL="137160" indent="-137160" algn="just" eaLnBrk="1" fontAlgn="auto" hangingPunct="1">
              <a:lnSpc>
                <a:spcPct val="100000"/>
              </a:lnSpc>
              <a:spcBef>
                <a:spcPts val="0"/>
              </a:spcBef>
              <a:spcAft>
                <a:spcPts val="1800"/>
              </a:spcAft>
              <a:defRPr/>
            </a:pPr>
            <a:r>
              <a:rPr lang="nl-BE" sz="1800" dirty="0"/>
              <a:t>Er wordt gewerkt aan een authentieke, volledige en actuele bron van geneesmiddelen, niet-geneesmiddelen en grondstoffen, die verplicht geïmplementeerd zal worden in elk softwarepakket.</a:t>
            </a:r>
          </a:p>
          <a:p>
            <a:pPr marL="0" indent="0" eaLnBrk="1" fontAlgn="auto" hangingPunct="1">
              <a:lnSpc>
                <a:spcPct val="100000"/>
              </a:lnSpc>
              <a:spcBef>
                <a:spcPts val="0"/>
              </a:spcBef>
              <a:spcAft>
                <a:spcPts val="1800"/>
              </a:spcAft>
              <a:buNone/>
              <a:defRPr/>
            </a:pPr>
            <a:r>
              <a:rPr lang="nl-BE" sz="1800" dirty="0">
                <a:solidFill>
                  <a:srgbClr val="24ABA5"/>
                </a:solidFill>
              </a:rPr>
              <a:t>Kan er bij </a:t>
            </a:r>
            <a:r>
              <a:rPr lang="nl-BE" sz="1800" dirty="0" err="1">
                <a:solidFill>
                  <a:srgbClr val="24ABA5"/>
                </a:solidFill>
              </a:rPr>
              <a:t>Recip</a:t>
            </a:r>
            <a:r>
              <a:rPr lang="nl-BE" sz="1800" dirty="0">
                <a:solidFill>
                  <a:srgbClr val="24ABA5"/>
                </a:solidFill>
              </a:rPr>
              <a:t>-e nog voorgeschreven worden op stofnaam?      </a:t>
            </a:r>
          </a:p>
          <a:p>
            <a:pPr marL="137160" indent="-137160" algn="just" eaLnBrk="1" fontAlgn="auto" hangingPunct="1">
              <a:lnSpc>
                <a:spcPct val="100000"/>
              </a:lnSpc>
              <a:spcBef>
                <a:spcPts val="0"/>
              </a:spcBef>
              <a:spcAft>
                <a:spcPts val="1800"/>
              </a:spcAft>
              <a:defRPr/>
            </a:pPr>
            <a:r>
              <a:rPr lang="nl-BE" sz="1800" dirty="0"/>
              <a:t>Ja, de software van de voorschrijver moet dit toelaten. </a:t>
            </a:r>
          </a:p>
          <a:p>
            <a:pPr marL="137160" indent="-137160" algn="just" eaLnBrk="1" fontAlgn="auto" hangingPunct="1">
              <a:lnSpc>
                <a:spcPct val="100000"/>
              </a:lnSpc>
              <a:spcBef>
                <a:spcPts val="0"/>
              </a:spcBef>
              <a:spcAft>
                <a:spcPts val="1800"/>
              </a:spcAft>
              <a:defRPr/>
            </a:pPr>
            <a:endParaRPr lang="nl-BE" sz="2000" dirty="0"/>
          </a:p>
          <a:p>
            <a:pPr marL="137160" indent="-137160" algn="just" eaLnBrk="1" fontAlgn="auto" hangingPunct="1">
              <a:lnSpc>
                <a:spcPct val="100000"/>
              </a:lnSpc>
              <a:spcBef>
                <a:spcPts val="0"/>
              </a:spcBef>
              <a:spcAft>
                <a:spcPts val="1800"/>
              </a:spcAft>
              <a:defRPr/>
            </a:pPr>
            <a:endParaRPr lang="nl-BE" sz="2000"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None/>
            </a:pPr>
            <a:r>
              <a:rPr lang="fr-BE" altLang="nl-BE" sz="2400" b="1" dirty="0">
                <a:solidFill>
                  <a:srgbClr val="24ABA5"/>
                </a:solidFill>
              </a:rPr>
              <a:t>FAQ</a:t>
            </a: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21732634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981201"/>
            <a:ext cx="7840662" cy="4621306"/>
          </a:xfrm>
        </p:spPr>
        <p:txBody>
          <a:bodyPr rtlCol="0">
            <a:noAutofit/>
          </a:bodyPr>
          <a:lstStyle/>
          <a:p>
            <a:pPr marL="0" indent="0" algn="just" eaLnBrk="1" fontAlgn="auto" hangingPunct="1">
              <a:lnSpc>
                <a:spcPct val="100000"/>
              </a:lnSpc>
              <a:spcBef>
                <a:spcPts val="0"/>
              </a:spcBef>
              <a:spcAft>
                <a:spcPts val="1800"/>
              </a:spcAft>
              <a:buFont typeface="Wingdings 2" pitchFamily="18" charset="2"/>
              <a:buNone/>
              <a:defRPr/>
            </a:pPr>
            <a:r>
              <a:rPr lang="nl-BE" sz="2000" dirty="0"/>
              <a:t>Er wordt een </a:t>
            </a:r>
            <a:r>
              <a:rPr lang="nl-BE" sz="2000" dirty="0" err="1">
                <a:solidFill>
                  <a:srgbClr val="24ABA5"/>
                </a:solidFill>
              </a:rPr>
              <a:t>webtoepassing</a:t>
            </a:r>
            <a:r>
              <a:rPr lang="nl-BE" sz="2000" dirty="0">
                <a:solidFill>
                  <a:srgbClr val="24ABA5"/>
                </a:solidFill>
              </a:rPr>
              <a:t> </a:t>
            </a:r>
            <a:r>
              <a:rPr lang="nl-BE" sz="2000" dirty="0"/>
              <a:t>voorzien waarbij de patiënt:</a:t>
            </a:r>
          </a:p>
          <a:p>
            <a:pPr marL="137160" indent="-137160" algn="just" eaLnBrk="1" fontAlgn="auto" hangingPunct="1">
              <a:lnSpc>
                <a:spcPct val="100000"/>
              </a:lnSpc>
              <a:spcBef>
                <a:spcPts val="0"/>
              </a:spcBef>
              <a:spcAft>
                <a:spcPts val="1800"/>
              </a:spcAft>
              <a:defRPr/>
            </a:pPr>
            <a:r>
              <a:rPr lang="nl-BE" sz="2000" dirty="0"/>
              <a:t> toegang verkrijgt tot zijn eigen voorschriften</a:t>
            </a:r>
          </a:p>
          <a:p>
            <a:pPr marL="266700" indent="-266700" algn="just" eaLnBrk="1" fontAlgn="auto" hangingPunct="1">
              <a:lnSpc>
                <a:spcPct val="100000"/>
              </a:lnSpc>
              <a:spcBef>
                <a:spcPts val="0"/>
              </a:spcBef>
              <a:spcAft>
                <a:spcPts val="1800"/>
              </a:spcAft>
              <a:defRPr/>
            </a:pPr>
            <a:r>
              <a:rPr lang="nl-BE" sz="2000" dirty="0"/>
              <a:t>niet afgeleverde voorschriften kan bekijken</a:t>
            </a:r>
            <a:endParaRPr lang="fr-BE" sz="2000" dirty="0"/>
          </a:p>
          <a:p>
            <a:pPr marL="266700" indent="-266700" algn="just" eaLnBrk="1" fontAlgn="auto" hangingPunct="1">
              <a:lnSpc>
                <a:spcPct val="100000"/>
              </a:lnSpc>
              <a:spcBef>
                <a:spcPts val="0"/>
              </a:spcBef>
              <a:spcAft>
                <a:spcPts val="1800"/>
              </a:spcAft>
              <a:defRPr/>
            </a:pPr>
            <a:r>
              <a:rPr lang="nl-BE" sz="2000" dirty="0"/>
              <a:t>deze voorschriften kan aanbieden aan de apotheker naar keuze om de medicatie op te halen</a:t>
            </a:r>
            <a:endParaRPr lang="fr-BE" sz="2000" dirty="0"/>
          </a:p>
          <a:p>
            <a:pPr marL="266700" indent="-266700" algn="just" eaLnBrk="1" fontAlgn="auto" hangingPunct="1">
              <a:lnSpc>
                <a:spcPct val="100000"/>
              </a:lnSpc>
              <a:spcBef>
                <a:spcPts val="0"/>
              </a:spcBef>
              <a:spcAft>
                <a:spcPts val="1800"/>
              </a:spcAft>
              <a:defRPr/>
            </a:pPr>
            <a:r>
              <a:rPr lang="nl-NL" sz="2000" dirty="0"/>
              <a:t>per voorschrift kan aangeven wanneer zij/hij niet wenst dat feedback gegeven wordt naar de voorschrijver </a:t>
            </a:r>
          </a:p>
          <a:p>
            <a:pPr marL="266700" indent="-266700" algn="just" eaLnBrk="1" fontAlgn="auto" hangingPunct="1">
              <a:lnSpc>
                <a:spcPct val="100000"/>
              </a:lnSpc>
              <a:spcBef>
                <a:spcPts val="0"/>
              </a:spcBef>
              <a:spcAft>
                <a:spcPts val="1800"/>
              </a:spcAft>
              <a:defRPr/>
            </a:pPr>
            <a:r>
              <a:rPr lang="nl-BE" sz="2000" dirty="0"/>
              <a:t>voorschriften uit het systeem kan verwijderen</a:t>
            </a:r>
            <a:endParaRPr lang="fr-BE" sz="2000" dirty="0"/>
          </a:p>
          <a:p>
            <a:pPr marL="0" indent="0" eaLnBrk="1" fontAlgn="auto" hangingPunct="1">
              <a:lnSpc>
                <a:spcPct val="100000"/>
              </a:lnSpc>
              <a:spcBef>
                <a:spcPts val="0"/>
              </a:spcBef>
              <a:spcAft>
                <a:spcPts val="1800"/>
              </a:spcAft>
              <a:buFont typeface="Wingdings 2" pitchFamily="18" charset="2"/>
              <a:buNone/>
              <a:defRPr/>
            </a:pPr>
            <a:endParaRPr lang="fr-BE" b="1"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Font typeface="Wingdings 2" pitchFamily="18" charset="2"/>
              <a:buNone/>
            </a:pPr>
            <a:r>
              <a:rPr lang="fr-BE" altLang="nl-BE" sz="2400" b="1" dirty="0" err="1">
                <a:solidFill>
                  <a:srgbClr val="24ABA5"/>
                </a:solidFill>
              </a:rPr>
              <a:t>Patiënt</a:t>
            </a:r>
            <a:endParaRPr lang="fr-BE" altLang="nl-BE" sz="2400" b="1" dirty="0">
              <a:solidFill>
                <a:srgbClr val="24ABA5"/>
              </a:solidFill>
            </a:endParaRP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Tree>
    <p:extLst>
      <p:ext uri="{BB962C8B-B14F-4D97-AF65-F5344CB8AC3E}">
        <p14:creationId xmlns:p14="http://schemas.microsoft.com/office/powerpoint/2010/main" val="37784909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3760" y="1781175"/>
            <a:ext cx="7840662" cy="4876799"/>
          </a:xfrm>
        </p:spPr>
        <p:txBody>
          <a:bodyPr rtlCol="0">
            <a:noAutofit/>
          </a:bodyPr>
          <a:lstStyle/>
          <a:p>
            <a:pPr marL="0" indent="0" algn="just" eaLnBrk="1" fontAlgn="auto" hangingPunct="1">
              <a:lnSpc>
                <a:spcPct val="100000"/>
              </a:lnSpc>
              <a:spcBef>
                <a:spcPts val="0"/>
              </a:spcBef>
              <a:spcAft>
                <a:spcPts val="1800"/>
              </a:spcAft>
              <a:buNone/>
              <a:defRPr/>
            </a:pPr>
            <a:r>
              <a:rPr lang="nl-BE" sz="1800" dirty="0" err="1">
                <a:solidFill>
                  <a:srgbClr val="24ABA5"/>
                </a:solidFill>
              </a:rPr>
              <a:t>Recip</a:t>
            </a:r>
            <a:r>
              <a:rPr lang="nl-BE" sz="1800" dirty="0">
                <a:solidFill>
                  <a:srgbClr val="24ABA5"/>
                </a:solidFill>
              </a:rPr>
              <a:t>-e helpdesk: </a:t>
            </a:r>
            <a:r>
              <a:rPr lang="nl-BE" sz="1800" b="1" u="sng" dirty="0" err="1"/>
              <a:t>support@recip-e</a:t>
            </a:r>
            <a:endParaRPr lang="nl-BE" sz="1800" b="1" u="sng" dirty="0"/>
          </a:p>
          <a:p>
            <a:pPr algn="just" eaLnBrk="1" fontAlgn="auto" hangingPunct="1">
              <a:lnSpc>
                <a:spcPct val="100000"/>
              </a:lnSpc>
              <a:spcBef>
                <a:spcPts val="0"/>
              </a:spcBef>
              <a:spcAft>
                <a:spcPts val="1800"/>
              </a:spcAft>
              <a:defRPr/>
            </a:pPr>
            <a:r>
              <a:rPr lang="nl-BE" sz="1800" dirty="0"/>
              <a:t> vermeld steeds:</a:t>
            </a:r>
          </a:p>
          <a:p>
            <a:pPr lvl="1" algn="just" eaLnBrk="1" fontAlgn="auto" hangingPunct="1">
              <a:lnSpc>
                <a:spcPct val="100000"/>
              </a:lnSpc>
              <a:spcBef>
                <a:spcPts val="0"/>
              </a:spcBef>
              <a:spcAft>
                <a:spcPts val="1800"/>
              </a:spcAft>
              <a:defRPr/>
            </a:pPr>
            <a:r>
              <a:rPr lang="nl-BE" sz="1800" dirty="0"/>
              <a:t>RID-barcode</a:t>
            </a:r>
          </a:p>
          <a:p>
            <a:pPr lvl="1" algn="just" eaLnBrk="1" fontAlgn="auto" hangingPunct="1">
              <a:lnSpc>
                <a:spcPct val="100000"/>
              </a:lnSpc>
              <a:spcBef>
                <a:spcPts val="0"/>
              </a:spcBef>
              <a:spcAft>
                <a:spcPts val="1800"/>
              </a:spcAft>
              <a:defRPr/>
            </a:pPr>
            <a:r>
              <a:rPr lang="nl-BE" sz="1800" dirty="0"/>
              <a:t>dag en uur van het probleem</a:t>
            </a:r>
          </a:p>
          <a:p>
            <a:pPr marL="0" indent="0" algn="just" eaLnBrk="1" fontAlgn="auto" hangingPunct="1">
              <a:lnSpc>
                <a:spcPct val="100000"/>
              </a:lnSpc>
              <a:spcBef>
                <a:spcPts val="0"/>
              </a:spcBef>
              <a:spcAft>
                <a:spcPts val="1800"/>
              </a:spcAft>
              <a:buFont typeface="Wingdings 2" pitchFamily="18" charset="2"/>
              <a:buNone/>
              <a:defRPr/>
            </a:pPr>
            <a:r>
              <a:rPr lang="nl-BE" sz="1800" dirty="0"/>
              <a:t>Een probleem kan verschillende oorzaken hebben. De </a:t>
            </a:r>
            <a:r>
              <a:rPr lang="nl-BE" sz="1800" dirty="0" err="1"/>
              <a:t>software-leverancier</a:t>
            </a:r>
            <a:r>
              <a:rPr lang="nl-BE" sz="1800" dirty="0"/>
              <a:t> is meestal het best geplaatst om de juiste oorzaak op te sporen.</a:t>
            </a:r>
          </a:p>
          <a:p>
            <a:pPr marL="0" indent="0" algn="just" eaLnBrk="1" fontAlgn="auto" hangingPunct="1">
              <a:lnSpc>
                <a:spcPct val="100000"/>
              </a:lnSpc>
              <a:spcBef>
                <a:spcPts val="0"/>
              </a:spcBef>
              <a:spcAft>
                <a:spcPts val="1800"/>
              </a:spcAft>
              <a:buFont typeface="Wingdings 2" pitchFamily="18" charset="2"/>
              <a:buNone/>
              <a:defRPr/>
            </a:pPr>
            <a:r>
              <a:rPr lang="nl-BE" sz="1800" dirty="0"/>
              <a:t>Het is belangrijk om </a:t>
            </a:r>
            <a:r>
              <a:rPr lang="nl-BE" sz="1800" dirty="0">
                <a:solidFill>
                  <a:srgbClr val="24ABA5"/>
                </a:solidFill>
              </a:rPr>
              <a:t>ieder probleem </a:t>
            </a:r>
            <a:r>
              <a:rPr lang="nl-BE" sz="1800" dirty="0"/>
              <a:t>verbonden aan een elektronisch voorschrift te </a:t>
            </a:r>
            <a:r>
              <a:rPr lang="nl-BE" sz="1800" dirty="0">
                <a:solidFill>
                  <a:srgbClr val="24ABA5"/>
                </a:solidFill>
              </a:rPr>
              <a:t>melden</a:t>
            </a:r>
            <a:r>
              <a:rPr lang="nl-BE" sz="1800" dirty="0"/>
              <a:t>, om bestaande problemen op het terrein zo snel mogelijk op te sporen en op te lossen.</a:t>
            </a:r>
          </a:p>
          <a:p>
            <a:pPr marL="0" indent="0" algn="just" eaLnBrk="1" fontAlgn="auto" hangingPunct="1">
              <a:lnSpc>
                <a:spcPct val="100000"/>
              </a:lnSpc>
              <a:spcBef>
                <a:spcPts val="0"/>
              </a:spcBef>
              <a:spcAft>
                <a:spcPts val="1800"/>
              </a:spcAft>
              <a:buFont typeface="Wingdings 2" pitchFamily="18" charset="2"/>
              <a:buNone/>
              <a:defRPr/>
            </a:pPr>
            <a:r>
              <a:rPr lang="nl-BE" sz="1800" dirty="0">
                <a:solidFill>
                  <a:srgbClr val="24ABA5"/>
                </a:solidFill>
              </a:rPr>
              <a:t>Raadpleeg zeker ook de </a:t>
            </a:r>
            <a:r>
              <a:rPr lang="nl-BE" sz="1800" dirty="0" err="1">
                <a:solidFill>
                  <a:srgbClr val="24ABA5"/>
                </a:solidFill>
              </a:rPr>
              <a:t>Recip</a:t>
            </a:r>
            <a:r>
              <a:rPr lang="nl-BE" sz="1800" dirty="0">
                <a:solidFill>
                  <a:srgbClr val="24ABA5"/>
                </a:solidFill>
              </a:rPr>
              <a:t>-e FAQ op </a:t>
            </a:r>
            <a:r>
              <a:rPr lang="nl-BE" sz="1800" u="sng" dirty="0">
                <a:solidFill>
                  <a:srgbClr val="24ABA5"/>
                </a:solidFill>
              </a:rPr>
              <a:t>https://recip-e.be</a:t>
            </a:r>
            <a:r>
              <a:rPr lang="nl-BE" sz="2000" dirty="0">
                <a:solidFill>
                  <a:srgbClr val="24ABA5"/>
                </a:solidFill>
              </a:rPr>
              <a:t>.</a:t>
            </a:r>
          </a:p>
          <a:p>
            <a:pPr marL="0" indent="0" algn="just" eaLnBrk="1" fontAlgn="auto" hangingPunct="1">
              <a:lnSpc>
                <a:spcPct val="100000"/>
              </a:lnSpc>
              <a:spcBef>
                <a:spcPts val="0"/>
              </a:spcBef>
              <a:spcAft>
                <a:spcPts val="1800"/>
              </a:spcAft>
              <a:buFont typeface="Wingdings 2" pitchFamily="18" charset="2"/>
              <a:buNone/>
              <a:defRPr/>
            </a:pPr>
            <a:endParaRPr lang="fr-BE" sz="2000"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23556" name="Espace réservé du contenu 1"/>
          <p:cNvSpPr txBox="1">
            <a:spLocks/>
          </p:cNvSpPr>
          <p:nvPr/>
        </p:nvSpPr>
        <p:spPr bwMode="auto">
          <a:xfrm>
            <a:off x="1055688" y="742950"/>
            <a:ext cx="78406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5143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buFont typeface="Wingdings 2" pitchFamily="18" charset="2"/>
              <a:buNone/>
            </a:pPr>
            <a:r>
              <a:rPr lang="fr-BE" altLang="nl-BE" sz="2400" b="1" dirty="0" err="1"/>
              <a:t>Recip</a:t>
            </a:r>
            <a:r>
              <a:rPr lang="fr-BE" altLang="nl-BE" sz="2400" b="1" dirty="0"/>
              <a:t>-e: </a:t>
            </a:r>
            <a:r>
              <a:rPr lang="fr-BE" altLang="nl-BE" sz="2400" b="1" dirty="0" err="1"/>
              <a:t>elektronisch</a:t>
            </a:r>
            <a:r>
              <a:rPr lang="fr-BE" altLang="nl-BE" sz="2400" b="1" dirty="0"/>
              <a:t> </a:t>
            </a:r>
            <a:r>
              <a:rPr lang="fr-BE" altLang="nl-BE" sz="2400" b="1" dirty="0" err="1"/>
              <a:t>medisch</a:t>
            </a:r>
            <a:r>
              <a:rPr lang="fr-BE" altLang="nl-BE" sz="2400" b="1" dirty="0"/>
              <a:t> </a:t>
            </a:r>
            <a:r>
              <a:rPr lang="fr-BE" altLang="nl-BE" sz="2400" b="1" dirty="0" err="1"/>
              <a:t>voorschrift</a:t>
            </a:r>
            <a:endParaRPr lang="fr-BE" altLang="nl-BE" sz="2400" b="1" dirty="0"/>
          </a:p>
          <a:p>
            <a:pPr algn="ctr" eaLnBrk="1" hangingPunct="1">
              <a:buFont typeface="Wingdings 2" pitchFamily="18" charset="2"/>
              <a:buNone/>
            </a:pPr>
            <a:r>
              <a:rPr lang="fr-BE" altLang="nl-BE" sz="2400" b="1" dirty="0" err="1">
                <a:solidFill>
                  <a:srgbClr val="24ABA5"/>
                </a:solidFill>
              </a:rPr>
              <a:t>Problemen</a:t>
            </a:r>
            <a:r>
              <a:rPr lang="fr-BE" altLang="nl-BE" sz="2400" b="1" dirty="0">
                <a:solidFill>
                  <a:srgbClr val="24ABA5"/>
                </a:solidFill>
              </a:rPr>
              <a:t> </a:t>
            </a:r>
            <a:r>
              <a:rPr lang="fr-BE" altLang="nl-BE" sz="2400" b="1" dirty="0" err="1">
                <a:solidFill>
                  <a:srgbClr val="24ABA5"/>
                </a:solidFill>
              </a:rPr>
              <a:t>oplossen</a:t>
            </a:r>
            <a:endParaRPr lang="fr-BE" altLang="nl-BE" sz="2400" b="1" dirty="0">
              <a:solidFill>
                <a:srgbClr val="24ABA5"/>
              </a:solidFill>
            </a:endParaRPr>
          </a:p>
          <a:p>
            <a:pPr eaLnBrk="1" hangingPunct="1">
              <a:buFont typeface="Wingdings 2" pitchFamily="18" charset="2"/>
              <a:buNone/>
            </a:pPr>
            <a:endParaRPr lang="fr-BE" altLang="nl-BE" b="1"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solidFill>
                <a:prstClr val="white"/>
              </a:solidFill>
            </a:endParaRPr>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solidFill>
                <a:prstClr val="black"/>
              </a:solidFill>
            </a:endParaRPr>
          </a:p>
        </p:txBody>
      </p:sp>
      <p:sp>
        <p:nvSpPr>
          <p:cNvPr id="9" name="Rectangular Callout 6"/>
          <p:cNvSpPr/>
          <p:nvPr/>
        </p:nvSpPr>
        <p:spPr>
          <a:xfrm>
            <a:off x="1271587" y="2339570"/>
            <a:ext cx="7710488"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nl-BE" sz="2800" dirty="0">
                <a:solidFill>
                  <a:prstClr val="white"/>
                </a:solidFill>
              </a:rPr>
              <a:t>Maken we gebruik van het elektronisch voorschrift?</a:t>
            </a:r>
          </a:p>
          <a:p>
            <a:pPr algn="ctr" eaLnBrk="1" fontAlgn="auto" hangingPunct="1">
              <a:spcBef>
                <a:spcPts val="0"/>
              </a:spcBef>
              <a:spcAft>
                <a:spcPts val="0"/>
              </a:spcAft>
              <a:defRPr/>
            </a:pPr>
            <a:endParaRPr lang="nl-BE" sz="2800" dirty="0">
              <a:solidFill>
                <a:prstClr val="white"/>
              </a:solidFill>
            </a:endParaRPr>
          </a:p>
          <a:p>
            <a:pPr algn="ctr" eaLnBrk="1" fontAlgn="auto" hangingPunct="1">
              <a:spcBef>
                <a:spcPts val="0"/>
              </a:spcBef>
              <a:spcAft>
                <a:spcPts val="0"/>
              </a:spcAft>
              <a:defRPr/>
            </a:pPr>
            <a:r>
              <a:rPr lang="nl-BE" sz="2800" dirty="0">
                <a:solidFill>
                  <a:prstClr val="white"/>
                </a:solidFill>
              </a:rPr>
              <a:t>Hoe staan we tegenover deze ontwikkelingen?</a:t>
            </a:r>
            <a:endParaRPr lang="fr-BE" sz="2800" dirty="0">
              <a:solidFill>
                <a:prstClr val="white"/>
              </a:solidFill>
            </a:endParaRPr>
          </a:p>
        </p:txBody>
      </p:sp>
    </p:spTree>
    <p:extLst>
      <p:ext uri="{BB962C8B-B14F-4D97-AF65-F5344CB8AC3E}">
        <p14:creationId xmlns:p14="http://schemas.microsoft.com/office/powerpoint/2010/main" val="1235558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1"/>
          <p:cNvSpPr>
            <a:spLocks noGrp="1"/>
          </p:cNvSpPr>
          <p:nvPr>
            <p:ph idx="1"/>
          </p:nvPr>
        </p:nvSpPr>
        <p:spPr>
          <a:xfrm>
            <a:off x="1074738" y="790575"/>
            <a:ext cx="7878762" cy="1685925"/>
          </a:xfrm>
        </p:spPr>
        <p:txBody>
          <a:bodyPr/>
          <a:lstStyle/>
          <a:p>
            <a:pPr marL="0" indent="0" algn="ctr" eaLnBrk="1" hangingPunct="1">
              <a:lnSpc>
                <a:spcPct val="100000"/>
              </a:lnSpc>
              <a:spcBef>
                <a:spcPct val="0"/>
              </a:spcBef>
              <a:buFont typeface="Wingdings 2" pitchFamily="18" charset="2"/>
              <a:buNone/>
              <a:tabLst>
                <a:tab pos="590550" algn="l"/>
              </a:tabLst>
            </a:pPr>
            <a:r>
              <a:rPr lang="fr-BE" altLang="nl-BE" sz="2400" b="1"/>
              <a:t>Hoe lang is een voorschrift geldig?</a:t>
            </a:r>
          </a:p>
        </p:txBody>
      </p:sp>
      <p:sp>
        <p:nvSpPr>
          <p:cNvPr id="5" name="Espace réservé du texte 2"/>
          <p:cNvSpPr txBox="1">
            <a:spLocks/>
          </p:cNvSpPr>
          <p:nvPr/>
        </p:nvSpPr>
        <p:spPr>
          <a:xfrm>
            <a:off x="1065213" y="176213"/>
            <a:ext cx="7564437" cy="614362"/>
          </a:xfrm>
          <a:prstGeom prst="rect">
            <a:avLst/>
          </a:prstGeom>
        </p:spPr>
        <p:txBody>
          <a:bodyPr>
            <a:normAutofit/>
          </a:bodyPr>
          <a:lstStyle>
            <a:lvl1pPr marL="137160" indent="-137160" algn="l" defTabSz="685800" rtl="0" eaLnBrk="1" latinLnBrk="0" hangingPunct="1">
              <a:lnSpc>
                <a:spcPct val="90000"/>
              </a:lnSpc>
              <a:spcBef>
                <a:spcPts val="900"/>
              </a:spcBef>
              <a:buClr>
                <a:srgbClr val="004B8D"/>
              </a:buClr>
              <a:buFont typeface="Wingdings 2" pitchFamily="18" charset="2"/>
              <a:buChar char=""/>
              <a:defRPr sz="2800" kern="1200">
                <a:solidFill>
                  <a:srgbClr val="24ABA5"/>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ctr" fontAlgn="auto">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927100" y="1505511"/>
            <a:ext cx="7878762" cy="5191124"/>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628650" indent="-447675" algn="just" fontAlgn="auto">
              <a:lnSpc>
                <a:spcPct val="100000"/>
              </a:lnSpc>
              <a:spcBef>
                <a:spcPts val="0"/>
              </a:spcBef>
              <a:spcAft>
                <a:spcPts val="0"/>
              </a:spcAft>
              <a:buFont typeface="Arial" panose="020B0604020202020204" pitchFamily="34" charset="0"/>
              <a:buChar char="•"/>
              <a:tabLst>
                <a:tab pos="590550" algn="l"/>
              </a:tabLst>
              <a:defRPr/>
            </a:pPr>
            <a:r>
              <a:rPr lang="nl-BE" sz="2000" dirty="0"/>
              <a:t>Geen wettelijke begrenzing van de geldigheidsduur van het voorschrift.</a:t>
            </a:r>
          </a:p>
          <a:p>
            <a:pPr marL="628650" indent="-447675" algn="just" fontAlgn="auto">
              <a:lnSpc>
                <a:spcPct val="100000"/>
              </a:lnSpc>
              <a:spcBef>
                <a:spcPts val="0"/>
              </a:spcBef>
              <a:spcAft>
                <a:spcPts val="0"/>
              </a:spcAft>
              <a:buFont typeface="Arial" panose="020B0604020202020204" pitchFamily="34" charset="0"/>
              <a:buChar char="•"/>
              <a:tabLst>
                <a:tab pos="590550" algn="l"/>
              </a:tabLst>
              <a:defRPr/>
            </a:pPr>
            <a:endParaRPr lang="fr-BE" sz="2000" dirty="0"/>
          </a:p>
          <a:p>
            <a:pPr marL="0" indent="0" algn="just" fontAlgn="auto">
              <a:lnSpc>
                <a:spcPct val="100000"/>
              </a:lnSpc>
              <a:spcBef>
                <a:spcPts val="0"/>
              </a:spcBef>
              <a:spcAft>
                <a:spcPts val="0"/>
              </a:spcAft>
              <a:buFont typeface="Wingdings 2" pitchFamily="18" charset="2"/>
              <a:buNone/>
              <a:tabLst>
                <a:tab pos="590550" algn="l"/>
              </a:tabLst>
              <a:defRPr/>
            </a:pPr>
            <a:r>
              <a:rPr lang="fr-BE" sz="2000" b="1" dirty="0">
                <a:solidFill>
                  <a:srgbClr val="24ABA5"/>
                </a:solidFill>
              </a:rPr>
              <a:t>MAAR</a:t>
            </a:r>
          </a:p>
          <a:p>
            <a:pPr marL="0" indent="0" algn="just" fontAlgn="auto">
              <a:lnSpc>
                <a:spcPct val="100000"/>
              </a:lnSpc>
              <a:spcBef>
                <a:spcPts val="0"/>
              </a:spcBef>
              <a:spcAft>
                <a:spcPts val="0"/>
              </a:spcAft>
              <a:buFont typeface="Wingdings 2" pitchFamily="18" charset="2"/>
              <a:buNone/>
              <a:tabLst>
                <a:tab pos="590550" algn="l"/>
              </a:tabLst>
              <a:defRPr/>
            </a:pPr>
            <a:endParaRPr lang="fr-BE" sz="2000" dirty="0"/>
          </a:p>
          <a:p>
            <a:pPr marL="628650" indent="-447675" algn="just" fontAlgn="auto">
              <a:lnSpc>
                <a:spcPct val="100000"/>
              </a:lnSpc>
              <a:spcBef>
                <a:spcPts val="0"/>
              </a:spcBef>
              <a:spcAft>
                <a:spcPts val="0"/>
              </a:spcAft>
              <a:buFont typeface="Arial" panose="020B0604020202020204" pitchFamily="34" charset="0"/>
              <a:buChar char="•"/>
              <a:tabLst>
                <a:tab pos="590550" algn="l"/>
              </a:tabLst>
              <a:defRPr/>
            </a:pPr>
            <a:r>
              <a:rPr lang="nl-BE" sz="2000" dirty="0"/>
              <a:t>Het voorschrift is </a:t>
            </a:r>
            <a:r>
              <a:rPr lang="nl-BE" sz="2000" dirty="0">
                <a:solidFill>
                  <a:srgbClr val="24ABA5"/>
                </a:solidFill>
              </a:rPr>
              <a:t>geldig voor terugbetaling tot het einde van de derde kalendermaand </a:t>
            </a:r>
            <a:r>
              <a:rPr lang="nl-BE" sz="2000" dirty="0"/>
              <a:t>die volgt op de datum van het voorschrift</a:t>
            </a:r>
            <a:r>
              <a:rPr lang="fr-BE" sz="2000" dirty="0"/>
              <a:t> of de </a:t>
            </a:r>
            <a:r>
              <a:rPr lang="fr-BE" sz="2000" dirty="0" err="1"/>
              <a:t>datum</a:t>
            </a:r>
            <a:r>
              <a:rPr lang="fr-BE" sz="2000" dirty="0"/>
              <a:t> </a:t>
            </a:r>
            <a:r>
              <a:rPr lang="nl-BE" sz="2000" dirty="0"/>
              <a:t>waarop de voorschrijver de aflevering wil uitgevoerd zien.</a:t>
            </a:r>
          </a:p>
          <a:p>
            <a:pPr marL="628650" indent="-447675" algn="just" fontAlgn="auto">
              <a:lnSpc>
                <a:spcPct val="100000"/>
              </a:lnSpc>
              <a:spcBef>
                <a:spcPts val="0"/>
              </a:spcBef>
              <a:spcAft>
                <a:spcPts val="0"/>
              </a:spcAft>
              <a:buFont typeface="Arial" panose="020B0604020202020204" pitchFamily="34" charset="0"/>
              <a:buChar char="•"/>
              <a:tabLst>
                <a:tab pos="590550" algn="l"/>
              </a:tabLst>
              <a:defRPr/>
            </a:pPr>
            <a:r>
              <a:rPr lang="nl-BE" sz="2000" dirty="0"/>
              <a:t>De voorschrijver kan kiezen voor een </a:t>
            </a:r>
            <a:r>
              <a:rPr lang="nl-BE" sz="2000" dirty="0">
                <a:solidFill>
                  <a:srgbClr val="24ABA5"/>
                </a:solidFill>
              </a:rPr>
              <a:t>aflevering in de toekomst</a:t>
            </a:r>
            <a:r>
              <a:rPr lang="nl-BE" sz="2000" dirty="0"/>
              <a:t> (‘uitvoerbaar vanaf’). In dat geval blijft het voorschrift geldig voor terugbetaling tot het einde van de 3de maand volgend op de datum ‘uitvoerbaar vanaf’. In een dergelijk geval kan de apotheker </a:t>
            </a:r>
            <a:r>
              <a:rPr lang="nl-BE" sz="2000" dirty="0">
                <a:solidFill>
                  <a:srgbClr val="24ABA5"/>
                </a:solidFill>
              </a:rPr>
              <a:t>niet eerder afleveren</a:t>
            </a:r>
            <a:r>
              <a:rPr lang="nl-BE" sz="2000" dirty="0"/>
              <a:t> dan de datum vermeld als ‘uitvoerbaar vanaf’.</a:t>
            </a:r>
            <a:endParaRPr lang="fr-BE" sz="2000" dirty="0"/>
          </a:p>
          <a:p>
            <a:pPr marL="0" indent="0" algn="ctr" fontAlgn="auto">
              <a:lnSpc>
                <a:spcPct val="100000"/>
              </a:lnSpc>
              <a:spcBef>
                <a:spcPts val="0"/>
              </a:spcBef>
              <a:spcAft>
                <a:spcPts val="0"/>
              </a:spcAft>
              <a:buFont typeface="Wingdings 2" pitchFamily="18" charset="2"/>
              <a:buNone/>
              <a:defRPr/>
            </a:pPr>
            <a:endParaRPr lang="fr-BE" sz="2000" b="1" dirty="0"/>
          </a:p>
        </p:txBody>
      </p:sp>
      <p:sp>
        <p:nvSpPr>
          <p:cNvPr id="8" name="Rectangular Callout 7"/>
          <p:cNvSpPr/>
          <p:nvPr/>
        </p:nvSpPr>
        <p:spPr>
          <a:xfrm>
            <a:off x="1271588" y="2605118"/>
            <a:ext cx="7710487" cy="36163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nl-BE" sz="2800" dirty="0"/>
              <a:t>Welke moeilijkheden ondervinden we met de geldigheid van de voorschriften?</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concrete oplossingen kunnen dit verhelpen?</a:t>
            </a:r>
            <a:endParaRPr lang="fr-BE" sz="2800"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9" name="Bouton d'action : Accueil 8">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1"/>
          <p:cNvSpPr>
            <a:spLocks noGrp="1"/>
          </p:cNvSpPr>
          <p:nvPr>
            <p:ph idx="1"/>
          </p:nvPr>
        </p:nvSpPr>
        <p:spPr>
          <a:xfrm>
            <a:off x="1065213" y="790575"/>
            <a:ext cx="7821612" cy="5305425"/>
          </a:xfrm>
        </p:spPr>
        <p:txBody>
          <a:bodyPr/>
          <a:lstStyle/>
          <a:p>
            <a:pPr marL="0" indent="0" algn="ctr" eaLnBrk="1" hangingPunct="1">
              <a:buFont typeface="Wingdings 2" pitchFamily="18" charset="2"/>
              <a:buNone/>
            </a:pPr>
            <a:r>
              <a:rPr lang="fr-BE" altLang="nl-BE" sz="2400" b="1"/>
              <a:t>Hoe slaap- en verdovende middelen voorschrijven? </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bwMode="auto">
          <a:xfrm>
            <a:off x="1160463" y="1665936"/>
            <a:ext cx="7821612"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defTabSz="685800">
              <a:lnSpc>
                <a:spcPct val="90000"/>
              </a:lnSpc>
              <a:spcBef>
                <a:spcPts val="900"/>
              </a:spcBef>
              <a:buClr>
                <a:srgbClr val="24ABA5"/>
              </a:buClr>
              <a:buFont typeface="Wingdings 2" pitchFamily="18" charset="2"/>
              <a:buChar char=""/>
              <a:tabLst>
                <a:tab pos="590550" algn="l"/>
              </a:tabLst>
              <a:defRPr sz="2800">
                <a:solidFill>
                  <a:srgbClr val="004B8D"/>
                </a:solidFill>
                <a:latin typeface="Verdana" pitchFamily="34" charset="0"/>
                <a:ea typeface="Verdana" pitchFamily="34" charset="0"/>
                <a:cs typeface="Verdana" pitchFamily="34" charset="0"/>
              </a:defRPr>
            </a:lvl1pPr>
            <a:lvl2pPr marL="914400" indent="-342900" defTabSz="685800">
              <a:lnSpc>
                <a:spcPct val="90000"/>
              </a:lnSpc>
              <a:spcBef>
                <a:spcPts val="188"/>
              </a:spcBef>
              <a:spcAft>
                <a:spcPts val="188"/>
              </a:spcAft>
              <a:buClr>
                <a:srgbClr val="24ABA5"/>
              </a:buClr>
              <a:buFont typeface="Wingdings 2" pitchFamily="18" charset="2"/>
              <a:buChar char=""/>
              <a:tabLst>
                <a:tab pos="590550" algn="l"/>
              </a:tabLst>
              <a:defRPr sz="2400">
                <a:solidFill>
                  <a:srgbClr val="004B8D"/>
                </a:solidFill>
                <a:latin typeface="Verdana" pitchFamily="34" charset="0"/>
                <a:ea typeface="Verdana" pitchFamily="34" charset="0"/>
                <a:cs typeface="Verdana" pitchFamily="34" charset="0"/>
              </a:defRPr>
            </a:lvl2pPr>
            <a:lvl3pPr marL="857250" indent="-136525" defTabSz="685800">
              <a:lnSpc>
                <a:spcPct val="90000"/>
              </a:lnSpc>
              <a:spcBef>
                <a:spcPts val="188"/>
              </a:spcBef>
              <a:spcAft>
                <a:spcPts val="188"/>
              </a:spcAft>
              <a:buClr>
                <a:srgbClr val="24ABA5"/>
              </a:buClr>
              <a:buFont typeface="Wingdings 2" pitchFamily="18" charset="2"/>
              <a:buChar char=""/>
              <a:tabLst>
                <a:tab pos="590550" algn="l"/>
              </a:tabLst>
              <a:defRPr sz="2400">
                <a:solidFill>
                  <a:srgbClr val="004B8D"/>
                </a:solidFill>
                <a:latin typeface="Verdana" pitchFamily="34" charset="0"/>
                <a:ea typeface="Verdana" pitchFamily="34" charset="0"/>
                <a:cs typeface="Verdana" pitchFamily="34" charset="0"/>
              </a:defRPr>
            </a:lvl3pPr>
            <a:lvl4pPr marL="1200150" indent="-136525" defTabSz="68580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4pPr>
            <a:lvl5pPr marL="1543050" indent="-136525" defTabSz="68580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5pPr>
            <a:lvl6pPr marL="2000250" indent="-136525" defTabSz="6858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6pPr>
            <a:lvl7pPr marL="2457450" indent="-136525" defTabSz="6858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7pPr>
            <a:lvl8pPr marL="2914650" indent="-136525" defTabSz="6858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8pPr>
            <a:lvl9pPr marL="3371850" indent="-136525" defTabSz="6858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9pPr>
          </a:lstStyle>
          <a:p>
            <a:pPr algn="just" eaLnBrk="1" hangingPunct="1">
              <a:buFont typeface="Arial" charset="0"/>
              <a:buChar char="•"/>
            </a:pPr>
            <a:r>
              <a:rPr lang="nl-BE" altLang="nl-BE" sz="2400" dirty="0">
                <a:solidFill>
                  <a:srgbClr val="24ABA5"/>
                </a:solidFill>
              </a:rPr>
              <a:t>Volledig met de hand </a:t>
            </a:r>
            <a:r>
              <a:rPr lang="nl-BE" altLang="nl-BE" sz="2400" dirty="0"/>
              <a:t>opgesteld</a:t>
            </a:r>
            <a:endParaRPr lang="fr-BE" altLang="nl-BE" sz="2400" dirty="0"/>
          </a:p>
          <a:p>
            <a:pPr algn="just" eaLnBrk="1" hangingPunct="1">
              <a:buFont typeface="Arial" charset="0"/>
              <a:buChar char="•"/>
            </a:pPr>
            <a:r>
              <a:rPr lang="fr-BE" altLang="nl-BE" sz="2400" dirty="0" err="1"/>
              <a:t>Vermelding</a:t>
            </a:r>
            <a:r>
              <a:rPr lang="fr-BE" altLang="nl-BE" sz="2400" dirty="0"/>
              <a:t> van:</a:t>
            </a:r>
          </a:p>
          <a:p>
            <a:pPr lvl="1" algn="just" eaLnBrk="1" hangingPunct="1">
              <a:lnSpc>
                <a:spcPct val="100000"/>
              </a:lnSpc>
              <a:spcBef>
                <a:spcPct val="0"/>
              </a:spcBef>
              <a:spcAft>
                <a:spcPts val="1800"/>
              </a:spcAft>
              <a:buFont typeface="Courier New" pitchFamily="49" charset="0"/>
              <a:buChar char="o"/>
            </a:pPr>
            <a:r>
              <a:rPr lang="fr-BE" altLang="nl-BE" sz="2000" dirty="0" err="1"/>
              <a:t>datum</a:t>
            </a:r>
            <a:endParaRPr lang="fr-BE" altLang="nl-BE" sz="2000" dirty="0"/>
          </a:p>
          <a:p>
            <a:pPr lvl="1" algn="just" eaLnBrk="1" hangingPunct="1">
              <a:lnSpc>
                <a:spcPct val="100000"/>
              </a:lnSpc>
              <a:spcBef>
                <a:spcPct val="0"/>
              </a:spcBef>
              <a:spcAft>
                <a:spcPts val="1800"/>
              </a:spcAft>
              <a:buFont typeface="Courier New" pitchFamily="49" charset="0"/>
              <a:buChar char="o"/>
            </a:pPr>
            <a:r>
              <a:rPr lang="fr-BE" altLang="nl-BE" sz="2000" dirty="0" err="1"/>
              <a:t>naam</a:t>
            </a:r>
            <a:r>
              <a:rPr lang="fr-BE" altLang="nl-BE" sz="2000" dirty="0"/>
              <a:t> en </a:t>
            </a:r>
            <a:r>
              <a:rPr lang="fr-BE" altLang="nl-BE" sz="2000" dirty="0" err="1"/>
              <a:t>adres</a:t>
            </a:r>
            <a:r>
              <a:rPr lang="fr-BE" altLang="nl-BE" sz="2000" dirty="0"/>
              <a:t> van de arts</a:t>
            </a:r>
          </a:p>
          <a:p>
            <a:pPr lvl="1" eaLnBrk="1" hangingPunct="1">
              <a:lnSpc>
                <a:spcPct val="100000"/>
              </a:lnSpc>
              <a:spcBef>
                <a:spcPct val="0"/>
              </a:spcBef>
              <a:spcAft>
                <a:spcPts val="1800"/>
              </a:spcAft>
              <a:buFont typeface="Courier New" pitchFamily="49" charset="0"/>
              <a:buChar char="o"/>
            </a:pPr>
            <a:r>
              <a:rPr lang="nl-BE" altLang="nl-BE" sz="2000" dirty="0">
                <a:solidFill>
                  <a:srgbClr val="24ABA5"/>
                </a:solidFill>
              </a:rPr>
              <a:t>voluit</a:t>
            </a:r>
            <a:r>
              <a:rPr lang="nl-BE" altLang="nl-BE" sz="2000" dirty="0"/>
              <a:t> het aantal ampullen, tabletten, comprimés, granulen, pillen, poeders enz.</a:t>
            </a:r>
          </a:p>
          <a:p>
            <a:pPr lvl="1" eaLnBrk="1" hangingPunct="1">
              <a:lnSpc>
                <a:spcPct val="100000"/>
              </a:lnSpc>
              <a:spcBef>
                <a:spcPct val="0"/>
              </a:spcBef>
              <a:spcAft>
                <a:spcPts val="1800"/>
              </a:spcAft>
              <a:buFont typeface="Courier New" pitchFamily="49" charset="0"/>
              <a:buChar char="o"/>
            </a:pPr>
            <a:r>
              <a:rPr lang="nl-BE" altLang="nl-BE" sz="2000" dirty="0"/>
              <a:t>wanneer een arts een toxisch geneesmiddel voorschrijft aan een hogere dosis dan voorzien in de reglementering (farmacopee), moet hij deze dosis </a:t>
            </a:r>
            <a:r>
              <a:rPr lang="nl-BE" altLang="nl-BE" sz="2000" dirty="0">
                <a:solidFill>
                  <a:srgbClr val="24ABA5"/>
                </a:solidFill>
              </a:rPr>
              <a:t>voluit in letters herhalen </a:t>
            </a:r>
            <a:r>
              <a:rPr lang="nl-BE" altLang="nl-BE" sz="2000" dirty="0"/>
              <a:t>en door een nieuwe handtekening bevestigen</a:t>
            </a:r>
          </a:p>
          <a:p>
            <a:pPr eaLnBrk="1" hangingPunct="1">
              <a:lnSpc>
                <a:spcPct val="100000"/>
              </a:lnSpc>
              <a:spcBef>
                <a:spcPct val="0"/>
              </a:spcBef>
              <a:spcAft>
                <a:spcPts val="1800"/>
              </a:spcAft>
              <a:buFont typeface="Courier New" pitchFamily="49" charset="0"/>
              <a:buChar char="o"/>
            </a:pPr>
            <a:r>
              <a:rPr lang="nl-BE" altLang="nl-BE" sz="2400" dirty="0"/>
              <a:t>Verdovende middelen mogen </a:t>
            </a:r>
            <a:r>
              <a:rPr lang="nl-BE" altLang="nl-BE" sz="2400" dirty="0">
                <a:solidFill>
                  <a:srgbClr val="24ABA5"/>
                </a:solidFill>
              </a:rPr>
              <a:t>ook elektronisch voorgeschreven</a:t>
            </a:r>
            <a:r>
              <a:rPr lang="nl-BE" altLang="nl-BE" sz="2400" dirty="0"/>
              <a:t> worden</a:t>
            </a:r>
            <a:endParaRPr lang="fr-BE" altLang="nl-BE" sz="2400"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1"/>
          <p:cNvSpPr>
            <a:spLocks noGrp="1"/>
          </p:cNvSpPr>
          <p:nvPr>
            <p:ph idx="1"/>
          </p:nvPr>
        </p:nvSpPr>
        <p:spPr>
          <a:xfrm>
            <a:off x="1217613" y="790575"/>
            <a:ext cx="7678737" cy="1028700"/>
          </a:xfrm>
        </p:spPr>
        <p:txBody>
          <a:bodyPr/>
          <a:lstStyle/>
          <a:p>
            <a:pPr marL="0" indent="0" algn="ctr" eaLnBrk="1" hangingPunct="1">
              <a:buFont typeface="Wingdings 2" pitchFamily="18" charset="2"/>
              <a:buNone/>
              <a:tabLst>
                <a:tab pos="590550" algn="l"/>
              </a:tabLst>
            </a:pPr>
            <a:r>
              <a:rPr lang="nl-BE" altLang="nl-BE" sz="2400" b="1" dirty="0"/>
              <a:t>Wanneer mag de apotheker weigeren een voorschrift uit te voeren</a:t>
            </a:r>
            <a:r>
              <a:rPr lang="fr-BE" altLang="nl-BE" sz="2400" b="1" dirty="0"/>
              <a:t>?</a:t>
            </a:r>
          </a:p>
          <a:p>
            <a:pPr marL="0" indent="0" eaLnBrk="1" hangingPunct="1">
              <a:buFont typeface="Wingdings 2" pitchFamily="18" charset="2"/>
              <a:buNone/>
              <a:tabLst>
                <a:tab pos="590550" algn="l"/>
              </a:tabLst>
            </a:pPr>
            <a:endParaRPr lang="fr-BE" altLang="nl-BE" sz="2000" b="1" i="1" dirty="0"/>
          </a:p>
        </p:txBody>
      </p:sp>
      <p:sp>
        <p:nvSpPr>
          <p:cNvPr id="5" name="Espace réservé du texte 2"/>
          <p:cNvSpPr txBox="1">
            <a:spLocks/>
          </p:cNvSpPr>
          <p:nvPr/>
        </p:nvSpPr>
        <p:spPr>
          <a:xfrm>
            <a:off x="1065213" y="176213"/>
            <a:ext cx="7564437" cy="614362"/>
          </a:xfrm>
          <a:prstGeom prst="rect">
            <a:avLst/>
          </a:prstGeom>
        </p:spPr>
        <p:txBody>
          <a:bodyPr>
            <a:normAutofit/>
          </a:bodyPr>
          <a:lstStyle>
            <a:lvl1pPr marL="137160" indent="-137160" algn="l" defTabSz="685800" rtl="0" eaLnBrk="1" latinLnBrk="0" hangingPunct="1">
              <a:lnSpc>
                <a:spcPct val="90000"/>
              </a:lnSpc>
              <a:spcBef>
                <a:spcPts val="900"/>
              </a:spcBef>
              <a:buClr>
                <a:srgbClr val="004B8D"/>
              </a:buClr>
              <a:buFont typeface="Wingdings 2" pitchFamily="18" charset="2"/>
              <a:buChar char=""/>
              <a:defRPr sz="2800" kern="1200">
                <a:solidFill>
                  <a:srgbClr val="24ABA5"/>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ctr" fontAlgn="auto">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1008063" y="2074170"/>
            <a:ext cx="7888287" cy="4848225"/>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just" fontAlgn="auto">
              <a:lnSpc>
                <a:spcPct val="100000"/>
              </a:lnSpc>
              <a:spcAft>
                <a:spcPts val="0"/>
              </a:spcAft>
              <a:buFont typeface="Wingdings 2" pitchFamily="18" charset="2"/>
              <a:buNone/>
              <a:defRPr/>
            </a:pPr>
            <a:r>
              <a:rPr lang="nl-BE" sz="2400" dirty="0"/>
              <a:t>Wanneer hij overtuigd is dat:</a:t>
            </a:r>
          </a:p>
          <a:p>
            <a:pPr marL="0" indent="0" algn="just" fontAlgn="auto">
              <a:lnSpc>
                <a:spcPct val="100000"/>
              </a:lnSpc>
              <a:spcAft>
                <a:spcPts val="0"/>
              </a:spcAft>
              <a:buFont typeface="Wingdings 2" pitchFamily="18" charset="2"/>
              <a:buNone/>
              <a:defRPr/>
            </a:pPr>
            <a:endParaRPr lang="fr-BE" sz="1000" dirty="0"/>
          </a:p>
          <a:p>
            <a:pPr algn="just" fontAlgn="auto">
              <a:lnSpc>
                <a:spcPct val="100000"/>
              </a:lnSpc>
              <a:spcAft>
                <a:spcPts val="0"/>
              </a:spcAft>
              <a:buFont typeface="Arial" panose="020B0604020202020204" pitchFamily="34" charset="0"/>
              <a:buChar char="•"/>
              <a:defRPr/>
            </a:pPr>
            <a:r>
              <a:rPr lang="nl-BE" sz="2200" dirty="0"/>
              <a:t>het geneesmiddel </a:t>
            </a:r>
            <a:r>
              <a:rPr lang="nl-BE" sz="2200" dirty="0">
                <a:solidFill>
                  <a:srgbClr val="24ABA5"/>
                </a:solidFill>
              </a:rPr>
              <a:t>schade</a:t>
            </a:r>
            <a:r>
              <a:rPr lang="nl-BE" sz="2200" dirty="0"/>
              <a:t> aan de gezondheid van de patiënt kan berokkenen</a:t>
            </a:r>
          </a:p>
          <a:p>
            <a:pPr algn="just" fontAlgn="auto">
              <a:lnSpc>
                <a:spcPct val="100000"/>
              </a:lnSpc>
              <a:spcAft>
                <a:spcPts val="0"/>
              </a:spcAft>
              <a:buFont typeface="Arial" panose="020B0604020202020204" pitchFamily="34" charset="0"/>
              <a:buChar char="•"/>
              <a:defRPr/>
            </a:pPr>
            <a:endParaRPr lang="fr-BE" sz="2200" dirty="0"/>
          </a:p>
          <a:p>
            <a:pPr algn="just" fontAlgn="auto">
              <a:lnSpc>
                <a:spcPct val="100000"/>
              </a:lnSpc>
              <a:spcAft>
                <a:spcPts val="0"/>
              </a:spcAft>
              <a:buFont typeface="Arial" panose="020B0604020202020204" pitchFamily="34" charset="0"/>
              <a:buChar char="•"/>
              <a:defRPr/>
            </a:pPr>
            <a:r>
              <a:rPr lang="nl-BE" sz="2200" dirty="0"/>
              <a:t>het voorschrift </a:t>
            </a:r>
            <a:r>
              <a:rPr lang="nl-BE" sz="2200" dirty="0">
                <a:solidFill>
                  <a:srgbClr val="24ABA5"/>
                </a:solidFill>
              </a:rPr>
              <a:t>vervalst</a:t>
            </a:r>
            <a:r>
              <a:rPr lang="nl-BE" sz="2200" dirty="0"/>
              <a:t> werd en hij dit vermoeden niet kan bevestigen (bv. arts is niet bereikbaar)  </a:t>
            </a:r>
            <a:endParaRPr lang="fr-BE" sz="2200" dirty="0"/>
          </a:p>
          <a:p>
            <a:pPr marL="0" indent="0" fontAlgn="auto">
              <a:spcAft>
                <a:spcPts val="0"/>
              </a:spcAft>
              <a:buFont typeface="Wingdings 2" pitchFamily="18" charset="2"/>
              <a:buNone/>
              <a:defRPr/>
            </a:pPr>
            <a:endParaRPr lang="fr-BE" sz="2000" b="1" i="1" dirty="0"/>
          </a:p>
        </p:txBody>
      </p:sp>
      <p:sp>
        <p:nvSpPr>
          <p:cNvPr id="7" name="Rectangular Callout 11"/>
          <p:cNvSpPr/>
          <p:nvPr/>
        </p:nvSpPr>
        <p:spPr>
          <a:xfrm>
            <a:off x="1271588" y="2861167"/>
            <a:ext cx="7710487"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err="1"/>
              <a:t>Hoe</a:t>
            </a:r>
            <a:r>
              <a:rPr lang="fr-BE" sz="2800" dirty="0"/>
              <a:t> </a:t>
            </a:r>
            <a:r>
              <a:rPr lang="fr-BE" sz="2800" dirty="0" err="1"/>
              <a:t>kunt</a:t>
            </a:r>
            <a:r>
              <a:rPr lang="fr-BE" sz="2800" dirty="0"/>
              <a:t> u </a:t>
            </a:r>
            <a:r>
              <a:rPr lang="fr-BE" sz="2800" dirty="0" err="1"/>
              <a:t>nagaan</a:t>
            </a:r>
            <a:r>
              <a:rPr lang="fr-BE" sz="2800" dirty="0"/>
              <a:t> of </a:t>
            </a:r>
            <a:r>
              <a:rPr lang="fr-BE" sz="2800" dirty="0" err="1"/>
              <a:t>een</a:t>
            </a:r>
            <a:r>
              <a:rPr lang="fr-BE" sz="2800" dirty="0"/>
              <a:t> </a:t>
            </a:r>
            <a:r>
              <a:rPr lang="fr-BE" sz="2800" dirty="0" err="1"/>
              <a:t>voorschrift</a:t>
            </a:r>
            <a:r>
              <a:rPr lang="fr-BE" sz="2800" dirty="0"/>
              <a:t> al dan niet </a:t>
            </a:r>
            <a:r>
              <a:rPr lang="fr-BE" sz="2800" dirty="0" err="1"/>
              <a:t>vervalst</a:t>
            </a:r>
            <a:r>
              <a:rPr lang="fr-BE" sz="2800" dirty="0"/>
              <a:t> </a:t>
            </a:r>
            <a:r>
              <a:rPr lang="fr-BE" sz="2800" dirty="0" err="1"/>
              <a:t>is</a:t>
            </a:r>
            <a:r>
              <a:rPr lang="fr-BE" sz="2800" dirty="0"/>
              <a:t>?</a:t>
            </a:r>
          </a:p>
          <a:p>
            <a:pPr algn="ctr" eaLnBrk="1" fontAlgn="auto" hangingPunct="1">
              <a:spcBef>
                <a:spcPts val="0"/>
              </a:spcBef>
              <a:spcAft>
                <a:spcPts val="0"/>
              </a:spcAft>
              <a:defRPr/>
            </a:pPr>
            <a:endParaRPr lang="fr-BE" sz="2800" dirty="0"/>
          </a:p>
          <a:p>
            <a:pPr algn="ctr" eaLnBrk="1" fontAlgn="auto" hangingPunct="1">
              <a:spcBef>
                <a:spcPts val="0"/>
              </a:spcBef>
              <a:spcAft>
                <a:spcPts val="0"/>
              </a:spcAft>
              <a:defRPr/>
            </a:pPr>
            <a:r>
              <a:rPr lang="fr-BE" sz="2800" dirty="0"/>
              <a:t>Wat </a:t>
            </a:r>
            <a:r>
              <a:rPr lang="fr-BE" sz="2800" dirty="0" err="1"/>
              <a:t>kunnen</a:t>
            </a:r>
            <a:r>
              <a:rPr lang="fr-BE" sz="2800" dirty="0"/>
              <a:t> </a:t>
            </a:r>
            <a:r>
              <a:rPr lang="fr-BE" sz="2800" dirty="0" err="1"/>
              <a:t>we</a:t>
            </a:r>
            <a:r>
              <a:rPr lang="fr-BE" sz="2800" dirty="0"/>
              <a:t> </a:t>
            </a:r>
            <a:r>
              <a:rPr lang="fr-BE" sz="2800" dirty="0" err="1"/>
              <a:t>doen</a:t>
            </a:r>
            <a:r>
              <a:rPr lang="fr-BE" sz="2800" dirty="0"/>
              <a:t> om valse </a:t>
            </a:r>
            <a:r>
              <a:rPr lang="fr-BE" sz="2800" dirty="0" err="1"/>
              <a:t>voorschriften</a:t>
            </a:r>
            <a:r>
              <a:rPr lang="fr-BE" sz="2800" dirty="0"/>
              <a:t> </a:t>
            </a:r>
            <a:r>
              <a:rPr lang="fr-BE" sz="2800" dirty="0" err="1"/>
              <a:t>tegen</a:t>
            </a:r>
            <a:r>
              <a:rPr lang="fr-BE" sz="2800" dirty="0"/>
              <a:t> te </a:t>
            </a:r>
            <a:r>
              <a:rPr lang="fr-BE" sz="2800" dirty="0" err="1"/>
              <a:t>gaan</a:t>
            </a:r>
            <a:r>
              <a:rPr lang="fr-BE" sz="2800" dirty="0"/>
              <a:t>?</a:t>
            </a:r>
          </a:p>
        </p:txBody>
      </p:sp>
      <p:sp>
        <p:nvSpPr>
          <p:cNvPr id="8" name="Rectangle 7">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9" name="Bouton d'action : Accueil 8">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1"/>
          <p:cNvSpPr>
            <a:spLocks noGrp="1"/>
          </p:cNvSpPr>
          <p:nvPr>
            <p:ph idx="1"/>
          </p:nvPr>
        </p:nvSpPr>
        <p:spPr>
          <a:xfrm>
            <a:off x="1103313" y="790575"/>
            <a:ext cx="7812087" cy="1157288"/>
          </a:xfrm>
        </p:spPr>
        <p:txBody>
          <a:bodyPr/>
          <a:lstStyle/>
          <a:p>
            <a:pPr marL="0" indent="0" algn="ctr" eaLnBrk="1" hangingPunct="1">
              <a:buFont typeface="Wingdings 2" pitchFamily="18" charset="2"/>
              <a:buNone/>
            </a:pPr>
            <a:r>
              <a:rPr lang="fr-BE" altLang="nl-BE" sz="2400" b="1"/>
              <a:t>Een patiënt vraagt een voorschriftplichtig geneesmiddel zonder voorschrift. </a:t>
            </a:r>
            <a:br>
              <a:rPr lang="fr-BE" altLang="nl-BE" sz="2400" b="1"/>
            </a:br>
            <a:r>
              <a:rPr lang="fr-BE" altLang="nl-BE" sz="2400" b="1"/>
              <a:t>Wat zegt de wet?</a:t>
            </a:r>
            <a:endParaRPr lang="fr-BE" altLang="nl-BE" sz="2000" b="1" i="1"/>
          </a:p>
        </p:txBody>
      </p:sp>
      <p:sp>
        <p:nvSpPr>
          <p:cNvPr id="5" name="Espace réservé du texte 2"/>
          <p:cNvSpPr>
            <a:spLocks noGrp="1"/>
          </p:cNvSpPr>
          <p:nvPr>
            <p:ph type="body" sz="quarter" idx="13"/>
          </p:nvPr>
        </p:nvSpPr>
        <p:spPr>
          <a:xfrm>
            <a:off x="981075" y="176213"/>
            <a:ext cx="7564438"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981075" y="2178050"/>
            <a:ext cx="7934325" cy="5343525"/>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just" fontAlgn="auto">
              <a:lnSpc>
                <a:spcPct val="100000"/>
              </a:lnSpc>
              <a:spcBef>
                <a:spcPts val="0"/>
              </a:spcBef>
              <a:spcAft>
                <a:spcPts val="1200"/>
              </a:spcAft>
              <a:buFont typeface="Wingdings 2" pitchFamily="18" charset="2"/>
              <a:buNone/>
              <a:defRPr/>
            </a:pPr>
            <a:r>
              <a:rPr lang="nl-BE" sz="2000" dirty="0"/>
              <a:t>Bij gebrek aan een voorschrift zal de apotheker de aflevering </a:t>
            </a:r>
            <a:r>
              <a:rPr lang="nl-BE" sz="2000" dirty="0">
                <a:solidFill>
                  <a:srgbClr val="24ABA5"/>
                </a:solidFill>
              </a:rPr>
              <a:t>weigeren</a:t>
            </a:r>
            <a:r>
              <a:rPr lang="nl-BE" sz="2000" dirty="0"/>
              <a:t>. </a:t>
            </a:r>
          </a:p>
          <a:p>
            <a:pPr marL="0" indent="0" algn="just" fontAlgn="auto">
              <a:lnSpc>
                <a:spcPct val="100000"/>
              </a:lnSpc>
              <a:spcBef>
                <a:spcPts val="0"/>
              </a:spcBef>
              <a:spcAft>
                <a:spcPts val="1200"/>
              </a:spcAft>
              <a:buFont typeface="Wingdings 2" pitchFamily="18" charset="2"/>
              <a:buNone/>
              <a:defRPr/>
            </a:pPr>
            <a:r>
              <a:rPr lang="nl-BE" sz="2000" dirty="0"/>
              <a:t>Levert de apotheker af zonder voorschrift, dan is dat steeds </a:t>
            </a:r>
            <a:r>
              <a:rPr lang="nl-BE" sz="2000" dirty="0">
                <a:solidFill>
                  <a:srgbClr val="24ABA5"/>
                </a:solidFill>
              </a:rPr>
              <a:t>op eigen verantwoordelijkheid</a:t>
            </a:r>
            <a:r>
              <a:rPr lang="nl-BE" sz="2000" dirty="0"/>
              <a:t>.</a:t>
            </a:r>
          </a:p>
          <a:p>
            <a:pPr marL="0" indent="0" algn="just" fontAlgn="auto">
              <a:lnSpc>
                <a:spcPct val="100000"/>
              </a:lnSpc>
              <a:spcBef>
                <a:spcPts val="0"/>
              </a:spcBef>
              <a:spcAft>
                <a:spcPts val="1200"/>
              </a:spcAft>
              <a:buFont typeface="Wingdings 2" pitchFamily="18" charset="2"/>
              <a:buNone/>
              <a:defRPr/>
            </a:pPr>
            <a:endParaRPr lang="fr-BE" sz="2000" dirty="0"/>
          </a:p>
          <a:p>
            <a:pPr marL="0" indent="0" algn="just" fontAlgn="auto">
              <a:lnSpc>
                <a:spcPct val="100000"/>
              </a:lnSpc>
              <a:spcBef>
                <a:spcPts val="0"/>
              </a:spcBef>
              <a:spcAft>
                <a:spcPts val="1200"/>
              </a:spcAft>
              <a:buFont typeface="Wingdings 2" pitchFamily="18" charset="2"/>
              <a:buNone/>
              <a:defRPr/>
            </a:pPr>
            <a:r>
              <a:rPr lang="fr-BE" sz="2000" b="1" dirty="0">
                <a:solidFill>
                  <a:srgbClr val="24ABA5"/>
                </a:solidFill>
              </a:rPr>
              <a:t>UITZONDERING : </a:t>
            </a:r>
            <a:r>
              <a:rPr lang="nl-BE" sz="2000" dirty="0">
                <a:solidFill>
                  <a:srgbClr val="24ABA5"/>
                </a:solidFill>
              </a:rPr>
              <a:t>insuline</a:t>
            </a:r>
            <a:r>
              <a:rPr lang="nl-BE" sz="2000" dirty="0"/>
              <a:t> voor een diabeticus in nood</a:t>
            </a:r>
            <a:endParaRPr lang="fr-BE" sz="2000" dirty="0"/>
          </a:p>
          <a:p>
            <a:pPr marL="0" indent="0" fontAlgn="auto">
              <a:spcAft>
                <a:spcPts val="0"/>
              </a:spcAft>
              <a:buNone/>
              <a:defRPr/>
            </a:pPr>
            <a:endParaRPr lang="nl-BE" sz="2000" dirty="0">
              <a:solidFill>
                <a:srgbClr val="24ABA5"/>
              </a:solidFill>
            </a:endParaRPr>
          </a:p>
          <a:p>
            <a:pPr marL="0" indent="0" fontAlgn="auto">
              <a:spcAft>
                <a:spcPts val="0"/>
              </a:spcAft>
              <a:buNone/>
              <a:defRPr/>
            </a:pPr>
            <a:r>
              <a:rPr lang="nl-BE" sz="2000" dirty="0"/>
              <a:t>Sinds sept. 2017 is het afleveren van </a:t>
            </a:r>
            <a:r>
              <a:rPr lang="nl-BE" sz="2000" dirty="0">
                <a:solidFill>
                  <a:srgbClr val="24ABA5"/>
                </a:solidFill>
              </a:rPr>
              <a:t>opiumtinctuur, laudanum van </a:t>
            </a:r>
            <a:r>
              <a:rPr lang="nl-BE" sz="2000" dirty="0" err="1">
                <a:solidFill>
                  <a:srgbClr val="24ABA5"/>
                </a:solidFill>
              </a:rPr>
              <a:t>Sydenham</a:t>
            </a:r>
            <a:r>
              <a:rPr lang="nl-BE" sz="2000" dirty="0"/>
              <a:t> of </a:t>
            </a:r>
            <a:r>
              <a:rPr lang="nl-BE" sz="2000" dirty="0">
                <a:solidFill>
                  <a:srgbClr val="24ABA5"/>
                </a:solidFill>
              </a:rPr>
              <a:t>Doverpoeder niet </a:t>
            </a:r>
            <a:r>
              <a:rPr lang="nl-BE" sz="2000" dirty="0"/>
              <a:t>meer </a:t>
            </a:r>
            <a:r>
              <a:rPr lang="nl-BE" sz="2000" dirty="0">
                <a:solidFill>
                  <a:srgbClr val="24ABA5"/>
                </a:solidFill>
              </a:rPr>
              <a:t>toegestaan</a:t>
            </a:r>
            <a:endParaRPr lang="fr-BE" sz="2000" dirty="0">
              <a:solidFill>
                <a:srgbClr val="24ABA5"/>
              </a:solidFill>
            </a:endParaRPr>
          </a:p>
        </p:txBody>
      </p:sp>
      <p:sp>
        <p:nvSpPr>
          <p:cNvPr id="7" name="Rectangular Callout 11"/>
          <p:cNvSpPr/>
          <p:nvPr/>
        </p:nvSpPr>
        <p:spPr>
          <a:xfrm>
            <a:off x="1095374" y="2785233"/>
            <a:ext cx="7710488"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err="1"/>
              <a:t>Zijn</a:t>
            </a:r>
            <a:r>
              <a:rPr lang="fr-BE" sz="2800" dirty="0"/>
              <a:t> er </a:t>
            </a:r>
            <a:r>
              <a:rPr lang="fr-BE" sz="2800" dirty="0" err="1"/>
              <a:t>situaties</a:t>
            </a:r>
            <a:r>
              <a:rPr lang="fr-BE" sz="2800" dirty="0"/>
              <a:t> </a:t>
            </a:r>
            <a:r>
              <a:rPr lang="fr-BE" sz="2800" dirty="0" err="1"/>
              <a:t>waarbij</a:t>
            </a:r>
            <a:r>
              <a:rPr lang="fr-BE" sz="2800" dirty="0"/>
              <a:t> </a:t>
            </a:r>
            <a:r>
              <a:rPr lang="fr-BE" sz="2800" dirty="0" err="1"/>
              <a:t>het</a:t>
            </a:r>
            <a:r>
              <a:rPr lang="fr-BE" sz="2800" dirty="0"/>
              <a:t> </a:t>
            </a:r>
            <a:r>
              <a:rPr lang="fr-BE" sz="2800" dirty="0" err="1"/>
              <a:t>aanvaardbaar</a:t>
            </a:r>
            <a:r>
              <a:rPr lang="fr-BE" sz="2800" dirty="0"/>
              <a:t> </a:t>
            </a:r>
            <a:r>
              <a:rPr lang="fr-BE" sz="2800" dirty="0" err="1"/>
              <a:t>is</a:t>
            </a:r>
            <a:r>
              <a:rPr lang="fr-BE" sz="2800" dirty="0"/>
              <a:t> om </a:t>
            </a:r>
            <a:r>
              <a:rPr lang="fr-BE" sz="2800" dirty="0" err="1"/>
              <a:t>af</a:t>
            </a:r>
            <a:r>
              <a:rPr lang="fr-BE" sz="2800" dirty="0"/>
              <a:t> te </a:t>
            </a:r>
            <a:r>
              <a:rPr lang="fr-BE" sz="2800" dirty="0" err="1"/>
              <a:t>leveren</a:t>
            </a:r>
            <a:r>
              <a:rPr lang="fr-BE" sz="2800" dirty="0"/>
              <a:t> </a:t>
            </a:r>
            <a:r>
              <a:rPr lang="fr-BE" sz="2800" dirty="0" err="1"/>
              <a:t>zonder</a:t>
            </a:r>
            <a:r>
              <a:rPr lang="fr-BE" sz="2800" dirty="0"/>
              <a:t> </a:t>
            </a:r>
            <a:r>
              <a:rPr lang="fr-BE" sz="2800" dirty="0" err="1"/>
              <a:t>voorschrift</a:t>
            </a:r>
            <a:r>
              <a:rPr lang="fr-BE" sz="2800" dirty="0"/>
              <a:t>?</a:t>
            </a:r>
          </a:p>
          <a:p>
            <a:pPr algn="ctr" eaLnBrk="1" fontAlgn="auto" hangingPunct="1">
              <a:spcBef>
                <a:spcPts val="0"/>
              </a:spcBef>
              <a:spcAft>
                <a:spcPts val="0"/>
              </a:spcAft>
              <a:defRPr/>
            </a:pPr>
            <a:endParaRPr lang="fr-BE" sz="2800" dirty="0"/>
          </a:p>
          <a:p>
            <a:pPr algn="ctr" eaLnBrk="1" fontAlgn="auto" hangingPunct="1">
              <a:spcBef>
                <a:spcPts val="0"/>
              </a:spcBef>
              <a:spcAft>
                <a:spcPts val="0"/>
              </a:spcAft>
              <a:defRPr/>
            </a:pPr>
            <a:r>
              <a:rPr lang="fr-BE" sz="2800" dirty="0" err="1"/>
              <a:t>Hoe</a:t>
            </a:r>
            <a:r>
              <a:rPr lang="fr-BE" sz="2800" dirty="0"/>
              <a:t> </a:t>
            </a:r>
            <a:r>
              <a:rPr lang="fr-BE" sz="2800" dirty="0" err="1"/>
              <a:t>kunnen</a:t>
            </a:r>
            <a:r>
              <a:rPr lang="fr-BE" sz="2800" dirty="0"/>
              <a:t> </a:t>
            </a:r>
            <a:r>
              <a:rPr lang="fr-BE" sz="2800" dirty="0" err="1"/>
              <a:t>we</a:t>
            </a:r>
            <a:r>
              <a:rPr lang="fr-BE" sz="2800" dirty="0"/>
              <a:t> hier best </a:t>
            </a:r>
            <a:r>
              <a:rPr lang="fr-BE" sz="2800" dirty="0" err="1"/>
              <a:t>mee</a:t>
            </a:r>
            <a:r>
              <a:rPr lang="fr-BE" sz="2800" dirty="0"/>
              <a:t> </a:t>
            </a:r>
            <a:r>
              <a:rPr lang="fr-BE" sz="2800" dirty="0" err="1"/>
              <a:t>omgaan</a:t>
            </a:r>
            <a:r>
              <a:rPr lang="fr-BE" sz="2800" dirty="0"/>
              <a:t>?</a:t>
            </a:r>
          </a:p>
        </p:txBody>
      </p:sp>
      <p:sp>
        <p:nvSpPr>
          <p:cNvPr id="8" name="Rectangle 7">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9" name="Bouton d'action : Accueil 8">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1"/>
          <p:cNvSpPr>
            <a:spLocks noGrp="1"/>
          </p:cNvSpPr>
          <p:nvPr>
            <p:ph idx="1"/>
          </p:nvPr>
        </p:nvSpPr>
        <p:spPr>
          <a:xfrm>
            <a:off x="744538" y="652463"/>
            <a:ext cx="8386762" cy="771525"/>
          </a:xfrm>
        </p:spPr>
        <p:txBody>
          <a:bodyPr/>
          <a:lstStyle/>
          <a:p>
            <a:pPr marL="0" indent="0" algn="ctr" eaLnBrk="1" hangingPunct="1">
              <a:buFont typeface="Wingdings 2" pitchFamily="18" charset="2"/>
              <a:buNone/>
            </a:pPr>
            <a:r>
              <a:rPr lang="fr-BE" altLang="nl-BE" sz="2300" b="1"/>
              <a:t>Hoe terugbetaling aanvragen van geneesmiddelen ingeschreven in Hoofdstuk IV?</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942975" y="1795463"/>
            <a:ext cx="7953375" cy="5062537"/>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457200" indent="-457200" fontAlgn="auto">
              <a:lnSpc>
                <a:spcPct val="100000"/>
              </a:lnSpc>
              <a:spcBef>
                <a:spcPts val="0"/>
              </a:spcBef>
              <a:spcAft>
                <a:spcPts val="1800"/>
              </a:spcAft>
              <a:buFont typeface="+mj-lt"/>
              <a:buAutoNum type="arabicPeriod"/>
              <a:defRPr/>
            </a:pPr>
            <a:r>
              <a:rPr lang="nl-BE" sz="1900" dirty="0"/>
              <a:t>De </a:t>
            </a:r>
            <a:r>
              <a:rPr lang="nl-BE" sz="1900" dirty="0">
                <a:solidFill>
                  <a:srgbClr val="24ABA5"/>
                </a:solidFill>
              </a:rPr>
              <a:t>arts</a:t>
            </a:r>
            <a:r>
              <a:rPr lang="nl-BE" sz="1900" dirty="0"/>
              <a:t> stelt een </a:t>
            </a:r>
            <a:r>
              <a:rPr lang="nl-BE" sz="1900" dirty="0">
                <a:solidFill>
                  <a:srgbClr val="24ABA5"/>
                </a:solidFill>
              </a:rPr>
              <a:t>aanvraag tot machtiging </a:t>
            </a:r>
            <a:r>
              <a:rPr lang="nl-BE" sz="1900" dirty="0"/>
              <a:t>tot terugbetaling van een geneesmiddel op en geeft dit mee aan de patiënt</a:t>
            </a:r>
            <a:r>
              <a:rPr lang="fr-BE" sz="1900" dirty="0"/>
              <a:t>.</a:t>
            </a:r>
          </a:p>
          <a:p>
            <a:pPr marL="457200" indent="-457200" fontAlgn="auto">
              <a:lnSpc>
                <a:spcPct val="100000"/>
              </a:lnSpc>
              <a:spcBef>
                <a:spcPts val="0"/>
              </a:spcBef>
              <a:spcAft>
                <a:spcPts val="1800"/>
              </a:spcAft>
              <a:buFont typeface="+mj-lt"/>
              <a:buAutoNum type="arabicPeriod"/>
              <a:defRPr/>
            </a:pPr>
            <a:r>
              <a:rPr lang="nl-BE" sz="1900" dirty="0"/>
              <a:t>De </a:t>
            </a:r>
            <a:r>
              <a:rPr lang="nl-BE" sz="1900" dirty="0">
                <a:solidFill>
                  <a:srgbClr val="24ABA5"/>
                </a:solidFill>
              </a:rPr>
              <a:t>patiënt</a:t>
            </a:r>
            <a:r>
              <a:rPr lang="nl-BE" sz="1900" dirty="0"/>
              <a:t> bezorgt de aanvraag aan de adviserend geneesheer van zijn </a:t>
            </a:r>
            <a:r>
              <a:rPr lang="nl-BE" sz="1900" dirty="0">
                <a:solidFill>
                  <a:srgbClr val="24ABA5"/>
                </a:solidFill>
              </a:rPr>
              <a:t>ziekenfonds</a:t>
            </a:r>
            <a:r>
              <a:rPr lang="nl-BE" sz="1900" dirty="0"/>
              <a:t>.</a:t>
            </a:r>
          </a:p>
          <a:p>
            <a:pPr marL="457200" indent="-457200" fontAlgn="auto">
              <a:lnSpc>
                <a:spcPct val="100000"/>
              </a:lnSpc>
              <a:spcBef>
                <a:spcPts val="0"/>
              </a:spcBef>
              <a:spcAft>
                <a:spcPts val="1800"/>
              </a:spcAft>
              <a:buFont typeface="+mj-lt"/>
              <a:buAutoNum type="arabicPeriod"/>
              <a:defRPr/>
            </a:pPr>
            <a:r>
              <a:rPr lang="nl-BE" sz="1900" dirty="0"/>
              <a:t>De </a:t>
            </a:r>
            <a:r>
              <a:rPr lang="nl-BE" sz="1900" dirty="0">
                <a:solidFill>
                  <a:srgbClr val="24ABA5"/>
                </a:solidFill>
              </a:rPr>
              <a:t>adviserend geneesheer </a:t>
            </a:r>
            <a:r>
              <a:rPr lang="nl-BE" sz="1900" dirty="0"/>
              <a:t>deelt zijn beslissing mee per brief aan de </a:t>
            </a:r>
            <a:r>
              <a:rPr lang="nl-BE" sz="1900" dirty="0">
                <a:solidFill>
                  <a:srgbClr val="24ABA5"/>
                </a:solidFill>
              </a:rPr>
              <a:t>patiënt</a:t>
            </a:r>
            <a:r>
              <a:rPr lang="fr-BE" sz="1900" dirty="0"/>
              <a:t>.</a:t>
            </a:r>
          </a:p>
          <a:p>
            <a:pPr marL="457200" indent="-457200" fontAlgn="auto">
              <a:lnSpc>
                <a:spcPct val="100000"/>
              </a:lnSpc>
              <a:spcBef>
                <a:spcPts val="0"/>
              </a:spcBef>
              <a:spcAft>
                <a:spcPts val="1800"/>
              </a:spcAft>
              <a:buFont typeface="+mj-lt"/>
              <a:buAutoNum type="arabicPeriod"/>
              <a:defRPr/>
            </a:pPr>
            <a:r>
              <a:rPr lang="nl-BE" sz="1900" dirty="0"/>
              <a:t>Op basis van het voorschrift van de arts en de machtiging tot terugbetaling, levert de </a:t>
            </a:r>
            <a:r>
              <a:rPr lang="nl-BE" sz="1900" dirty="0">
                <a:solidFill>
                  <a:srgbClr val="24ABA5"/>
                </a:solidFill>
              </a:rPr>
              <a:t>apotheker</a:t>
            </a:r>
            <a:r>
              <a:rPr lang="nl-BE" sz="1900" dirty="0"/>
              <a:t> het geneesmiddel af in derdebetalersregel</a:t>
            </a:r>
            <a:r>
              <a:rPr lang="fr-BE" sz="1900" dirty="0"/>
              <a:t>.</a:t>
            </a:r>
          </a:p>
          <a:p>
            <a:pPr marL="457200" indent="-457200" fontAlgn="auto">
              <a:lnSpc>
                <a:spcPct val="100000"/>
              </a:lnSpc>
              <a:spcBef>
                <a:spcPts val="0"/>
              </a:spcBef>
              <a:spcAft>
                <a:spcPts val="1800"/>
              </a:spcAft>
              <a:buFont typeface="+mj-lt"/>
              <a:buAutoNum type="arabicPeriod"/>
              <a:defRPr/>
            </a:pPr>
            <a:r>
              <a:rPr lang="nl-BE" sz="1900" dirty="0"/>
              <a:t>Wanneer het akkoord bijna vervalt, dient de patiënt een </a:t>
            </a:r>
            <a:r>
              <a:rPr lang="nl-BE" sz="1900" dirty="0">
                <a:solidFill>
                  <a:srgbClr val="24ABA5"/>
                </a:solidFill>
              </a:rPr>
              <a:t>aanvraag tot verlenging van de machtiging</a:t>
            </a:r>
            <a:r>
              <a:rPr lang="nl-BE" sz="1900" dirty="0"/>
              <a:t>, dat door de arts is ingevuld, op te sturen naar het ziekenfonds.</a:t>
            </a:r>
            <a:endParaRPr lang="fr-BE" sz="2000" b="1" i="1" spc="-150" dirty="0"/>
          </a:p>
        </p:txBody>
      </p:sp>
      <p:sp>
        <p:nvSpPr>
          <p:cNvPr id="7" name="Rectangular Callout 6"/>
          <p:cNvSpPr/>
          <p:nvPr/>
        </p:nvSpPr>
        <p:spPr>
          <a:xfrm>
            <a:off x="1063625" y="2593953"/>
            <a:ext cx="7710488"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moeilijkheden ondervinden we hierbij?</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concrete oplossingen kunnen dit verhelpen?</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Maken we gebruik van </a:t>
            </a:r>
            <a:r>
              <a:rPr lang="nl-BE" sz="2800" dirty="0" err="1"/>
              <a:t>MyCareNet</a:t>
            </a:r>
            <a:r>
              <a:rPr lang="nl-BE" sz="2800" dirty="0"/>
              <a:t> Hoofdstuk IV?</a:t>
            </a:r>
          </a:p>
          <a:p>
            <a:pPr algn="ctr" eaLnBrk="1" fontAlgn="auto" hangingPunct="1">
              <a:spcBef>
                <a:spcPts val="0"/>
              </a:spcBef>
              <a:spcAft>
                <a:spcPts val="0"/>
              </a:spcAft>
              <a:defRPr/>
            </a:pPr>
            <a:endParaRPr lang="fr-BE" sz="2800" dirty="0"/>
          </a:p>
        </p:txBody>
      </p:sp>
      <p:sp>
        <p:nvSpPr>
          <p:cNvPr id="8" name="Rectangle 7">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9" name="Bouton d'action : Accueil 8">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1"/>
          <p:cNvSpPr>
            <a:spLocks noGrp="1"/>
          </p:cNvSpPr>
          <p:nvPr>
            <p:ph idx="1"/>
          </p:nvPr>
        </p:nvSpPr>
        <p:spPr>
          <a:xfrm>
            <a:off x="1106488" y="790575"/>
            <a:ext cx="7756525" cy="809625"/>
          </a:xfrm>
        </p:spPr>
        <p:txBody>
          <a:bodyPr/>
          <a:lstStyle/>
          <a:p>
            <a:pPr marL="0" indent="0" algn="ctr" eaLnBrk="1" hangingPunct="1">
              <a:buFont typeface="Wingdings 2" pitchFamily="18" charset="2"/>
              <a:buNone/>
            </a:pPr>
            <a:r>
              <a:rPr lang="fr-BE" altLang="nl-BE" sz="2400" b="1"/>
              <a:t>Hoofdstuk IV via MyCareNet: wat kan de huisarts doen?</a:t>
            </a:r>
          </a:p>
          <a:p>
            <a:pPr marL="0" indent="0" eaLnBrk="1" hangingPunct="1">
              <a:buFont typeface="Wingdings 2" pitchFamily="18" charset="2"/>
              <a:buNone/>
            </a:pPr>
            <a:endParaRPr lang="fr-BE" altLang="nl-BE" sz="2400" b="1"/>
          </a:p>
          <a:p>
            <a:pPr marL="0" indent="0" eaLnBrk="1" hangingPunct="1">
              <a:buFont typeface="Wingdings 2" pitchFamily="18" charset="2"/>
              <a:buNone/>
            </a:pPr>
            <a:endParaRPr lang="fr-BE" altLang="nl-BE" sz="2400" b="1"/>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1160463" y="1962150"/>
            <a:ext cx="7754937" cy="5124450"/>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361950" lvl="2" indent="-361950" algn="just" fontAlgn="auto">
              <a:lnSpc>
                <a:spcPct val="100000"/>
              </a:lnSpc>
              <a:spcBef>
                <a:spcPts val="0"/>
              </a:spcBef>
              <a:spcAft>
                <a:spcPts val="0"/>
              </a:spcAft>
              <a:buFont typeface="Arial" panose="020B0604020202020204" pitchFamily="34" charset="0"/>
              <a:buChar char="•"/>
              <a:defRPr/>
            </a:pPr>
            <a:r>
              <a:rPr lang="nl-BE" sz="2000" dirty="0"/>
              <a:t>Online een aanvraag indienen tot </a:t>
            </a:r>
            <a:r>
              <a:rPr lang="nl-BE" sz="2000" dirty="0">
                <a:solidFill>
                  <a:srgbClr val="24ABA5"/>
                </a:solidFill>
              </a:rPr>
              <a:t>machtiging</a:t>
            </a:r>
            <a:r>
              <a:rPr lang="nl-BE" sz="2000" dirty="0"/>
              <a:t> bij de adviserend geneesheer, met een onmiddellijk antwoord: </a:t>
            </a:r>
          </a:p>
          <a:p>
            <a:pPr marL="809625" lvl="2" indent="-266700" algn="just" fontAlgn="auto">
              <a:lnSpc>
                <a:spcPct val="100000"/>
              </a:lnSpc>
              <a:spcBef>
                <a:spcPts val="0"/>
              </a:spcBef>
              <a:spcAft>
                <a:spcPts val="0"/>
              </a:spcAft>
              <a:buFont typeface="Symbol" panose="05050102010706020507" pitchFamily="18" charset="2"/>
              <a:buChar char="."/>
              <a:defRPr/>
            </a:pPr>
            <a:r>
              <a:rPr lang="nl-BE" sz="2000" dirty="0"/>
              <a:t>een akkoord, </a:t>
            </a:r>
          </a:p>
          <a:p>
            <a:pPr marL="809625" lvl="2" indent="-266700" algn="just" fontAlgn="auto">
              <a:lnSpc>
                <a:spcPct val="100000"/>
              </a:lnSpc>
              <a:spcBef>
                <a:spcPts val="0"/>
              </a:spcBef>
              <a:spcAft>
                <a:spcPts val="0"/>
              </a:spcAft>
              <a:buFont typeface="Symbol" panose="05050102010706020507" pitchFamily="18" charset="2"/>
              <a:buChar char="."/>
              <a:defRPr/>
            </a:pPr>
            <a:r>
              <a:rPr lang="nl-BE" sz="2000" dirty="0"/>
              <a:t>een weigering of </a:t>
            </a:r>
          </a:p>
          <a:p>
            <a:pPr marL="809625" lvl="2" indent="-266700" algn="just" fontAlgn="auto">
              <a:lnSpc>
                <a:spcPct val="100000"/>
              </a:lnSpc>
              <a:spcBef>
                <a:spcPts val="0"/>
              </a:spcBef>
              <a:spcAft>
                <a:spcPts val="0"/>
              </a:spcAft>
              <a:buFont typeface="Symbol" panose="05050102010706020507" pitchFamily="18" charset="2"/>
              <a:buChar char="."/>
              <a:defRPr/>
            </a:pPr>
            <a:r>
              <a:rPr lang="nl-BE" sz="2000" dirty="0"/>
              <a:t>de melding dat de aanvraag in behandeling is.</a:t>
            </a:r>
            <a:endParaRPr lang="fr-BE" sz="2000" dirty="0"/>
          </a:p>
          <a:p>
            <a:pPr marL="809625" lvl="2" indent="-266700" algn="just" fontAlgn="auto">
              <a:lnSpc>
                <a:spcPct val="100000"/>
              </a:lnSpc>
              <a:spcBef>
                <a:spcPts val="0"/>
              </a:spcBef>
              <a:spcAft>
                <a:spcPts val="0"/>
              </a:spcAft>
              <a:buFont typeface="Symbol" panose="05050102010706020507" pitchFamily="18" charset="2"/>
              <a:buChar char="."/>
              <a:defRPr/>
            </a:pPr>
            <a:endParaRPr lang="fr-BE" sz="2000" dirty="0"/>
          </a:p>
          <a:p>
            <a:pPr marL="361950" lvl="2" indent="-361950" algn="just" fontAlgn="auto">
              <a:lnSpc>
                <a:spcPct val="100000"/>
              </a:lnSpc>
              <a:spcBef>
                <a:spcPts val="0"/>
              </a:spcBef>
              <a:spcAft>
                <a:spcPts val="1800"/>
              </a:spcAft>
              <a:buFont typeface="Arial" panose="020B0604020202020204" pitchFamily="34" charset="0"/>
              <a:buChar char="•"/>
              <a:defRPr/>
            </a:pPr>
            <a:r>
              <a:rPr lang="nl-BE" sz="2000" dirty="0"/>
              <a:t>De </a:t>
            </a:r>
            <a:r>
              <a:rPr lang="nl-BE" sz="2000" dirty="0">
                <a:solidFill>
                  <a:srgbClr val="24ABA5"/>
                </a:solidFill>
              </a:rPr>
              <a:t>eventuele reeds bestaande machtigingen </a:t>
            </a:r>
            <a:r>
              <a:rPr lang="nl-BE" sz="2000" dirty="0"/>
              <a:t>van de patiënt raadplegen, onder bepaalde voorwaarden (bij het bestaan van een therapeutische relatie patiënt-arts)</a:t>
            </a:r>
            <a:r>
              <a:rPr lang="fr-BE" sz="2000" dirty="0"/>
              <a:t>.</a:t>
            </a:r>
          </a:p>
          <a:p>
            <a:pPr marL="0" indent="0" fontAlgn="auto">
              <a:spcAft>
                <a:spcPts val="0"/>
              </a:spcAft>
              <a:buFont typeface="Wingdings 2" pitchFamily="18" charset="2"/>
              <a:buNone/>
              <a:defRPr/>
            </a:pPr>
            <a:endParaRPr lang="fr-BE" sz="1800" b="1" i="1"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1"/>
          <p:cNvSpPr>
            <a:spLocks noGrp="1"/>
          </p:cNvSpPr>
          <p:nvPr>
            <p:ph idx="1"/>
          </p:nvPr>
        </p:nvSpPr>
        <p:spPr>
          <a:xfrm>
            <a:off x="1065213" y="714375"/>
            <a:ext cx="7840662" cy="695325"/>
          </a:xfrm>
        </p:spPr>
        <p:txBody>
          <a:bodyPr/>
          <a:lstStyle/>
          <a:p>
            <a:pPr marL="0" indent="0" algn="ctr" eaLnBrk="1" hangingPunct="1">
              <a:buFont typeface="Wingdings 2" pitchFamily="18" charset="2"/>
              <a:buNone/>
            </a:pPr>
            <a:r>
              <a:rPr lang="fr-BE" altLang="nl-BE" sz="2400" b="1"/>
              <a:t>Hoofdstuk IV via MyCareNet: wat kan de apotheker</a:t>
            </a:r>
            <a:r>
              <a:rPr lang="fr-BE" altLang="nl-BE" sz="2400" b="1" i="1"/>
              <a:t> </a:t>
            </a:r>
            <a:r>
              <a:rPr lang="fr-BE" altLang="nl-BE" sz="2400" b="1"/>
              <a:t>doen?</a:t>
            </a:r>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Espace réservé du contenu 1"/>
          <p:cNvSpPr txBox="1">
            <a:spLocks/>
          </p:cNvSpPr>
          <p:nvPr/>
        </p:nvSpPr>
        <p:spPr>
          <a:xfrm>
            <a:off x="974725" y="1563688"/>
            <a:ext cx="7931150" cy="5522912"/>
          </a:xfrm>
          <a:prstGeom prst="rect">
            <a:avLst/>
          </a:prstGeom>
        </p:spPr>
        <p:txBody>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266700" lvl="1" indent="-266700" fontAlgn="auto">
              <a:lnSpc>
                <a:spcPct val="100000"/>
              </a:lnSpc>
              <a:spcBef>
                <a:spcPts val="0"/>
              </a:spcBef>
              <a:spcAft>
                <a:spcPts val="1800"/>
              </a:spcAft>
              <a:buFont typeface="Arial" panose="020B0604020202020204" pitchFamily="34" charset="0"/>
              <a:buChar char="•"/>
              <a:defRPr/>
            </a:pPr>
            <a:r>
              <a:rPr lang="nl-BE" sz="2000" dirty="0">
                <a:solidFill>
                  <a:srgbClr val="24ABA5"/>
                </a:solidFill>
              </a:rPr>
              <a:t>Informatie verkrijgen </a:t>
            </a:r>
            <a:r>
              <a:rPr lang="nl-BE" sz="2000" dirty="0"/>
              <a:t>(op basis van een voorschrift opgesteld voor een specialiteit die terugbetaalbaar is mits een voorafgaande machtiging van een adviserend geneesheer)</a:t>
            </a:r>
            <a:r>
              <a:rPr lang="fr-BE" sz="2000" dirty="0"/>
              <a:t>:</a:t>
            </a:r>
          </a:p>
          <a:p>
            <a:pPr marL="971550" indent="-342900" fontAlgn="auto">
              <a:lnSpc>
                <a:spcPct val="100000"/>
              </a:lnSpc>
              <a:spcBef>
                <a:spcPts val="0"/>
              </a:spcBef>
              <a:spcAft>
                <a:spcPts val="1800"/>
              </a:spcAft>
              <a:buFont typeface="Courier New" panose="02070309020205020404" pitchFamily="49" charset="0"/>
              <a:buChar char="o"/>
              <a:tabLst>
                <a:tab pos="714375" algn="l"/>
              </a:tabLst>
              <a:defRPr/>
            </a:pPr>
            <a:r>
              <a:rPr lang="nl-BE" sz="2000" dirty="0"/>
              <a:t>Het nummer van de machtiging </a:t>
            </a:r>
          </a:p>
          <a:p>
            <a:pPr marL="971550" indent="-342900" fontAlgn="auto">
              <a:lnSpc>
                <a:spcPct val="100000"/>
              </a:lnSpc>
              <a:spcBef>
                <a:spcPts val="0"/>
              </a:spcBef>
              <a:spcAft>
                <a:spcPts val="1800"/>
              </a:spcAft>
              <a:buFont typeface="Courier New" panose="02070309020205020404" pitchFamily="49" charset="0"/>
              <a:buChar char="o"/>
              <a:tabLst>
                <a:tab pos="714375" algn="l"/>
              </a:tabLst>
              <a:defRPr/>
            </a:pPr>
            <a:r>
              <a:rPr lang="nl-BE" sz="2000" dirty="0"/>
              <a:t>De toegestane periode (begindatum – einddatum)</a:t>
            </a:r>
            <a:endParaRPr lang="fr-BE" sz="2000" dirty="0"/>
          </a:p>
          <a:p>
            <a:pPr marL="971550" indent="-342900" fontAlgn="auto">
              <a:lnSpc>
                <a:spcPct val="100000"/>
              </a:lnSpc>
              <a:spcBef>
                <a:spcPts val="0"/>
              </a:spcBef>
              <a:spcAft>
                <a:spcPts val="1800"/>
              </a:spcAft>
              <a:buFont typeface="Courier New" panose="02070309020205020404" pitchFamily="49" charset="0"/>
              <a:buChar char="o"/>
              <a:tabLst>
                <a:tab pos="714375" algn="l"/>
              </a:tabLst>
              <a:defRPr/>
            </a:pPr>
            <a:r>
              <a:rPr lang="nl-BE" sz="2000" dirty="0"/>
              <a:t>Het type machtiging van hoofdstuk IV: paragraaf en categorie van terugbetaling </a:t>
            </a:r>
            <a:endParaRPr lang="fr-BE" sz="2000" dirty="0"/>
          </a:p>
          <a:p>
            <a:pPr marL="971550" indent="-342900" fontAlgn="auto">
              <a:lnSpc>
                <a:spcPct val="100000"/>
              </a:lnSpc>
              <a:spcBef>
                <a:spcPts val="0"/>
              </a:spcBef>
              <a:spcAft>
                <a:spcPts val="1800"/>
              </a:spcAft>
              <a:buFont typeface="Courier New" panose="02070309020205020404" pitchFamily="49" charset="0"/>
              <a:buChar char="o"/>
              <a:tabLst>
                <a:tab pos="714375" algn="l"/>
              </a:tabLst>
              <a:defRPr/>
            </a:pPr>
            <a:r>
              <a:rPr lang="nl-BE" sz="2000" dirty="0"/>
              <a:t>Het type van attest: model b, d of e</a:t>
            </a:r>
            <a:endParaRPr lang="fr-BE" sz="2000" dirty="0"/>
          </a:p>
          <a:p>
            <a:pPr marL="266700" lvl="1" indent="-266700" fontAlgn="auto">
              <a:lnSpc>
                <a:spcPct val="100000"/>
              </a:lnSpc>
              <a:spcBef>
                <a:spcPts val="0"/>
              </a:spcBef>
              <a:spcAft>
                <a:spcPts val="1800"/>
              </a:spcAft>
              <a:buFont typeface="Arial" panose="020B0604020202020204" pitchFamily="34" charset="0"/>
              <a:buChar char="•"/>
              <a:defRPr/>
            </a:pPr>
            <a:r>
              <a:rPr lang="nl-BE" sz="2000" dirty="0"/>
              <a:t>De bevraging kan slechts gebeuren voor een </a:t>
            </a:r>
            <a:r>
              <a:rPr lang="nl-BE" sz="2000" dirty="0">
                <a:solidFill>
                  <a:srgbClr val="24ABA5"/>
                </a:solidFill>
              </a:rPr>
              <a:t>datum vroeger of gelijk aan de datum van de dag </a:t>
            </a:r>
            <a:r>
              <a:rPr lang="nl-BE" sz="2000" dirty="0"/>
              <a:t>(m.a.w. de consultatie voor een toekomstige periode is niet mogelijk</a:t>
            </a:r>
            <a:r>
              <a:rPr lang="fr-BE" sz="2000" dirty="0"/>
              <a:t>).</a:t>
            </a:r>
          </a:p>
          <a:p>
            <a:pPr marL="0" indent="0" fontAlgn="auto">
              <a:spcAft>
                <a:spcPts val="0"/>
              </a:spcAft>
              <a:buFont typeface="Wingdings 2" pitchFamily="18" charset="2"/>
              <a:buNone/>
              <a:defRPr/>
            </a:pPr>
            <a:endParaRPr lang="fr-BE" sz="2400" b="1" dirty="0"/>
          </a:p>
        </p:txBody>
      </p:sp>
      <p:sp>
        <p:nvSpPr>
          <p:cNvPr id="7" name="Rectangle 6">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oneTexte 1"/>
          <p:cNvSpPr txBox="1">
            <a:spLocks noChangeArrowheads="1"/>
          </p:cNvSpPr>
          <p:nvPr/>
        </p:nvSpPr>
        <p:spPr bwMode="auto">
          <a:xfrm>
            <a:off x="0" y="5599113"/>
            <a:ext cx="9144000" cy="554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BE" altLang="nl-BE" sz="3000">
                <a:solidFill>
                  <a:srgbClr val="24ABA5"/>
                </a:solidFill>
              </a:rPr>
              <a:t>Bereikbaarheid en communicatie</a:t>
            </a:r>
          </a:p>
        </p:txBody>
      </p:sp>
    </p:spTree>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52525" y="2009775"/>
            <a:ext cx="7567613" cy="5191125"/>
          </a:xfrm>
        </p:spPr>
        <p:txBody>
          <a:bodyPr rtlCol="0">
            <a:normAutofit/>
          </a:bodyPr>
          <a:lstStyle/>
          <a:p>
            <a:pPr marL="0" indent="0" algn="ctr" eaLnBrk="1" fontAlgn="auto" hangingPunct="1">
              <a:spcAft>
                <a:spcPts val="0"/>
              </a:spcAft>
              <a:buFont typeface="Wingdings 2" pitchFamily="18" charset="2"/>
              <a:buNone/>
              <a:defRPr/>
            </a:pPr>
            <a:r>
              <a:rPr lang="fr-BE" b="1" i="1" dirty="0" err="1"/>
              <a:t>Tot</a:t>
            </a:r>
            <a:r>
              <a:rPr lang="fr-BE" b="1" i="1" dirty="0"/>
              <a:t> slot…</a:t>
            </a:r>
          </a:p>
          <a:p>
            <a:pPr marL="0" indent="0" eaLnBrk="1" fontAlgn="auto" hangingPunct="1">
              <a:spcAft>
                <a:spcPts val="0"/>
              </a:spcAft>
              <a:buFont typeface="Wingdings 2" pitchFamily="18" charset="2"/>
              <a:buNone/>
              <a:defRPr/>
            </a:pPr>
            <a:endParaRPr lang="fr-BE" b="1" dirty="0"/>
          </a:p>
          <a:p>
            <a:pPr marL="442913" indent="-442913" eaLnBrk="1" fontAlgn="auto" hangingPunct="1">
              <a:lnSpc>
                <a:spcPct val="100000"/>
              </a:lnSpc>
              <a:spcAft>
                <a:spcPts val="0"/>
              </a:spcAft>
              <a:buFont typeface="Arial" panose="020B0604020202020204" pitchFamily="34" charset="0"/>
              <a:buChar char="•"/>
              <a:defRPr/>
            </a:pPr>
            <a:r>
              <a:rPr lang="fr-BE" dirty="0" err="1"/>
              <a:t>Welke</a:t>
            </a:r>
            <a:r>
              <a:rPr lang="fr-BE" dirty="0"/>
              <a:t> </a:t>
            </a:r>
            <a:r>
              <a:rPr lang="fr-BE" dirty="0" err="1"/>
              <a:t>belangrijkste</a:t>
            </a:r>
            <a:r>
              <a:rPr lang="fr-BE" dirty="0"/>
              <a:t> </a:t>
            </a:r>
            <a:r>
              <a:rPr lang="fr-BE" dirty="0" err="1"/>
              <a:t>boodschappen</a:t>
            </a:r>
            <a:r>
              <a:rPr lang="fr-BE" dirty="0"/>
              <a:t> </a:t>
            </a:r>
            <a:r>
              <a:rPr lang="fr-BE" dirty="0" err="1"/>
              <a:t>onthouden</a:t>
            </a:r>
            <a:r>
              <a:rPr lang="fr-BE" dirty="0"/>
              <a:t> </a:t>
            </a:r>
            <a:r>
              <a:rPr lang="fr-BE" dirty="0" err="1"/>
              <a:t>we</a:t>
            </a:r>
            <a:r>
              <a:rPr lang="fr-BE" dirty="0"/>
              <a:t>? </a:t>
            </a:r>
          </a:p>
          <a:p>
            <a:pPr marL="442913" indent="-442913" eaLnBrk="1" fontAlgn="auto" hangingPunct="1">
              <a:lnSpc>
                <a:spcPct val="100000"/>
              </a:lnSpc>
              <a:spcAft>
                <a:spcPts val="0"/>
              </a:spcAft>
              <a:buFont typeface="Arial" panose="020B0604020202020204" pitchFamily="34" charset="0"/>
              <a:buChar char="•"/>
              <a:defRPr/>
            </a:pPr>
            <a:endParaRPr lang="fr-BE" dirty="0"/>
          </a:p>
          <a:p>
            <a:pPr marL="442913" indent="-442913" eaLnBrk="1" fontAlgn="auto" hangingPunct="1">
              <a:lnSpc>
                <a:spcPct val="100000"/>
              </a:lnSpc>
              <a:spcAft>
                <a:spcPts val="0"/>
              </a:spcAft>
              <a:buFont typeface="Arial" panose="020B0604020202020204" pitchFamily="34" charset="0"/>
              <a:buChar char="•"/>
              <a:defRPr/>
            </a:pPr>
            <a:r>
              <a:rPr lang="nl-NL" dirty="0"/>
              <a:t>Wat verwachten we van elkaar</a:t>
            </a:r>
            <a:r>
              <a:rPr lang="fr-BE" dirty="0"/>
              <a:t>?</a:t>
            </a:r>
          </a:p>
          <a:p>
            <a:pPr marL="0" indent="0" eaLnBrk="1" fontAlgn="auto" hangingPunct="1">
              <a:spcAft>
                <a:spcPts val="0"/>
              </a:spcAft>
              <a:buFont typeface="Wingdings 2" pitchFamily="18" charset="2"/>
              <a:buNone/>
              <a:defRPr/>
            </a:pPr>
            <a:endParaRPr lang="fr-BE" b="1" dirty="0"/>
          </a:p>
        </p:txBody>
      </p:sp>
      <p:sp>
        <p:nvSpPr>
          <p:cNvPr id="5" name="Espace réservé du texte 2"/>
          <p:cNvSpPr>
            <a:spLocks noGrp="1"/>
          </p:cNvSpPr>
          <p:nvPr>
            <p:ph type="body" sz="quarter" idx="13"/>
          </p:nvPr>
        </p:nvSpPr>
        <p:spPr>
          <a:xfrm>
            <a:off x="1065213" y="171450"/>
            <a:ext cx="7821612" cy="561975"/>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4" name="Rectangle 3">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6" name="Bouton d'action : Accueil 5">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oneTexte 1"/>
          <p:cNvSpPr txBox="1">
            <a:spLocks noChangeArrowheads="1"/>
          </p:cNvSpPr>
          <p:nvPr/>
        </p:nvSpPr>
        <p:spPr bwMode="auto">
          <a:xfrm>
            <a:off x="0" y="5599113"/>
            <a:ext cx="9144000" cy="554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BE" altLang="nl-BE" sz="3000">
                <a:solidFill>
                  <a:srgbClr val="24ABA5"/>
                </a:solidFill>
              </a:rPr>
              <a:t>Voorschrift op stofnaam en substitutie</a:t>
            </a:r>
          </a:p>
        </p:txBody>
      </p:sp>
    </p:spTree>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
          <p:cNvSpPr>
            <a:spLocks noGrp="1"/>
          </p:cNvSpPr>
          <p:nvPr>
            <p:ph type="body" sz="quarter" idx="13"/>
          </p:nvPr>
        </p:nvSpPr>
        <p:spPr>
          <a:xfrm>
            <a:off x="1065213" y="195263"/>
            <a:ext cx="7915275" cy="614362"/>
          </a:xfrm>
        </p:spPr>
        <p:txBody>
          <a:bodyPr rtlCol="0">
            <a:noAutofit/>
          </a:bodyPr>
          <a:lstStyle/>
          <a:p>
            <a:pPr marL="0" indent="0" algn="ctr" eaLnBrk="1" hangingPunct="1">
              <a:buFont typeface="Wingdings 2" pitchFamily="18" charset="2"/>
              <a:buNone/>
              <a:defRPr/>
            </a:pPr>
            <a:r>
              <a:rPr lang="fr-BE" b="1" dirty="0">
                <a:effectLst>
                  <a:outerShdw blurRad="38100" dist="38100" dir="2700000" algn="tl">
                    <a:srgbClr val="000000">
                      <a:alpha val="43137"/>
                    </a:srgbClr>
                  </a:outerShdw>
                </a:effectLst>
              </a:rPr>
              <a:t>Voorschrift op stofnaam en substitutie </a:t>
            </a:r>
          </a:p>
        </p:txBody>
      </p:sp>
      <p:sp>
        <p:nvSpPr>
          <p:cNvPr id="58371" name="Espace réservé du contenu 1"/>
          <p:cNvSpPr>
            <a:spLocks noGrp="1"/>
          </p:cNvSpPr>
          <p:nvPr>
            <p:ph idx="1"/>
          </p:nvPr>
        </p:nvSpPr>
        <p:spPr>
          <a:xfrm>
            <a:off x="995363" y="1179513"/>
            <a:ext cx="7988300" cy="5429250"/>
          </a:xfrm>
        </p:spPr>
        <p:txBody>
          <a:bodyPr/>
          <a:lstStyle/>
          <a:p>
            <a:pPr marL="266700" indent="-266700">
              <a:lnSpc>
                <a:spcPct val="100000"/>
              </a:lnSpc>
              <a:spcBef>
                <a:spcPct val="0"/>
              </a:spcBef>
              <a:spcAft>
                <a:spcPts val="1800"/>
              </a:spcAft>
              <a:buClr>
                <a:srgbClr val="004B8D"/>
              </a:buClr>
              <a:buFont typeface="Wingdings" pitchFamily="2" charset="2"/>
              <a:buChar char="î"/>
            </a:pPr>
            <a:r>
              <a:rPr lang="fr-BE" altLang="fr-FR" sz="1600" dirty="0" err="1">
                <a:hlinkClick r:id="rId2" action="ppaction://hlinksldjump"/>
              </a:rPr>
              <a:t>Vooraf</a:t>
            </a:r>
            <a:endParaRPr lang="fr-BE" altLang="fr-FR" sz="1600" dirty="0"/>
          </a:p>
          <a:p>
            <a:pPr marL="266700" indent="-266700">
              <a:lnSpc>
                <a:spcPct val="100000"/>
              </a:lnSpc>
              <a:spcBef>
                <a:spcPct val="0"/>
              </a:spcBef>
              <a:spcAft>
                <a:spcPts val="1800"/>
              </a:spcAft>
              <a:buClr>
                <a:srgbClr val="004B8D"/>
              </a:buClr>
              <a:buFont typeface="Wingdings" pitchFamily="2" charset="2"/>
              <a:buChar char="î"/>
            </a:pPr>
            <a:r>
              <a:rPr lang="nl-BE" altLang="fr-FR" sz="1600" dirty="0">
                <a:hlinkClick r:id="rId3" action="ppaction://hlinksldjump"/>
              </a:rPr>
              <a:t>Voorschrift op stofnaam </a:t>
            </a:r>
            <a:endParaRPr lang="nl-BE" altLang="fr-FR" sz="1600" dirty="0"/>
          </a:p>
          <a:p>
            <a:pPr marL="266700" indent="-266700">
              <a:lnSpc>
                <a:spcPct val="100000"/>
              </a:lnSpc>
              <a:spcBef>
                <a:spcPct val="0"/>
              </a:spcBef>
              <a:spcAft>
                <a:spcPts val="1800"/>
              </a:spcAft>
              <a:buClr>
                <a:srgbClr val="004B8D"/>
              </a:buClr>
              <a:buFont typeface="Wingdings" pitchFamily="2" charset="2"/>
              <a:buChar char="î"/>
            </a:pPr>
            <a:r>
              <a:rPr lang="fr-BE" altLang="fr-FR" sz="1600" dirty="0" err="1">
                <a:hlinkClick r:id="rId4" action="ppaction://hlinksldjump"/>
              </a:rPr>
              <a:t>Substitutie</a:t>
            </a:r>
            <a:endParaRPr lang="fr-BE" altLang="fr-FR" sz="1600" dirty="0"/>
          </a:p>
          <a:p>
            <a:pPr marL="266700" indent="-266700">
              <a:lnSpc>
                <a:spcPct val="100000"/>
              </a:lnSpc>
              <a:spcBef>
                <a:spcPct val="0"/>
              </a:spcBef>
              <a:spcAft>
                <a:spcPts val="1800"/>
              </a:spcAft>
              <a:buClr>
                <a:srgbClr val="004B8D"/>
              </a:buClr>
              <a:buFont typeface="Wingdings" pitchFamily="2" charset="2"/>
              <a:buChar char="î"/>
            </a:pPr>
            <a:r>
              <a:rPr lang="fr-BE" altLang="fr-FR" sz="1600" dirty="0">
                <a:hlinkClick r:id="rId5" action="ppaction://hlinksldjump"/>
              </a:rPr>
              <a:t>Het </a:t>
            </a:r>
            <a:r>
              <a:rPr lang="fr-BE" altLang="fr-FR" sz="1600" dirty="0" err="1">
                <a:hlinkClick r:id="rId5" action="ppaction://hlinksldjump"/>
              </a:rPr>
              <a:t>afleveren</a:t>
            </a:r>
            <a:r>
              <a:rPr lang="fr-BE" altLang="fr-FR" sz="1600" dirty="0">
                <a:hlinkClick r:id="rId5" action="ppaction://hlinksldjump"/>
              </a:rPr>
              <a:t> van </a:t>
            </a:r>
            <a:r>
              <a:rPr lang="fr-BE" altLang="fr-FR" sz="1600" dirty="0" err="1">
                <a:hlinkClick r:id="rId5" action="ppaction://hlinksldjump"/>
              </a:rPr>
              <a:t>een</a:t>
            </a:r>
            <a:r>
              <a:rPr lang="fr-BE" altLang="fr-FR" sz="1600" dirty="0">
                <a:hlinkClick r:id="rId5" action="ppaction://hlinksldjump"/>
              </a:rPr>
              <a:t> </a:t>
            </a:r>
            <a:r>
              <a:rPr lang="nl-BE" altLang="nl-BE" sz="1600" dirty="0">
                <a:solidFill>
                  <a:srgbClr val="24ABA5"/>
                </a:solidFill>
                <a:hlinkClick r:id="rId5" action="ppaction://hlinksldjump"/>
              </a:rPr>
              <a:t>antibioticum of een antimycoticum </a:t>
            </a:r>
            <a:endParaRPr lang="fr-BE" altLang="fr-FR" sz="1600" dirty="0"/>
          </a:p>
          <a:p>
            <a:pPr marL="266700" indent="-266700">
              <a:lnSpc>
                <a:spcPct val="100000"/>
              </a:lnSpc>
              <a:spcBef>
                <a:spcPct val="0"/>
              </a:spcBef>
              <a:spcAft>
                <a:spcPts val="1800"/>
              </a:spcAft>
              <a:buClr>
                <a:srgbClr val="004B8D"/>
              </a:buClr>
              <a:buFont typeface="Wingdings" pitchFamily="2" charset="2"/>
              <a:buChar char="î"/>
            </a:pPr>
            <a:r>
              <a:rPr lang="nl-NL" altLang="fr-FR" sz="1600" dirty="0">
                <a:hlinkClick r:id="rId6" action="ppaction://hlinksldjump"/>
              </a:rPr>
              <a:t>Voorwaarden voor terugbetaling van meerdere verpakkingen bij een voorschrift</a:t>
            </a:r>
            <a:endParaRPr lang="fr-BE" altLang="fr-FR" sz="1600" dirty="0"/>
          </a:p>
          <a:p>
            <a:pPr marL="266700" indent="-266700">
              <a:lnSpc>
                <a:spcPct val="100000"/>
              </a:lnSpc>
              <a:spcBef>
                <a:spcPct val="0"/>
              </a:spcBef>
              <a:spcAft>
                <a:spcPts val="1800"/>
              </a:spcAft>
              <a:buClr>
                <a:srgbClr val="004B8D"/>
              </a:buClr>
              <a:buFont typeface="Wingdings" pitchFamily="2" charset="2"/>
              <a:buChar char="î"/>
            </a:pPr>
            <a:r>
              <a:rPr lang="fr-BE" altLang="fr-FR" sz="1600" dirty="0" err="1">
                <a:hlinkClick r:id="rId7" action="ppaction://hlinksldjump"/>
              </a:rPr>
              <a:t>Tot</a:t>
            </a:r>
            <a:r>
              <a:rPr lang="fr-BE" altLang="fr-FR" sz="1600" dirty="0">
                <a:hlinkClick r:id="rId7" action="ppaction://hlinksldjump"/>
              </a:rPr>
              <a:t> slot</a:t>
            </a:r>
            <a:endParaRPr lang="fr-BE" altLang="fr-FR" sz="1600" dirty="0"/>
          </a:p>
          <a:p>
            <a:pPr marL="266700" indent="-266700">
              <a:lnSpc>
                <a:spcPct val="100000"/>
              </a:lnSpc>
              <a:spcBef>
                <a:spcPct val="0"/>
              </a:spcBef>
              <a:spcAft>
                <a:spcPts val="1800"/>
              </a:spcAft>
              <a:buClr>
                <a:srgbClr val="004B8D"/>
              </a:buClr>
              <a:buFont typeface="Wingdings" pitchFamily="2" charset="2"/>
              <a:buChar char="î"/>
            </a:pPr>
            <a:endParaRPr lang="fr-BE" altLang="fr-FR" sz="1600" dirty="0"/>
          </a:p>
        </p:txBody>
      </p:sp>
      <p:sp>
        <p:nvSpPr>
          <p:cNvPr id="5" name="Rectangle 4">
            <a:hlinkClick r:id="rId8"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8" action="ppaction://hlinksldjump"/>
              </a:rPr>
              <a:t>THEMA’S</a:t>
            </a:r>
            <a:endParaRPr lang="fr-BE" dirty="0"/>
          </a:p>
        </p:txBody>
      </p:sp>
    </p:spTree>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190625"/>
            <a:ext cx="7821612" cy="5429250"/>
          </a:xfrm>
        </p:spPr>
        <p:txBody>
          <a:bodyPr rtlCol="0">
            <a:normAutofit/>
          </a:bodyPr>
          <a:lstStyle/>
          <a:p>
            <a:pPr marL="0" indent="0" algn="ctr" eaLnBrk="1" fontAlgn="auto" hangingPunct="1">
              <a:spcAft>
                <a:spcPts val="0"/>
              </a:spcAft>
              <a:buFont typeface="Wingdings 2" pitchFamily="18" charset="2"/>
              <a:buNone/>
              <a:defRPr/>
            </a:pPr>
            <a:r>
              <a:rPr lang="fr-BE" b="1" i="1" dirty="0" err="1"/>
              <a:t>Vooraf</a:t>
            </a:r>
            <a:r>
              <a:rPr lang="fr-BE" b="1" i="1" dirty="0"/>
              <a:t>…</a:t>
            </a:r>
          </a:p>
          <a:p>
            <a:pPr marL="0" indent="0" algn="ctr" eaLnBrk="1" fontAlgn="auto" hangingPunct="1">
              <a:spcAft>
                <a:spcPts val="0"/>
              </a:spcAft>
              <a:buFont typeface="Wingdings 2" pitchFamily="18" charset="2"/>
              <a:buNone/>
              <a:defRPr/>
            </a:pPr>
            <a:endParaRPr lang="fr-BE" b="1" dirty="0"/>
          </a:p>
          <a:p>
            <a:pPr marL="0" indent="0" algn="ctr" eaLnBrk="1" fontAlgn="auto" hangingPunct="1">
              <a:spcAft>
                <a:spcPts val="0"/>
              </a:spcAft>
              <a:buFont typeface="Wingdings 2" pitchFamily="18" charset="2"/>
              <a:buNone/>
              <a:defRPr/>
            </a:pPr>
            <a:endParaRPr lang="fr-BE" b="1" dirty="0"/>
          </a:p>
          <a:p>
            <a:pPr marL="447675" indent="-447675" eaLnBrk="1" fontAlgn="auto" hangingPunct="1">
              <a:spcAft>
                <a:spcPts val="0"/>
              </a:spcAft>
              <a:buFont typeface="Arial" panose="020B0604020202020204" pitchFamily="34" charset="0"/>
              <a:buChar char="•"/>
              <a:defRPr/>
            </a:pPr>
            <a:r>
              <a:rPr lang="fr-BE" sz="2200" dirty="0" err="1"/>
              <a:t>Hoe</a:t>
            </a:r>
            <a:r>
              <a:rPr lang="fr-BE" sz="2200" dirty="0"/>
              <a:t> </a:t>
            </a:r>
            <a:r>
              <a:rPr lang="fr-BE" sz="2200" dirty="0" err="1"/>
              <a:t>staat</a:t>
            </a:r>
            <a:r>
              <a:rPr lang="fr-BE" sz="2200" dirty="0"/>
              <a:t> u </a:t>
            </a:r>
            <a:r>
              <a:rPr lang="fr-BE" sz="2200" dirty="0" err="1"/>
              <a:t>tegenover</a:t>
            </a:r>
            <a:r>
              <a:rPr lang="fr-BE" sz="2200" dirty="0"/>
              <a:t> </a:t>
            </a:r>
            <a:r>
              <a:rPr lang="fr-BE" sz="2200" dirty="0" err="1"/>
              <a:t>het</a:t>
            </a:r>
            <a:r>
              <a:rPr lang="fr-BE" sz="2200" dirty="0"/>
              <a:t> </a:t>
            </a:r>
            <a:r>
              <a:rPr lang="fr-BE" sz="2200" dirty="0" err="1"/>
              <a:t>voorschrift</a:t>
            </a:r>
            <a:r>
              <a:rPr lang="fr-BE" sz="2200" dirty="0"/>
              <a:t> op </a:t>
            </a:r>
            <a:r>
              <a:rPr lang="fr-BE" sz="2200" dirty="0" err="1"/>
              <a:t>stofnaam</a:t>
            </a:r>
            <a:r>
              <a:rPr lang="fr-BE" sz="2200" dirty="0"/>
              <a:t> (VOS)? </a:t>
            </a:r>
          </a:p>
          <a:p>
            <a:pPr marL="447675" indent="-447675" eaLnBrk="1" fontAlgn="auto" hangingPunct="1">
              <a:spcAft>
                <a:spcPts val="0"/>
              </a:spcAft>
              <a:buFont typeface="Arial" panose="020B0604020202020204" pitchFamily="34" charset="0"/>
              <a:buChar char="•"/>
              <a:defRPr/>
            </a:pPr>
            <a:r>
              <a:rPr lang="fr-BE" sz="2200" dirty="0" err="1"/>
              <a:t>Wat</a:t>
            </a:r>
            <a:r>
              <a:rPr lang="fr-BE" sz="2200" dirty="0"/>
              <a:t> </a:t>
            </a:r>
            <a:r>
              <a:rPr lang="fr-BE" sz="2200" dirty="0" err="1"/>
              <a:t>is</a:t>
            </a:r>
            <a:r>
              <a:rPr lang="fr-BE" sz="2200" dirty="0"/>
              <a:t> </a:t>
            </a:r>
            <a:r>
              <a:rPr lang="fr-BE" sz="2200" dirty="0" err="1"/>
              <a:t>volgens</a:t>
            </a:r>
            <a:r>
              <a:rPr lang="fr-BE" sz="2200" dirty="0"/>
              <a:t> u </a:t>
            </a:r>
            <a:r>
              <a:rPr lang="fr-BE" sz="2200" dirty="0" err="1"/>
              <a:t>het</a:t>
            </a:r>
            <a:r>
              <a:rPr lang="fr-BE" sz="2200" dirty="0"/>
              <a:t> </a:t>
            </a:r>
            <a:r>
              <a:rPr lang="fr-BE" sz="2200" dirty="0" err="1"/>
              <a:t>nut</a:t>
            </a:r>
            <a:r>
              <a:rPr lang="fr-BE" sz="2200" dirty="0"/>
              <a:t> van </a:t>
            </a:r>
            <a:r>
              <a:rPr lang="fr-BE" sz="2200" dirty="0" err="1"/>
              <a:t>het</a:t>
            </a:r>
            <a:r>
              <a:rPr lang="fr-BE" sz="2200" dirty="0"/>
              <a:t> VOS?</a:t>
            </a:r>
          </a:p>
          <a:p>
            <a:pPr marL="0" indent="0" eaLnBrk="1" fontAlgn="auto" hangingPunct="1">
              <a:spcAft>
                <a:spcPts val="0"/>
              </a:spcAft>
              <a:buFont typeface="Wingdings 2" pitchFamily="18" charset="2"/>
              <a:buNone/>
              <a:defRPr/>
            </a:pPr>
            <a:endParaRPr lang="fr-BE" sz="2200" dirty="0"/>
          </a:p>
          <a:p>
            <a:pPr marL="0" indent="0" eaLnBrk="1" fontAlgn="auto" hangingPunct="1">
              <a:spcAft>
                <a:spcPts val="0"/>
              </a:spcAft>
              <a:buFont typeface="Wingdings 2" pitchFamily="18" charset="2"/>
              <a:buNone/>
              <a:defRPr/>
            </a:pPr>
            <a:endParaRPr lang="fr-BE" sz="2200" dirty="0"/>
          </a:p>
          <a:p>
            <a:pPr marL="447675" indent="-447675" eaLnBrk="1" fontAlgn="auto" hangingPunct="1">
              <a:spcAft>
                <a:spcPts val="0"/>
              </a:spcAft>
              <a:buFont typeface="Arial" panose="020B0604020202020204" pitchFamily="34" charset="0"/>
              <a:buChar char="•"/>
              <a:defRPr/>
            </a:pPr>
            <a:r>
              <a:rPr lang="fr-BE" sz="2200" dirty="0" err="1"/>
              <a:t>Hoe</a:t>
            </a:r>
            <a:r>
              <a:rPr lang="fr-BE" sz="2200" dirty="0"/>
              <a:t> </a:t>
            </a:r>
            <a:r>
              <a:rPr lang="fr-BE" sz="2200" dirty="0" err="1"/>
              <a:t>staat</a:t>
            </a:r>
            <a:r>
              <a:rPr lang="fr-BE" sz="2200" dirty="0"/>
              <a:t> u </a:t>
            </a:r>
            <a:r>
              <a:rPr lang="fr-BE" sz="2200" dirty="0" err="1"/>
              <a:t>tegenover</a:t>
            </a:r>
            <a:r>
              <a:rPr lang="fr-BE" sz="2200" dirty="0"/>
              <a:t> </a:t>
            </a:r>
            <a:r>
              <a:rPr lang="fr-BE" sz="2200" dirty="0" err="1"/>
              <a:t>substitutie</a:t>
            </a:r>
            <a:r>
              <a:rPr lang="fr-BE" sz="2200" dirty="0"/>
              <a:t>? </a:t>
            </a:r>
          </a:p>
          <a:p>
            <a:pPr marL="447675" indent="-447675" eaLnBrk="1" fontAlgn="auto" hangingPunct="1">
              <a:spcAft>
                <a:spcPts val="0"/>
              </a:spcAft>
              <a:buFont typeface="Arial" panose="020B0604020202020204" pitchFamily="34" charset="0"/>
              <a:buChar char="•"/>
              <a:defRPr/>
            </a:pPr>
            <a:r>
              <a:rPr lang="fr-BE" sz="2200" dirty="0"/>
              <a:t>In welke situaties </a:t>
            </a:r>
            <a:r>
              <a:rPr lang="fr-BE" sz="2200" dirty="0" err="1"/>
              <a:t>lijkt</a:t>
            </a:r>
            <a:r>
              <a:rPr lang="fr-BE" sz="2200" dirty="0"/>
              <a:t> </a:t>
            </a:r>
            <a:r>
              <a:rPr lang="fr-BE" sz="2200" dirty="0" err="1"/>
              <a:t>substitutie</a:t>
            </a:r>
            <a:r>
              <a:rPr lang="fr-BE" sz="2200" dirty="0"/>
              <a:t> u </a:t>
            </a:r>
            <a:r>
              <a:rPr lang="fr-BE" sz="2200" dirty="0" err="1"/>
              <a:t>aanvaardbaar</a:t>
            </a:r>
            <a:r>
              <a:rPr lang="fr-BE" sz="2200" dirty="0"/>
              <a:t>? </a:t>
            </a:r>
          </a:p>
        </p:txBody>
      </p:sp>
      <p:sp>
        <p:nvSpPr>
          <p:cNvPr id="3" name="Espace réservé du texte 2"/>
          <p:cNvSpPr>
            <a:spLocks noGrp="1"/>
          </p:cNvSpPr>
          <p:nvPr>
            <p:ph type="body" sz="quarter" idx="13"/>
          </p:nvPr>
        </p:nvSpPr>
        <p:spPr>
          <a:xfrm>
            <a:off x="1065213" y="195263"/>
            <a:ext cx="7915275" cy="614362"/>
          </a:xfrm>
        </p:spPr>
        <p:txBody>
          <a:bodyPr rtlCol="0">
            <a:noAutofit/>
          </a:bodyPr>
          <a:lstStyle/>
          <a:p>
            <a:pPr marL="0" indent="0" algn="ctr" eaLnBrk="1" hangingPunct="1">
              <a:buFont typeface="Wingdings 2" pitchFamily="18" charset="2"/>
              <a:buNone/>
              <a:defRPr/>
            </a:pPr>
            <a:r>
              <a:rPr lang="fr-BE" b="1" dirty="0">
                <a:effectLst>
                  <a:outerShdw blurRad="38100" dist="38100" dir="2700000" algn="tl">
                    <a:srgbClr val="000000">
                      <a:alpha val="43137"/>
                    </a:srgbClr>
                  </a:outerShdw>
                </a:effectLst>
              </a:rPr>
              <a:t>Voorschrift op stofnaam en substitutie </a:t>
            </a:r>
          </a:p>
        </p:txBody>
      </p:sp>
      <p:sp>
        <p:nvSpPr>
          <p:cNvPr id="4" name="Rectangle 3">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5" name="Bouton d'action : Accueil 4">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98563" y="1914525"/>
            <a:ext cx="7786687" cy="4762500"/>
          </a:xfrm>
        </p:spPr>
        <p:txBody>
          <a:bodyPr rtlCol="0">
            <a:noAutofit/>
          </a:bodyPr>
          <a:lstStyle/>
          <a:p>
            <a:pPr marL="0" indent="0" eaLnBrk="1" fontAlgn="auto" hangingPunct="1">
              <a:lnSpc>
                <a:spcPct val="100000"/>
              </a:lnSpc>
              <a:spcBef>
                <a:spcPts val="0"/>
              </a:spcBef>
              <a:spcAft>
                <a:spcPts val="1800"/>
              </a:spcAft>
              <a:buFont typeface="Wingdings 2" pitchFamily="18" charset="2"/>
              <a:buNone/>
              <a:defRPr/>
            </a:pPr>
            <a:r>
              <a:rPr lang="nl-BE" sz="2200" dirty="0"/>
              <a:t>Een voorschrift op stofnaam (VOS) is een voorschrift:</a:t>
            </a:r>
          </a:p>
          <a:p>
            <a:pPr marL="0" indent="0" algn="just" eaLnBrk="1" fontAlgn="auto" hangingPunct="1">
              <a:lnSpc>
                <a:spcPct val="100000"/>
              </a:lnSpc>
              <a:spcBef>
                <a:spcPts val="0"/>
              </a:spcBef>
              <a:spcAft>
                <a:spcPts val="0"/>
              </a:spcAft>
              <a:buFont typeface="Wingdings 2" pitchFamily="18" charset="2"/>
              <a:buNone/>
              <a:defRPr/>
            </a:pPr>
            <a:endParaRPr lang="nl-BE" sz="2200" dirty="0"/>
          </a:p>
          <a:p>
            <a:pPr marL="137160" indent="-137160" eaLnBrk="1" fontAlgn="auto" hangingPunct="1">
              <a:lnSpc>
                <a:spcPct val="100000"/>
              </a:lnSpc>
              <a:spcBef>
                <a:spcPts val="0"/>
              </a:spcBef>
              <a:spcAft>
                <a:spcPts val="1800"/>
              </a:spcAft>
              <a:defRPr/>
            </a:pPr>
            <a:r>
              <a:rPr lang="fr-BE" sz="2200" dirty="0">
                <a:solidFill>
                  <a:srgbClr val="24ABA5"/>
                </a:solidFill>
              </a:rPr>
              <a:t>voorgeschreven </a:t>
            </a:r>
            <a:r>
              <a:rPr lang="fr-BE" sz="2200" dirty="0"/>
              <a:t>door een arts, </a:t>
            </a:r>
          </a:p>
          <a:p>
            <a:pPr marL="137160" indent="-137160" eaLnBrk="1" fontAlgn="auto" hangingPunct="1">
              <a:lnSpc>
                <a:spcPct val="100000"/>
              </a:lnSpc>
              <a:spcBef>
                <a:spcPts val="0"/>
              </a:spcBef>
              <a:spcAft>
                <a:spcPts val="1800"/>
              </a:spcAft>
              <a:defRPr/>
            </a:pPr>
            <a:r>
              <a:rPr lang="nl-BE" sz="2200" dirty="0"/>
              <a:t>waarbij de arts het </a:t>
            </a:r>
            <a:r>
              <a:rPr lang="nl-BE" sz="2200" dirty="0">
                <a:solidFill>
                  <a:srgbClr val="24ABA5"/>
                </a:solidFill>
              </a:rPr>
              <a:t>werkzame bestanddeel </a:t>
            </a:r>
            <a:r>
              <a:rPr lang="nl-BE" sz="2200" dirty="0"/>
              <a:t>of de </a:t>
            </a:r>
            <a:r>
              <a:rPr lang="nl-BE" sz="2200" dirty="0">
                <a:solidFill>
                  <a:srgbClr val="24ABA5"/>
                </a:solidFill>
              </a:rPr>
              <a:t>algemene benaming</a:t>
            </a:r>
            <a:r>
              <a:rPr lang="nl-BE" sz="2200" dirty="0"/>
              <a:t> van een geneesmiddel voorschrijft.</a:t>
            </a:r>
            <a:endParaRPr lang="fr-BE" sz="2200" dirty="0"/>
          </a:p>
          <a:p>
            <a:pPr marL="137160" indent="-137160" algn="just" eaLnBrk="1" fontAlgn="auto" hangingPunct="1">
              <a:lnSpc>
                <a:spcPct val="100000"/>
              </a:lnSpc>
              <a:spcBef>
                <a:spcPts val="0"/>
              </a:spcBef>
              <a:spcAft>
                <a:spcPts val="0"/>
              </a:spcAft>
              <a:defRPr/>
            </a:pPr>
            <a:endParaRPr lang="fr-BE" sz="2200" dirty="0"/>
          </a:p>
        </p:txBody>
      </p:sp>
      <p:sp>
        <p:nvSpPr>
          <p:cNvPr id="5" name="Espace réservé du texte 2"/>
          <p:cNvSpPr>
            <a:spLocks noGrp="1"/>
          </p:cNvSpPr>
          <p:nvPr>
            <p:ph type="body" sz="quarter" idx="13"/>
          </p:nvPr>
        </p:nvSpPr>
        <p:spPr>
          <a:xfrm>
            <a:off x="1065213" y="195263"/>
            <a:ext cx="7920037" cy="614362"/>
          </a:xfrm>
        </p:spPr>
        <p:txBody>
          <a:bodyPr rtlCol="0">
            <a:noAutofit/>
          </a:bodyPr>
          <a:lstStyle/>
          <a:p>
            <a:pPr marL="0" indent="0" algn="ctr" eaLnBrk="1" fontAlgn="auto" hangingPunct="1">
              <a:spcAft>
                <a:spcPts val="0"/>
              </a:spcAft>
              <a:buFont typeface="Wingdings 2" pitchFamily="18" charset="2"/>
              <a:buNone/>
              <a:defRPr/>
            </a:pPr>
            <a:r>
              <a:rPr lang="fr-BE" b="1" dirty="0">
                <a:effectLst>
                  <a:outerShdw blurRad="38100" dist="38100" dir="2700000" algn="tl">
                    <a:srgbClr val="000000">
                      <a:alpha val="43137"/>
                    </a:srgbClr>
                  </a:outerShdw>
                </a:effectLst>
              </a:rPr>
              <a:t>Voorschrift op stofnaam en substitutie </a:t>
            </a:r>
          </a:p>
        </p:txBody>
      </p:sp>
      <p:sp>
        <p:nvSpPr>
          <p:cNvPr id="60420" name="Rectangle 5"/>
          <p:cNvSpPr>
            <a:spLocks noChangeArrowheads="1"/>
          </p:cNvSpPr>
          <p:nvPr/>
        </p:nvSpPr>
        <p:spPr bwMode="auto">
          <a:xfrm>
            <a:off x="981075" y="787400"/>
            <a:ext cx="7905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BE" altLang="nl-BE" sz="2400" b="1"/>
              <a:t>Wat is een voorschrift op stofnaam? </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52525" y="1235075"/>
            <a:ext cx="7734300" cy="5289550"/>
          </a:xfrm>
        </p:spPr>
        <p:txBody>
          <a:bodyPr rtlCol="0">
            <a:noAutofit/>
          </a:bodyPr>
          <a:lstStyle/>
          <a:p>
            <a:pPr marL="0" indent="0" algn="just" eaLnBrk="1" fontAlgn="auto" hangingPunct="1">
              <a:lnSpc>
                <a:spcPct val="100000"/>
              </a:lnSpc>
              <a:spcBef>
                <a:spcPts val="0"/>
              </a:spcBef>
              <a:spcAft>
                <a:spcPts val="1800"/>
              </a:spcAft>
              <a:buFont typeface="Wingdings 2" pitchFamily="18" charset="2"/>
              <a:buNone/>
              <a:defRPr/>
            </a:pPr>
            <a:endParaRPr lang="nl-BE" sz="1400" dirty="0"/>
          </a:p>
          <a:p>
            <a:pPr marL="137160" indent="-137160" algn="just" eaLnBrk="1" fontAlgn="auto" hangingPunct="1">
              <a:lnSpc>
                <a:spcPct val="100000"/>
              </a:lnSpc>
              <a:spcBef>
                <a:spcPts val="0"/>
              </a:spcBef>
              <a:spcAft>
                <a:spcPts val="1800"/>
              </a:spcAft>
              <a:defRPr/>
            </a:pPr>
            <a:r>
              <a:rPr lang="nl-BE" sz="2200" dirty="0"/>
              <a:t>de </a:t>
            </a:r>
            <a:r>
              <a:rPr lang="nl-BE" sz="2200" dirty="0">
                <a:solidFill>
                  <a:srgbClr val="24ABA5"/>
                </a:solidFill>
              </a:rPr>
              <a:t>stofnaam</a:t>
            </a:r>
            <a:r>
              <a:rPr lang="nl-BE" sz="2200" dirty="0"/>
              <a:t>: de gemeenzaam gebruikte term voor het werkzaam bestanddeel of de “algemene benaming van een geneesmiddel” (DCI)</a:t>
            </a:r>
          </a:p>
          <a:p>
            <a:pPr marL="137160" indent="-137160" algn="just" eaLnBrk="1" fontAlgn="auto" hangingPunct="1">
              <a:lnSpc>
                <a:spcPct val="100000"/>
              </a:lnSpc>
              <a:spcBef>
                <a:spcPts val="0"/>
              </a:spcBef>
              <a:spcAft>
                <a:spcPts val="1800"/>
              </a:spcAft>
              <a:defRPr/>
            </a:pPr>
            <a:r>
              <a:rPr lang="nl-BE" sz="2200" dirty="0"/>
              <a:t>de </a:t>
            </a:r>
            <a:r>
              <a:rPr lang="nl-BE" sz="2200" dirty="0">
                <a:solidFill>
                  <a:srgbClr val="24ABA5"/>
                </a:solidFill>
              </a:rPr>
              <a:t>toedieningsvorm</a:t>
            </a:r>
            <a:r>
              <a:rPr lang="fr-BE" sz="2200" dirty="0">
                <a:solidFill>
                  <a:srgbClr val="24ABA5"/>
                </a:solidFill>
              </a:rPr>
              <a:t> </a:t>
            </a:r>
          </a:p>
          <a:p>
            <a:pPr marL="137160" indent="-137160" algn="just" eaLnBrk="1" fontAlgn="auto" hangingPunct="1">
              <a:lnSpc>
                <a:spcPct val="100000"/>
              </a:lnSpc>
              <a:spcBef>
                <a:spcPts val="0"/>
              </a:spcBef>
              <a:spcAft>
                <a:spcPts val="1800"/>
              </a:spcAft>
              <a:defRPr/>
            </a:pPr>
            <a:r>
              <a:rPr lang="nl-BE" sz="2200" dirty="0"/>
              <a:t>de </a:t>
            </a:r>
            <a:r>
              <a:rPr lang="nl-BE" sz="2200" dirty="0">
                <a:solidFill>
                  <a:srgbClr val="24ABA5"/>
                </a:solidFill>
              </a:rPr>
              <a:t>sterkte</a:t>
            </a:r>
            <a:endParaRPr lang="fr-BE" sz="2200" dirty="0">
              <a:solidFill>
                <a:srgbClr val="24ABA5"/>
              </a:solidFill>
            </a:endParaRPr>
          </a:p>
          <a:p>
            <a:pPr marL="137160" indent="-137160" algn="just" eaLnBrk="1" fontAlgn="auto" hangingPunct="1">
              <a:lnSpc>
                <a:spcPct val="100000"/>
              </a:lnSpc>
              <a:spcBef>
                <a:spcPts val="0"/>
              </a:spcBef>
              <a:spcAft>
                <a:spcPts val="1800"/>
              </a:spcAft>
              <a:defRPr/>
            </a:pPr>
            <a:r>
              <a:rPr lang="nl-BE" sz="2200" dirty="0"/>
              <a:t>de dag</a:t>
            </a:r>
            <a:r>
              <a:rPr lang="nl-BE" sz="2200" dirty="0">
                <a:solidFill>
                  <a:srgbClr val="24ABA5"/>
                </a:solidFill>
              </a:rPr>
              <a:t>dosering</a:t>
            </a:r>
            <a:r>
              <a:rPr lang="fr-BE" sz="2200" dirty="0">
                <a:solidFill>
                  <a:srgbClr val="24ABA5"/>
                </a:solidFill>
              </a:rPr>
              <a:t> </a:t>
            </a:r>
          </a:p>
          <a:p>
            <a:pPr marL="137160" indent="-137160" algn="just" eaLnBrk="1" fontAlgn="auto" hangingPunct="1">
              <a:lnSpc>
                <a:spcPct val="100000"/>
              </a:lnSpc>
              <a:spcBef>
                <a:spcPts val="0"/>
              </a:spcBef>
              <a:spcAft>
                <a:spcPts val="1800"/>
              </a:spcAft>
              <a:defRPr/>
            </a:pPr>
            <a:r>
              <a:rPr lang="nl-BE" sz="2200" dirty="0"/>
              <a:t>de </a:t>
            </a:r>
            <a:r>
              <a:rPr lang="nl-BE" sz="2200" dirty="0">
                <a:solidFill>
                  <a:srgbClr val="24ABA5"/>
                </a:solidFill>
              </a:rPr>
              <a:t>therapieduur</a:t>
            </a:r>
          </a:p>
          <a:p>
            <a:pPr marL="137160" indent="-137160" algn="just" eaLnBrk="1" fontAlgn="auto" hangingPunct="1">
              <a:lnSpc>
                <a:spcPct val="100000"/>
              </a:lnSpc>
              <a:spcBef>
                <a:spcPts val="0"/>
              </a:spcBef>
              <a:spcAft>
                <a:spcPts val="1800"/>
              </a:spcAft>
              <a:defRPr/>
            </a:pPr>
            <a:r>
              <a:rPr lang="nl-BE" sz="2200" dirty="0">
                <a:solidFill>
                  <a:srgbClr val="24ABA5"/>
                </a:solidFill>
              </a:rPr>
              <a:t>verplichte specificaties: </a:t>
            </a:r>
            <a:r>
              <a:rPr lang="nl-BE" sz="2200" dirty="0"/>
              <a:t>specificaties</a:t>
            </a:r>
            <a:r>
              <a:rPr lang="nl-BE" sz="2200" dirty="0">
                <a:solidFill>
                  <a:srgbClr val="24ABA5"/>
                </a:solidFill>
              </a:rPr>
              <a:t> </a:t>
            </a:r>
            <a:r>
              <a:rPr lang="nl-BE" sz="2200" dirty="0"/>
              <a:t>qua vrijstelling (immediate release versus modified release) en m.b.t. het vehiculum (dermatologie)</a:t>
            </a:r>
            <a:r>
              <a:rPr lang="fr-BE" sz="2200" dirty="0"/>
              <a:t>. </a:t>
            </a:r>
          </a:p>
          <a:p>
            <a:pPr marL="0" indent="0" algn="just" eaLnBrk="1" fontAlgn="auto" hangingPunct="1">
              <a:lnSpc>
                <a:spcPct val="100000"/>
              </a:lnSpc>
              <a:spcBef>
                <a:spcPts val="0"/>
              </a:spcBef>
              <a:spcAft>
                <a:spcPts val="0"/>
              </a:spcAft>
              <a:buFont typeface="Wingdings 2" pitchFamily="18" charset="2"/>
              <a:buNone/>
              <a:defRPr/>
            </a:pPr>
            <a:endParaRPr lang="fr-BE" sz="2200" b="1" dirty="0"/>
          </a:p>
        </p:txBody>
      </p:sp>
      <p:sp>
        <p:nvSpPr>
          <p:cNvPr id="5" name="Espace réservé du texte 2"/>
          <p:cNvSpPr>
            <a:spLocks noGrp="1"/>
          </p:cNvSpPr>
          <p:nvPr>
            <p:ph type="body" sz="quarter" idx="13"/>
          </p:nvPr>
        </p:nvSpPr>
        <p:spPr>
          <a:xfrm>
            <a:off x="1065213" y="195263"/>
            <a:ext cx="7972425" cy="614362"/>
          </a:xfrm>
        </p:spPr>
        <p:txBody>
          <a:bodyPr rtlCol="0">
            <a:noAutofit/>
          </a:bodyPr>
          <a:lstStyle/>
          <a:p>
            <a:pPr marL="0" indent="0" algn="ctr" eaLnBrk="1" fontAlgn="auto" hangingPunct="1">
              <a:spcAft>
                <a:spcPts val="0"/>
              </a:spcAft>
              <a:buFont typeface="Wingdings 2" pitchFamily="18" charset="2"/>
              <a:buNone/>
              <a:defRPr/>
            </a:pPr>
            <a:r>
              <a:rPr lang="fr-BE" b="1" dirty="0">
                <a:effectLst>
                  <a:outerShdw blurRad="38100" dist="38100" dir="2700000" algn="tl">
                    <a:srgbClr val="000000">
                      <a:alpha val="43137"/>
                    </a:srgbClr>
                  </a:outerShdw>
                </a:effectLst>
              </a:rPr>
              <a:t>Voorschrift op stofnaam en substitutie </a:t>
            </a:r>
          </a:p>
        </p:txBody>
      </p:sp>
      <p:sp>
        <p:nvSpPr>
          <p:cNvPr id="61444" name="Rectangle 5"/>
          <p:cNvSpPr>
            <a:spLocks noChangeArrowheads="1"/>
          </p:cNvSpPr>
          <p:nvPr/>
        </p:nvSpPr>
        <p:spPr bwMode="auto">
          <a:xfrm>
            <a:off x="930275" y="774700"/>
            <a:ext cx="79565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BE" altLang="nl-BE" sz="2400" b="1"/>
              <a:t>Welke gegevens moet een geldig voorschrift op stofnaam bevatten?</a:t>
            </a:r>
          </a:p>
        </p:txBody>
      </p:sp>
      <p:sp>
        <p:nvSpPr>
          <p:cNvPr id="8" name="Rectangular Callout 11"/>
          <p:cNvSpPr/>
          <p:nvPr/>
        </p:nvSpPr>
        <p:spPr>
          <a:xfrm>
            <a:off x="1173163" y="1771650"/>
            <a:ext cx="7710487"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err="1"/>
              <a:t>Wat</a:t>
            </a:r>
            <a:r>
              <a:rPr lang="fr-BE" sz="2800" dirty="0"/>
              <a:t> </a:t>
            </a:r>
            <a:r>
              <a:rPr lang="fr-BE" sz="2800" dirty="0" err="1"/>
              <a:t>zijn</a:t>
            </a:r>
            <a:r>
              <a:rPr lang="fr-BE" sz="2800" dirty="0"/>
              <a:t> de voordelen van een voorschrift op stofnaam? (voor de patiënt, de apotheker en de geneesheer)</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82675" y="1819275"/>
            <a:ext cx="7804150" cy="5038725"/>
          </a:xfrm>
        </p:spPr>
        <p:txBody>
          <a:bodyPr rtlCol="0">
            <a:noAutofit/>
          </a:bodyPr>
          <a:lstStyle/>
          <a:p>
            <a:pPr marL="447675" indent="-447675" eaLnBrk="1" fontAlgn="auto" hangingPunct="1">
              <a:lnSpc>
                <a:spcPct val="100000"/>
              </a:lnSpc>
              <a:spcBef>
                <a:spcPts val="0"/>
              </a:spcBef>
              <a:spcAft>
                <a:spcPts val="2400"/>
              </a:spcAft>
              <a:buFont typeface="Arial" panose="020B0604020202020204" pitchFamily="34" charset="0"/>
              <a:buChar char="•"/>
              <a:defRPr/>
            </a:pPr>
            <a:r>
              <a:rPr lang="nl-BE" sz="2200" dirty="0"/>
              <a:t>Bij geneesmiddelen die worden gekwalificeerd als </a:t>
            </a:r>
            <a:r>
              <a:rPr lang="nl-BE" sz="2200" dirty="0">
                <a:solidFill>
                  <a:srgbClr val="24ABA5"/>
                </a:solidFill>
              </a:rPr>
              <a:t>“NO VOS” </a:t>
            </a:r>
            <a:r>
              <a:rPr lang="nl-BE" sz="2200" dirty="0"/>
              <a:t>door het FAGG (bv. biologische geneesmiddelen).</a:t>
            </a:r>
            <a:endParaRPr lang="nl-BE" sz="1800" dirty="0"/>
          </a:p>
          <a:p>
            <a:pPr marL="447675" indent="-447675" eaLnBrk="1" fontAlgn="auto" hangingPunct="1">
              <a:lnSpc>
                <a:spcPct val="100000"/>
              </a:lnSpc>
              <a:spcBef>
                <a:spcPts val="0"/>
              </a:spcBef>
              <a:spcAft>
                <a:spcPts val="2400"/>
              </a:spcAft>
              <a:buFont typeface="Arial" panose="020B0604020202020204" pitchFamily="34" charset="0"/>
              <a:buChar char="•"/>
              <a:defRPr/>
            </a:pPr>
            <a:r>
              <a:rPr lang="nl-BE" sz="2200" dirty="0"/>
              <a:t>Bij</a:t>
            </a:r>
            <a:r>
              <a:rPr lang="nl-BE" sz="2200" b="1" i="1" dirty="0"/>
              <a:t> </a:t>
            </a:r>
            <a:r>
              <a:rPr lang="nl-BE" sz="2200" dirty="0"/>
              <a:t>geneesmiddelen die worden gekwalificeerd als </a:t>
            </a:r>
            <a:r>
              <a:rPr lang="nl-BE" sz="2200" dirty="0">
                <a:solidFill>
                  <a:srgbClr val="24ABA5"/>
                </a:solidFill>
              </a:rPr>
              <a:t>“NO SWITCH”</a:t>
            </a:r>
            <a:r>
              <a:rPr lang="nl-BE" sz="2200" dirty="0"/>
              <a:t>,</a:t>
            </a:r>
            <a:r>
              <a:rPr lang="nl-BE" sz="2200" dirty="0">
                <a:solidFill>
                  <a:srgbClr val="24ABA5"/>
                </a:solidFill>
              </a:rPr>
              <a:t> </a:t>
            </a:r>
            <a:r>
              <a:rPr lang="nl-BE" sz="2200" dirty="0"/>
              <a:t>waarbij het FAGG aanbeveelt om de beginkeuze van een geneesmiddel te behouden voor de hele duur van de behandeling (bv. geneesmiddelen met nauwe therapeutische marge). </a:t>
            </a:r>
            <a:endParaRPr lang="fr-BE" sz="2200" dirty="0"/>
          </a:p>
          <a:p>
            <a:pPr marL="447675" indent="-447675" eaLnBrk="1" fontAlgn="auto" hangingPunct="1">
              <a:lnSpc>
                <a:spcPct val="100000"/>
              </a:lnSpc>
              <a:spcBef>
                <a:spcPts val="0"/>
              </a:spcBef>
              <a:spcAft>
                <a:spcPts val="2400"/>
              </a:spcAft>
              <a:buFont typeface="Arial" panose="020B0604020202020204" pitchFamily="34" charset="0"/>
              <a:buChar char="•"/>
              <a:defRPr/>
            </a:pPr>
            <a:r>
              <a:rPr lang="nl-BE" sz="2200" dirty="0"/>
              <a:t>Bij geneesmiddelen met een </a:t>
            </a:r>
            <a:r>
              <a:rPr lang="nl-BE" sz="2200" dirty="0">
                <a:solidFill>
                  <a:srgbClr val="24ABA5"/>
                </a:solidFill>
              </a:rPr>
              <a:t>specifieke indicatie </a:t>
            </a:r>
            <a:r>
              <a:rPr lang="nl-BE" sz="2200" dirty="0"/>
              <a:t>die niet geregistreerd, noch vergoedbaar is voor alle specialiteiten op basis van dezelfde stofnaam (bv. bupropion)</a:t>
            </a:r>
            <a:r>
              <a:rPr lang="fr-BE" sz="2200" dirty="0"/>
              <a:t>. </a:t>
            </a:r>
          </a:p>
          <a:p>
            <a:pPr marL="0" indent="0" eaLnBrk="1" fontAlgn="auto" hangingPunct="1">
              <a:lnSpc>
                <a:spcPct val="100000"/>
              </a:lnSpc>
              <a:spcBef>
                <a:spcPts val="0"/>
              </a:spcBef>
              <a:spcAft>
                <a:spcPts val="0"/>
              </a:spcAft>
              <a:buFont typeface="Wingdings 2" pitchFamily="18" charset="2"/>
              <a:buNone/>
              <a:defRPr/>
            </a:pPr>
            <a:endParaRPr lang="fr-BE" sz="2000" dirty="0"/>
          </a:p>
        </p:txBody>
      </p:sp>
      <p:sp>
        <p:nvSpPr>
          <p:cNvPr id="5" name="Espace réservé du texte 2"/>
          <p:cNvSpPr>
            <a:spLocks noGrp="1"/>
          </p:cNvSpPr>
          <p:nvPr>
            <p:ph type="body" sz="quarter" idx="13"/>
          </p:nvPr>
        </p:nvSpPr>
        <p:spPr>
          <a:xfrm>
            <a:off x="1065213" y="195263"/>
            <a:ext cx="7981950" cy="614362"/>
          </a:xfrm>
        </p:spPr>
        <p:txBody>
          <a:bodyPr rtlCol="0">
            <a:noAutofit/>
          </a:bodyPr>
          <a:lstStyle/>
          <a:p>
            <a:pPr marL="0" indent="0" algn="ctr" eaLnBrk="1" fontAlgn="auto" hangingPunct="1">
              <a:spcAft>
                <a:spcPts val="0"/>
              </a:spcAft>
              <a:buFont typeface="Wingdings 2" pitchFamily="18" charset="2"/>
              <a:buNone/>
              <a:defRPr/>
            </a:pPr>
            <a:r>
              <a:rPr lang="fr-BE" b="1" dirty="0">
                <a:effectLst>
                  <a:outerShdw blurRad="38100" dist="38100" dir="2700000" algn="tl">
                    <a:srgbClr val="000000">
                      <a:alpha val="43137"/>
                    </a:srgbClr>
                  </a:outerShdw>
                </a:effectLst>
              </a:rPr>
              <a:t>Voorschrift op stofnaam en substitutie</a:t>
            </a:r>
          </a:p>
        </p:txBody>
      </p:sp>
      <p:sp>
        <p:nvSpPr>
          <p:cNvPr id="62468" name="Rectangle 5"/>
          <p:cNvSpPr>
            <a:spLocks noChangeArrowheads="1"/>
          </p:cNvSpPr>
          <p:nvPr/>
        </p:nvSpPr>
        <p:spPr bwMode="auto">
          <a:xfrm>
            <a:off x="971550" y="790575"/>
            <a:ext cx="79152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nl-BE" altLang="nl-BE" sz="2400" b="1"/>
              <a:t>Wanneer is voorschrijven op stofnaam niet aangewezen?</a:t>
            </a:r>
            <a:endParaRPr lang="fr-BE" altLang="nl-BE" sz="2400" b="1"/>
          </a:p>
        </p:txBody>
      </p:sp>
      <p:sp>
        <p:nvSpPr>
          <p:cNvPr id="7" name="Rectangular Callout 11"/>
          <p:cNvSpPr/>
          <p:nvPr/>
        </p:nvSpPr>
        <p:spPr>
          <a:xfrm>
            <a:off x="1073150" y="1905000"/>
            <a:ext cx="7710488" cy="32734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a:t>In </a:t>
            </a:r>
            <a:r>
              <a:rPr lang="fr-BE" sz="2800" dirty="0" err="1"/>
              <a:t>welke</a:t>
            </a:r>
            <a:r>
              <a:rPr lang="fr-BE" sz="2800" dirty="0"/>
              <a:t> </a:t>
            </a:r>
            <a:r>
              <a:rPr lang="fr-BE" sz="2800" dirty="0" err="1"/>
              <a:t>situaties</a:t>
            </a:r>
            <a:r>
              <a:rPr lang="fr-BE" sz="2800" dirty="0"/>
              <a:t> of </a:t>
            </a:r>
            <a:r>
              <a:rPr lang="fr-BE" sz="2800" dirty="0" err="1"/>
              <a:t>voor</a:t>
            </a:r>
            <a:r>
              <a:rPr lang="fr-BE" sz="2800" dirty="0"/>
              <a:t> welk type </a:t>
            </a:r>
            <a:r>
              <a:rPr lang="fr-BE" sz="2800" dirty="0" err="1"/>
              <a:t>behandeling</a:t>
            </a:r>
            <a:r>
              <a:rPr lang="fr-BE" sz="2800" dirty="0"/>
              <a:t> </a:t>
            </a:r>
            <a:r>
              <a:rPr lang="fr-BE" sz="2800" dirty="0" err="1"/>
              <a:t>is</a:t>
            </a:r>
            <a:r>
              <a:rPr lang="fr-BE" sz="2800" dirty="0"/>
              <a:t> </a:t>
            </a:r>
            <a:r>
              <a:rPr lang="fr-BE" sz="2800" dirty="0" err="1"/>
              <a:t>het</a:t>
            </a:r>
            <a:r>
              <a:rPr lang="fr-BE" sz="2800" dirty="0"/>
              <a:t> voorschrijven op stofnaam </a:t>
            </a:r>
            <a:r>
              <a:rPr lang="fr-BE" sz="2800" dirty="0" err="1"/>
              <a:t>voor</a:t>
            </a:r>
            <a:r>
              <a:rPr lang="fr-BE" sz="2800" dirty="0"/>
              <a:t> </a:t>
            </a:r>
            <a:r>
              <a:rPr lang="fr-BE" sz="2800" dirty="0" err="1"/>
              <a:t>iedereen</a:t>
            </a:r>
            <a:r>
              <a:rPr lang="fr-BE" sz="2800" dirty="0"/>
              <a:t> </a:t>
            </a:r>
            <a:r>
              <a:rPr lang="fr-BE" sz="2800" dirty="0" err="1"/>
              <a:t>aanvaardbaar</a:t>
            </a:r>
            <a:r>
              <a:rPr lang="fr-BE" sz="2800" dirty="0"/>
              <a:t>? </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93800" y="1962150"/>
            <a:ext cx="7693025" cy="5000625"/>
          </a:xfrm>
        </p:spPr>
        <p:txBody>
          <a:bodyPr/>
          <a:lstStyle/>
          <a:p>
            <a:pPr marL="361950" indent="-361950" eaLnBrk="1" hangingPunct="1">
              <a:lnSpc>
                <a:spcPct val="100000"/>
              </a:lnSpc>
              <a:spcBef>
                <a:spcPct val="0"/>
              </a:spcBef>
              <a:spcAft>
                <a:spcPts val="2400"/>
              </a:spcAft>
            </a:pPr>
            <a:r>
              <a:rPr lang="nl-BE" altLang="nl-BE" sz="2200"/>
              <a:t>De officina-apotheker levert sinds 1 april 2012 </a:t>
            </a:r>
            <a:r>
              <a:rPr lang="nl-BE" altLang="nl-BE" sz="2200">
                <a:solidFill>
                  <a:srgbClr val="24ABA5"/>
                </a:solidFill>
              </a:rPr>
              <a:t>verplicht</a:t>
            </a:r>
            <a:r>
              <a:rPr lang="nl-BE" altLang="nl-BE" sz="2200"/>
              <a:t> een farmaceutische specialiteit af die beantwoordt aan het voorschrift en behoort tot de groep van de </a:t>
            </a:r>
            <a:r>
              <a:rPr lang="nl-BE" altLang="nl-BE" sz="2200">
                <a:solidFill>
                  <a:srgbClr val="24ABA5"/>
                </a:solidFill>
              </a:rPr>
              <a:t>“goedkoopste” geneesmiddelen</a:t>
            </a:r>
            <a:r>
              <a:rPr lang="fr-BE" altLang="nl-BE" sz="2200"/>
              <a:t>. </a:t>
            </a:r>
          </a:p>
          <a:p>
            <a:pPr marL="361950" indent="-361950" eaLnBrk="1" hangingPunct="1">
              <a:lnSpc>
                <a:spcPct val="100000"/>
              </a:lnSpc>
              <a:spcBef>
                <a:spcPct val="0"/>
              </a:spcBef>
              <a:spcAft>
                <a:spcPts val="2400"/>
              </a:spcAft>
            </a:pPr>
            <a:r>
              <a:rPr lang="nl-BE" altLang="nl-BE" sz="2200"/>
              <a:t>Indien de </a:t>
            </a:r>
            <a:r>
              <a:rPr lang="nl-BE" altLang="nl-BE" sz="2200">
                <a:solidFill>
                  <a:srgbClr val="24ABA5"/>
                </a:solidFill>
              </a:rPr>
              <a:t>patiënt</a:t>
            </a:r>
            <a:r>
              <a:rPr lang="nl-BE" altLang="nl-BE" sz="2200"/>
              <a:t> </a:t>
            </a:r>
            <a:r>
              <a:rPr lang="nl-BE" altLang="nl-BE" sz="2200">
                <a:solidFill>
                  <a:srgbClr val="24ABA5"/>
                </a:solidFill>
              </a:rPr>
              <a:t>alsnog een geneesmiddel wenst </a:t>
            </a:r>
            <a:r>
              <a:rPr lang="nl-BE" altLang="nl-BE" sz="2200"/>
              <a:t>dat niet onder de goedkoopsten hoort, moet hij/zij de </a:t>
            </a:r>
            <a:r>
              <a:rPr lang="nl-BE" altLang="nl-BE" sz="2200">
                <a:solidFill>
                  <a:srgbClr val="24ABA5"/>
                </a:solidFill>
              </a:rPr>
              <a:t>volledige prijs betalen</a:t>
            </a:r>
            <a:r>
              <a:rPr lang="fr-BE" altLang="nl-BE" sz="2200"/>
              <a:t>.</a:t>
            </a:r>
          </a:p>
          <a:p>
            <a:pPr marL="361950" indent="-361950" eaLnBrk="1" hangingPunct="1">
              <a:lnSpc>
                <a:spcPct val="100000"/>
              </a:lnSpc>
              <a:spcBef>
                <a:spcPct val="0"/>
              </a:spcBef>
              <a:spcAft>
                <a:spcPts val="2400"/>
              </a:spcAft>
            </a:pPr>
            <a:r>
              <a:rPr lang="nl-BE" altLang="nl-BE" sz="2200"/>
              <a:t>In geval van </a:t>
            </a:r>
            <a:r>
              <a:rPr lang="nl-BE" altLang="nl-BE" sz="2200">
                <a:solidFill>
                  <a:srgbClr val="24ABA5"/>
                </a:solidFill>
              </a:rPr>
              <a:t>overmacht</a:t>
            </a:r>
            <a:r>
              <a:rPr lang="nl-BE" altLang="nl-BE" sz="2200"/>
              <a:t>, mag de apotheker echter een ander </a:t>
            </a:r>
            <a:r>
              <a:rPr lang="nl-BE" altLang="nl-BE" sz="2200">
                <a:solidFill>
                  <a:srgbClr val="24ABA5"/>
                </a:solidFill>
              </a:rPr>
              <a:t>zo goedkoop mogelijk </a:t>
            </a:r>
            <a:r>
              <a:rPr lang="nl-BE" altLang="nl-BE" sz="2200"/>
              <a:t>beschikbaar en terugbetaalbaar geneesmiddel buiten de groep van “de goedkoopste geneesmiddelen” afleveren</a:t>
            </a:r>
            <a:r>
              <a:rPr lang="fr-BE" altLang="nl-BE" sz="2200"/>
              <a:t>.</a:t>
            </a:r>
            <a:endParaRPr lang="fr-BE" altLang="nl-BE" sz="2200" b="1"/>
          </a:p>
        </p:txBody>
      </p:sp>
      <p:sp>
        <p:nvSpPr>
          <p:cNvPr id="5" name="Espace réservé du texte 2"/>
          <p:cNvSpPr>
            <a:spLocks noGrp="1"/>
          </p:cNvSpPr>
          <p:nvPr>
            <p:ph type="body" sz="quarter" idx="13"/>
          </p:nvPr>
        </p:nvSpPr>
        <p:spPr>
          <a:xfrm>
            <a:off x="1065213" y="195263"/>
            <a:ext cx="7934325" cy="614362"/>
          </a:xfrm>
        </p:spPr>
        <p:txBody>
          <a:bodyPr rtlCol="0">
            <a:noAutofit/>
          </a:bodyPr>
          <a:lstStyle/>
          <a:p>
            <a:pPr marL="0" indent="0" algn="ctr" eaLnBrk="1" fontAlgn="auto" hangingPunct="1">
              <a:spcAft>
                <a:spcPts val="0"/>
              </a:spcAft>
              <a:buFont typeface="Wingdings 2" pitchFamily="18" charset="2"/>
              <a:buNone/>
              <a:defRPr/>
            </a:pPr>
            <a:r>
              <a:rPr lang="fr-BE" b="1" dirty="0">
                <a:effectLst>
                  <a:outerShdw blurRad="38100" dist="38100" dir="2700000" algn="tl">
                    <a:srgbClr val="000000">
                      <a:alpha val="43137"/>
                    </a:srgbClr>
                  </a:outerShdw>
                </a:effectLst>
              </a:rPr>
              <a:t>Voorschrift op stofnaam en substitutie</a:t>
            </a:r>
          </a:p>
        </p:txBody>
      </p:sp>
      <p:sp>
        <p:nvSpPr>
          <p:cNvPr id="63492" name="Rectangle 5"/>
          <p:cNvSpPr>
            <a:spLocks noChangeArrowheads="1"/>
          </p:cNvSpPr>
          <p:nvPr/>
        </p:nvSpPr>
        <p:spPr bwMode="auto">
          <a:xfrm>
            <a:off x="985838" y="806450"/>
            <a:ext cx="78819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nl-BE" altLang="nl-BE" sz="2400" b="1"/>
              <a:t>Hoe levert de apotheker een voorschrift op stofnaam af?</a:t>
            </a:r>
            <a:endParaRPr lang="fr-BE" altLang="nl-BE" sz="2400" b="1"/>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08063" y="1576388"/>
            <a:ext cx="7878762" cy="4905375"/>
          </a:xfrm>
        </p:spPr>
        <p:txBody>
          <a:bodyPr rtlCol="0">
            <a:noAutofit/>
          </a:bodyPr>
          <a:lstStyle/>
          <a:p>
            <a:pPr marL="0" indent="0" eaLnBrk="1" fontAlgn="auto" hangingPunct="1">
              <a:lnSpc>
                <a:spcPct val="100000"/>
              </a:lnSpc>
              <a:spcBef>
                <a:spcPts val="0"/>
              </a:spcBef>
              <a:spcAft>
                <a:spcPts val="0"/>
              </a:spcAft>
              <a:buFont typeface="Wingdings 2" pitchFamily="18" charset="2"/>
              <a:buNone/>
              <a:defRPr/>
            </a:pPr>
            <a:endParaRPr lang="nl-BE" sz="800" dirty="0">
              <a:solidFill>
                <a:srgbClr val="24ABA5"/>
              </a:solidFill>
            </a:endParaRPr>
          </a:p>
          <a:p>
            <a:pPr marL="137160" indent="-137160" eaLnBrk="1" fontAlgn="auto" hangingPunct="1">
              <a:lnSpc>
                <a:spcPct val="100000"/>
              </a:lnSpc>
              <a:spcBef>
                <a:spcPts val="0"/>
              </a:spcBef>
              <a:spcAft>
                <a:spcPts val="1000"/>
              </a:spcAft>
              <a:defRPr/>
            </a:pPr>
            <a:r>
              <a:rPr lang="nl-BE" sz="2200" dirty="0">
                <a:solidFill>
                  <a:srgbClr val="24ABA5"/>
                </a:solidFill>
              </a:rPr>
              <a:t>onbeschikbaarheid </a:t>
            </a:r>
            <a:r>
              <a:rPr lang="nl-BE" sz="2200" dirty="0"/>
              <a:t>binnen de 12 uur van de goedkoopste geneesmiddelen bij de voor de apotheker gebruikelijke groothandelaars-verdelers en groothandelaars</a:t>
            </a:r>
            <a:r>
              <a:rPr lang="fr-BE" sz="2200" dirty="0"/>
              <a:t>.</a:t>
            </a:r>
            <a:br>
              <a:rPr lang="fr-BE" sz="2200" dirty="0"/>
            </a:br>
            <a:endParaRPr lang="fr-BE" sz="2200" dirty="0"/>
          </a:p>
          <a:p>
            <a:pPr marL="137160" indent="-137160" eaLnBrk="1" fontAlgn="auto" hangingPunct="1">
              <a:lnSpc>
                <a:spcPct val="100000"/>
              </a:lnSpc>
              <a:spcBef>
                <a:spcPts val="0"/>
              </a:spcBef>
              <a:spcAft>
                <a:spcPts val="1000"/>
              </a:spcAft>
              <a:defRPr/>
            </a:pPr>
            <a:r>
              <a:rPr lang="nl-BE" sz="2200" dirty="0">
                <a:solidFill>
                  <a:srgbClr val="24ABA5"/>
                </a:solidFill>
              </a:rPr>
              <a:t>dringende aflevering </a:t>
            </a:r>
            <a:r>
              <a:rPr lang="nl-BE" sz="2200" dirty="0"/>
              <a:t>voor een behandeling die onmogelijk kan uitgesteld worden of waarvan  het uitstel de continuïteit van de behandeling in gevaar brengt</a:t>
            </a:r>
            <a:r>
              <a:rPr lang="fr-BE" sz="2200" dirty="0"/>
              <a:t>.</a:t>
            </a:r>
            <a:br>
              <a:rPr lang="fr-BE" sz="2200" dirty="0"/>
            </a:br>
            <a:endParaRPr lang="fr-BE" sz="2200" dirty="0"/>
          </a:p>
          <a:p>
            <a:pPr marL="137160" indent="-137160" eaLnBrk="1" fontAlgn="auto" hangingPunct="1">
              <a:lnSpc>
                <a:spcPct val="100000"/>
              </a:lnSpc>
              <a:spcBef>
                <a:spcPts val="0"/>
              </a:spcBef>
              <a:spcAft>
                <a:spcPts val="1000"/>
              </a:spcAft>
              <a:defRPr/>
            </a:pPr>
            <a:r>
              <a:rPr lang="nl-BE" sz="2200" dirty="0"/>
              <a:t>aflevering onder omstandigheden </a:t>
            </a:r>
            <a:r>
              <a:rPr lang="nl-BE" sz="2200" dirty="0">
                <a:solidFill>
                  <a:srgbClr val="24ABA5"/>
                </a:solidFill>
              </a:rPr>
              <a:t>waarbij een patiënt zich onmogelijk kan bevoorraden bij een andere apotheek </a:t>
            </a:r>
            <a:r>
              <a:rPr lang="nl-BE" sz="2200" dirty="0"/>
              <a:t>in de omgeving tijdens de wachtdienst.</a:t>
            </a:r>
            <a:endParaRPr lang="fr-BE" sz="2200" dirty="0"/>
          </a:p>
        </p:txBody>
      </p:sp>
      <p:sp>
        <p:nvSpPr>
          <p:cNvPr id="5" name="Espace réservé du texte 2"/>
          <p:cNvSpPr>
            <a:spLocks noGrp="1"/>
          </p:cNvSpPr>
          <p:nvPr>
            <p:ph type="body" sz="quarter" idx="13"/>
          </p:nvPr>
        </p:nvSpPr>
        <p:spPr>
          <a:xfrm>
            <a:off x="1065213" y="195263"/>
            <a:ext cx="7991475" cy="614362"/>
          </a:xfrm>
        </p:spPr>
        <p:txBody>
          <a:bodyPr rtlCol="0">
            <a:noAutofit/>
          </a:bodyPr>
          <a:lstStyle/>
          <a:p>
            <a:pPr marL="0" indent="0" algn="ctr" eaLnBrk="1" fontAlgn="auto" hangingPunct="1">
              <a:spcAft>
                <a:spcPts val="0"/>
              </a:spcAft>
              <a:buFont typeface="Wingdings 2" pitchFamily="18" charset="2"/>
              <a:buNone/>
              <a:defRPr/>
            </a:pPr>
            <a:r>
              <a:rPr lang="fr-BE" b="1" dirty="0">
                <a:effectLst>
                  <a:outerShdw blurRad="38100" dist="38100" dir="2700000" algn="tl">
                    <a:srgbClr val="000000">
                      <a:alpha val="43137"/>
                    </a:srgbClr>
                  </a:outerShdw>
                </a:effectLst>
              </a:rPr>
              <a:t>Voorschrift op stofnaam en substitutie</a:t>
            </a:r>
          </a:p>
        </p:txBody>
      </p:sp>
      <p:sp>
        <p:nvSpPr>
          <p:cNvPr id="64516" name="Rectangle 5"/>
          <p:cNvSpPr>
            <a:spLocks noChangeArrowheads="1"/>
          </p:cNvSpPr>
          <p:nvPr/>
        </p:nvSpPr>
        <p:spPr bwMode="auto">
          <a:xfrm>
            <a:off x="981075" y="809625"/>
            <a:ext cx="79057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20000"/>
              </a:lnSpc>
              <a:spcBef>
                <a:spcPct val="0"/>
              </a:spcBef>
              <a:buClrTx/>
              <a:buFontTx/>
              <a:buNone/>
            </a:pPr>
            <a:r>
              <a:rPr lang="nl-BE" altLang="nl-BE" sz="2400" b="1"/>
              <a:t>Wat verstaat men onder “</a:t>
            </a:r>
            <a:r>
              <a:rPr lang="nl-BE" altLang="nl-BE" sz="2400" b="1" i="1"/>
              <a:t>overmacht</a:t>
            </a:r>
            <a:r>
              <a:rPr lang="nl-BE" altLang="nl-BE" sz="2400" b="1"/>
              <a:t>”?</a:t>
            </a:r>
          </a:p>
        </p:txBody>
      </p:sp>
      <p:sp>
        <p:nvSpPr>
          <p:cNvPr id="7" name="Rectangular Callout 11"/>
          <p:cNvSpPr/>
          <p:nvPr/>
        </p:nvSpPr>
        <p:spPr>
          <a:xfrm>
            <a:off x="1077913" y="1825625"/>
            <a:ext cx="7710487" cy="3054350"/>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a:t>Op basis van </a:t>
            </a:r>
            <a:r>
              <a:rPr lang="fr-BE" sz="2800" dirty="0" err="1"/>
              <a:t>welke</a:t>
            </a:r>
            <a:r>
              <a:rPr lang="fr-BE" sz="2800" dirty="0"/>
              <a:t> </a:t>
            </a:r>
            <a:r>
              <a:rPr lang="fr-BE" sz="2800" dirty="0" err="1"/>
              <a:t>andere</a:t>
            </a:r>
            <a:r>
              <a:rPr lang="fr-BE" sz="2800" dirty="0"/>
              <a:t> </a:t>
            </a:r>
            <a:r>
              <a:rPr lang="fr-BE" sz="2800" dirty="0" err="1"/>
              <a:t>criteria</a:t>
            </a:r>
            <a:r>
              <a:rPr lang="fr-BE" sz="2800" dirty="0"/>
              <a:t> </a:t>
            </a:r>
            <a:r>
              <a:rPr lang="fr-BE" sz="2800" dirty="0" err="1"/>
              <a:t>bepaalt</a:t>
            </a:r>
            <a:r>
              <a:rPr lang="fr-BE" sz="2800" dirty="0"/>
              <a:t> u </a:t>
            </a:r>
            <a:r>
              <a:rPr lang="fr-BE" sz="2800" dirty="0" err="1"/>
              <a:t>als</a:t>
            </a:r>
            <a:r>
              <a:rPr lang="fr-BE" sz="2800" dirty="0"/>
              <a:t> </a:t>
            </a:r>
            <a:r>
              <a:rPr lang="fr-BE" sz="2800" dirty="0" err="1"/>
              <a:t>apotheker</a:t>
            </a:r>
            <a:r>
              <a:rPr lang="fr-BE" sz="2800" dirty="0"/>
              <a:t> </a:t>
            </a:r>
            <a:r>
              <a:rPr lang="fr-BE" sz="2800" dirty="0" err="1"/>
              <a:t>bij</a:t>
            </a:r>
            <a:r>
              <a:rPr lang="fr-BE" sz="2800" dirty="0"/>
              <a:t> </a:t>
            </a:r>
            <a:r>
              <a:rPr lang="fr-BE" sz="2800" dirty="0" err="1"/>
              <a:t>een</a:t>
            </a:r>
            <a:r>
              <a:rPr lang="fr-BE" sz="2800" dirty="0"/>
              <a:t> </a:t>
            </a:r>
            <a:r>
              <a:rPr lang="fr-BE" sz="2800" dirty="0" err="1"/>
              <a:t>voorschrift</a:t>
            </a:r>
            <a:r>
              <a:rPr lang="fr-BE" sz="2800" dirty="0"/>
              <a:t> op </a:t>
            </a:r>
            <a:r>
              <a:rPr lang="fr-BE" sz="2800" dirty="0" err="1"/>
              <a:t>stofnaam</a:t>
            </a:r>
            <a:r>
              <a:rPr lang="fr-BE" sz="2800" dirty="0"/>
              <a:t> </a:t>
            </a:r>
            <a:r>
              <a:rPr lang="fr-BE" sz="2800" dirty="0" err="1"/>
              <a:t>welke</a:t>
            </a:r>
            <a:r>
              <a:rPr lang="fr-BE" sz="2800" dirty="0"/>
              <a:t> </a:t>
            </a:r>
            <a:r>
              <a:rPr lang="fr-BE" sz="2800" dirty="0" err="1"/>
              <a:t>specialiteit</a:t>
            </a:r>
            <a:r>
              <a:rPr lang="fr-BE" sz="2800" dirty="0"/>
              <a:t> u </a:t>
            </a:r>
            <a:r>
              <a:rPr lang="fr-BE" sz="2800" dirty="0" err="1"/>
              <a:t>zal</a:t>
            </a:r>
            <a:r>
              <a:rPr lang="fr-BE" sz="2800" dirty="0"/>
              <a:t> </a:t>
            </a:r>
            <a:r>
              <a:rPr lang="fr-BE" sz="2800" dirty="0" err="1"/>
              <a:t>afleveren</a:t>
            </a:r>
            <a:r>
              <a:rPr lang="fr-BE" sz="2800" dirty="0"/>
              <a:t>?</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46163" y="1298575"/>
            <a:ext cx="7907337" cy="5483225"/>
          </a:xfrm>
        </p:spPr>
        <p:txBody>
          <a:bodyPr rtlCol="0">
            <a:noAutofit/>
          </a:bodyPr>
          <a:lstStyle/>
          <a:p>
            <a:pPr marL="0" indent="0" eaLnBrk="1" fontAlgn="auto" hangingPunct="1">
              <a:lnSpc>
                <a:spcPct val="100000"/>
              </a:lnSpc>
              <a:spcBef>
                <a:spcPts val="0"/>
              </a:spcBef>
              <a:spcAft>
                <a:spcPts val="0"/>
              </a:spcAft>
              <a:buFont typeface="Wingdings 2" pitchFamily="18" charset="2"/>
              <a:buNone/>
              <a:defRPr/>
            </a:pPr>
            <a:r>
              <a:rPr lang="fr-BE" sz="2000" dirty="0"/>
              <a:t>Enkel in </a:t>
            </a:r>
            <a:r>
              <a:rPr lang="fr-BE" sz="2000" dirty="0" err="1"/>
              <a:t>bepaalde</a:t>
            </a:r>
            <a:r>
              <a:rPr lang="fr-BE" sz="2000" dirty="0"/>
              <a:t> </a:t>
            </a:r>
            <a:r>
              <a:rPr lang="fr-BE" sz="2000" dirty="0" err="1"/>
              <a:t>situaties</a:t>
            </a:r>
            <a:r>
              <a:rPr lang="fr-BE" sz="2000" dirty="0"/>
              <a:t>:</a:t>
            </a:r>
          </a:p>
          <a:p>
            <a:pPr marL="0" indent="0" eaLnBrk="1" fontAlgn="auto" hangingPunct="1">
              <a:lnSpc>
                <a:spcPct val="100000"/>
              </a:lnSpc>
              <a:spcBef>
                <a:spcPts val="0"/>
              </a:spcBef>
              <a:spcAft>
                <a:spcPts val="0"/>
              </a:spcAft>
              <a:buFont typeface="Wingdings 2" pitchFamily="18" charset="2"/>
              <a:buNone/>
              <a:defRPr/>
            </a:pPr>
            <a:endParaRPr lang="fr-BE" sz="2000" b="1" i="1" dirty="0"/>
          </a:p>
          <a:p>
            <a:pPr marL="361950" indent="-361950" algn="just" eaLnBrk="1" fontAlgn="auto" hangingPunct="1">
              <a:lnSpc>
                <a:spcPct val="100000"/>
              </a:lnSpc>
              <a:spcBef>
                <a:spcPts val="0"/>
              </a:spcBef>
              <a:spcAft>
                <a:spcPts val="1800"/>
              </a:spcAft>
              <a:defRPr/>
            </a:pPr>
            <a:r>
              <a:rPr lang="nl-BE" sz="2000" dirty="0"/>
              <a:t>Voor de </a:t>
            </a:r>
            <a:r>
              <a:rPr lang="nl-BE" sz="2000" dirty="0">
                <a:solidFill>
                  <a:srgbClr val="24ABA5"/>
                </a:solidFill>
              </a:rPr>
              <a:t>acute behandeling met antibiotica en antimycotica</a:t>
            </a:r>
            <a:r>
              <a:rPr lang="nl-BE" sz="2000" dirty="0"/>
              <a:t>, voor zover de arts geen therapeutisch bezwaar vermeld heeft tegen de substitutie</a:t>
            </a:r>
            <a:r>
              <a:rPr lang="fr-BE" sz="2000" dirty="0"/>
              <a:t>. </a:t>
            </a:r>
          </a:p>
          <a:p>
            <a:pPr marL="361950" indent="-361950" algn="just" eaLnBrk="1" fontAlgn="auto" hangingPunct="1">
              <a:lnSpc>
                <a:spcPct val="100000"/>
              </a:lnSpc>
              <a:spcBef>
                <a:spcPts val="0"/>
              </a:spcBef>
              <a:spcAft>
                <a:spcPts val="1800"/>
              </a:spcAft>
              <a:defRPr/>
            </a:pPr>
            <a:r>
              <a:rPr lang="nl-BE" sz="2000" dirty="0"/>
              <a:t>In </a:t>
            </a:r>
            <a:r>
              <a:rPr lang="nl-BE" sz="2000" dirty="0">
                <a:solidFill>
                  <a:srgbClr val="24ABA5"/>
                </a:solidFill>
              </a:rPr>
              <a:t>dringende gevallen </a:t>
            </a:r>
            <a:r>
              <a:rPr lang="nl-BE" sz="2000" dirty="0"/>
              <a:t>en tijdens de </a:t>
            </a:r>
            <a:r>
              <a:rPr lang="nl-BE" sz="2000" dirty="0">
                <a:solidFill>
                  <a:srgbClr val="24ABA5"/>
                </a:solidFill>
              </a:rPr>
              <a:t>wachtdiensten.</a:t>
            </a:r>
            <a:r>
              <a:rPr lang="fr-BE" sz="2000" dirty="0">
                <a:solidFill>
                  <a:srgbClr val="24ABA5"/>
                </a:solidFill>
              </a:rPr>
              <a:t> </a:t>
            </a:r>
          </a:p>
          <a:p>
            <a:pPr marL="0" indent="0" eaLnBrk="1" fontAlgn="auto" hangingPunct="1">
              <a:lnSpc>
                <a:spcPct val="100000"/>
              </a:lnSpc>
              <a:spcBef>
                <a:spcPts val="0"/>
              </a:spcBef>
              <a:spcAft>
                <a:spcPts val="0"/>
              </a:spcAft>
              <a:buNone/>
              <a:defRPr/>
            </a:pPr>
            <a:r>
              <a:rPr lang="fr-BE" sz="2000" dirty="0"/>
              <a:t>Dit </a:t>
            </a:r>
            <a:r>
              <a:rPr lang="fr-BE" sz="2000" dirty="0" err="1"/>
              <a:t>geldt</a:t>
            </a:r>
            <a:r>
              <a:rPr lang="fr-BE" sz="2000" dirty="0"/>
              <a:t> </a:t>
            </a:r>
            <a:r>
              <a:rPr lang="fr-BE" sz="2000" dirty="0" err="1"/>
              <a:t>zowel</a:t>
            </a:r>
            <a:r>
              <a:rPr lang="fr-BE" sz="2000" dirty="0"/>
              <a:t> voor </a:t>
            </a:r>
            <a:r>
              <a:rPr lang="fr-BE" sz="2000" dirty="0" err="1"/>
              <a:t>papieren</a:t>
            </a:r>
            <a:r>
              <a:rPr lang="fr-BE" sz="2000" dirty="0"/>
              <a:t> </a:t>
            </a:r>
            <a:r>
              <a:rPr lang="fr-BE" sz="2000" dirty="0" err="1"/>
              <a:t>als</a:t>
            </a:r>
            <a:r>
              <a:rPr lang="fr-BE" sz="2000" dirty="0"/>
              <a:t> voor </a:t>
            </a:r>
            <a:r>
              <a:rPr lang="fr-BE" sz="2000" dirty="0" err="1"/>
              <a:t>elektronische</a:t>
            </a:r>
            <a:r>
              <a:rPr lang="fr-BE" sz="2000" dirty="0"/>
              <a:t> </a:t>
            </a:r>
            <a:r>
              <a:rPr lang="fr-BE" sz="2000" dirty="0" err="1"/>
              <a:t>voorschriften</a:t>
            </a:r>
            <a:r>
              <a:rPr lang="fr-BE" sz="2000" dirty="0"/>
              <a:t>. </a:t>
            </a:r>
            <a:r>
              <a:rPr lang="nl-BE" sz="2000" dirty="0"/>
              <a:t>Via de apotheeksoftware kan ‘elektronische commentaar’ toegevoegd worden. Deze wordt mee opgeslagen in het archief van de elektronische voorschriften en staan zo ter beschikking voor tarifering of inspectie.</a:t>
            </a:r>
            <a:endParaRPr lang="fr-BE" sz="2000" dirty="0"/>
          </a:p>
          <a:p>
            <a:pPr marL="0" indent="0" eaLnBrk="1" fontAlgn="auto" hangingPunct="1">
              <a:lnSpc>
                <a:spcPct val="100000"/>
              </a:lnSpc>
              <a:spcBef>
                <a:spcPts val="0"/>
              </a:spcBef>
              <a:spcAft>
                <a:spcPts val="0"/>
              </a:spcAft>
              <a:buFont typeface="Wingdings 2" pitchFamily="18" charset="2"/>
              <a:buNone/>
              <a:defRPr/>
            </a:pPr>
            <a:endParaRPr lang="fr-BE" sz="2200" dirty="0"/>
          </a:p>
          <a:p>
            <a:pPr marL="0" indent="0" algn="just" eaLnBrk="1" fontAlgn="auto" hangingPunct="1">
              <a:lnSpc>
                <a:spcPct val="100000"/>
              </a:lnSpc>
              <a:spcBef>
                <a:spcPts val="0"/>
              </a:spcBef>
              <a:spcAft>
                <a:spcPts val="0"/>
              </a:spcAft>
              <a:buFont typeface="Wingdings 2" pitchFamily="18" charset="2"/>
              <a:buNone/>
              <a:defRPr/>
            </a:pPr>
            <a:r>
              <a:rPr lang="fr-BE" sz="1800" b="1" dirty="0"/>
              <a:t>!</a:t>
            </a:r>
            <a:r>
              <a:rPr lang="fr-BE" sz="1800" dirty="0"/>
              <a:t> </a:t>
            </a:r>
            <a:r>
              <a:rPr lang="nl-BE" sz="1800" dirty="0"/>
              <a:t>In België is het principe van de substitutie sinds 1993 in de wetgeving opgenomen. Er werden evenwel nog geen uitvoerings-besluiten genomen. Substitutie is dus theoretisch mogelijk, maar in de praktijk kan ze in België (nog) niet worden toegepast</a:t>
            </a:r>
            <a:r>
              <a:rPr lang="fr-BE" sz="1800" dirty="0"/>
              <a:t>.</a:t>
            </a:r>
          </a:p>
          <a:p>
            <a:pPr marL="137160" indent="-137160" eaLnBrk="1" fontAlgn="auto" hangingPunct="1">
              <a:lnSpc>
                <a:spcPct val="100000"/>
              </a:lnSpc>
              <a:spcBef>
                <a:spcPts val="0"/>
              </a:spcBef>
              <a:spcAft>
                <a:spcPts val="0"/>
              </a:spcAft>
              <a:defRPr/>
            </a:pPr>
            <a:endParaRPr lang="fr-BE" sz="2200" b="1" i="1" dirty="0"/>
          </a:p>
          <a:p>
            <a:pPr marL="0" indent="0" eaLnBrk="1" fontAlgn="auto" hangingPunct="1">
              <a:lnSpc>
                <a:spcPct val="100000"/>
              </a:lnSpc>
              <a:spcBef>
                <a:spcPts val="0"/>
              </a:spcBef>
              <a:spcAft>
                <a:spcPts val="0"/>
              </a:spcAft>
              <a:buFont typeface="Wingdings 2" pitchFamily="18" charset="2"/>
              <a:buNone/>
              <a:defRPr/>
            </a:pPr>
            <a:endParaRPr lang="fr-BE" sz="2200" b="1" i="1" dirty="0"/>
          </a:p>
        </p:txBody>
      </p:sp>
      <p:sp>
        <p:nvSpPr>
          <p:cNvPr id="5" name="Espace réservé du texte 2"/>
          <p:cNvSpPr>
            <a:spLocks noGrp="1"/>
          </p:cNvSpPr>
          <p:nvPr>
            <p:ph type="body" sz="quarter" idx="13"/>
          </p:nvPr>
        </p:nvSpPr>
        <p:spPr>
          <a:xfrm>
            <a:off x="1065213" y="195263"/>
            <a:ext cx="7888287" cy="614362"/>
          </a:xfrm>
        </p:spPr>
        <p:txBody>
          <a:bodyPr rtlCol="0">
            <a:normAutofit fontScale="85000" lnSpcReduction="10000"/>
          </a:bodyPr>
          <a:lstStyle/>
          <a:p>
            <a:pPr marL="0" indent="0" algn="ctr" eaLnBrk="1" fontAlgn="auto" hangingPunct="1">
              <a:spcAft>
                <a:spcPts val="0"/>
              </a:spcAft>
              <a:buFont typeface="Wingdings 2" pitchFamily="18" charset="2"/>
              <a:buNone/>
              <a:defRPr/>
            </a:pPr>
            <a:r>
              <a:rPr lang="fr-BE" sz="3000" b="1" dirty="0">
                <a:effectLst>
                  <a:outerShdw blurRad="38100" dist="38100" dir="2700000" algn="tl">
                    <a:srgbClr val="000000">
                      <a:alpha val="43137"/>
                    </a:srgbClr>
                  </a:outerShdw>
                </a:effectLst>
              </a:rPr>
              <a:t>Voorschrift op stofnaam en substitutie</a:t>
            </a:r>
          </a:p>
        </p:txBody>
      </p:sp>
      <p:sp>
        <p:nvSpPr>
          <p:cNvPr id="65540" name="Rectangle 5"/>
          <p:cNvSpPr>
            <a:spLocks noChangeArrowheads="1"/>
          </p:cNvSpPr>
          <p:nvPr/>
        </p:nvSpPr>
        <p:spPr bwMode="auto">
          <a:xfrm>
            <a:off x="1046163" y="809625"/>
            <a:ext cx="78406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20000"/>
              </a:lnSpc>
              <a:spcBef>
                <a:spcPct val="0"/>
              </a:spcBef>
              <a:buClrTx/>
              <a:buFontTx/>
              <a:buNone/>
            </a:pPr>
            <a:r>
              <a:rPr lang="nl-BE" altLang="nl-BE" sz="2400" b="1"/>
              <a:t>Mag de apotheker substitueren</a:t>
            </a:r>
            <a:r>
              <a:rPr lang="fr-BE" altLang="nl-BE" sz="2400" b="1"/>
              <a:t>? </a:t>
            </a:r>
          </a:p>
        </p:txBody>
      </p:sp>
      <p:sp>
        <p:nvSpPr>
          <p:cNvPr id="7" name="Rectangular Callout 11"/>
          <p:cNvSpPr/>
          <p:nvPr/>
        </p:nvSpPr>
        <p:spPr>
          <a:xfrm>
            <a:off x="1000124" y="2256952"/>
            <a:ext cx="7710488" cy="3244850"/>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BE" sz="2800" dirty="0"/>
              <a:t>In </a:t>
            </a:r>
            <a:r>
              <a:rPr lang="fr-BE" sz="2800" dirty="0" err="1"/>
              <a:t>welke</a:t>
            </a:r>
            <a:r>
              <a:rPr lang="fr-BE" sz="2800" dirty="0"/>
              <a:t> </a:t>
            </a:r>
            <a:r>
              <a:rPr lang="fr-BE" sz="2800" dirty="0" err="1"/>
              <a:t>situaties</a:t>
            </a:r>
            <a:r>
              <a:rPr lang="fr-BE" sz="2800" dirty="0"/>
              <a:t> of </a:t>
            </a:r>
            <a:r>
              <a:rPr lang="fr-BE" sz="2800" dirty="0" err="1"/>
              <a:t>voor</a:t>
            </a:r>
            <a:r>
              <a:rPr lang="fr-BE" sz="2800" dirty="0"/>
              <a:t> </a:t>
            </a:r>
            <a:r>
              <a:rPr lang="fr-BE" sz="2800" dirty="0" err="1"/>
              <a:t>welk</a:t>
            </a:r>
            <a:r>
              <a:rPr lang="fr-BE" sz="2800" dirty="0"/>
              <a:t> type </a:t>
            </a:r>
            <a:r>
              <a:rPr lang="fr-BE" sz="2800" dirty="0" err="1"/>
              <a:t>behandeling</a:t>
            </a:r>
            <a:r>
              <a:rPr lang="fr-BE" sz="2800" dirty="0"/>
              <a:t> </a:t>
            </a:r>
            <a:r>
              <a:rPr lang="fr-BE" sz="2800" dirty="0" err="1"/>
              <a:t>is</a:t>
            </a:r>
            <a:r>
              <a:rPr lang="fr-BE" sz="2800" dirty="0"/>
              <a:t> </a:t>
            </a:r>
            <a:r>
              <a:rPr lang="fr-BE" sz="2800" dirty="0" err="1"/>
              <a:t>substitutie</a:t>
            </a:r>
            <a:r>
              <a:rPr lang="fr-BE" sz="2800" dirty="0"/>
              <a:t> </a:t>
            </a:r>
            <a:r>
              <a:rPr lang="fr-BE" sz="2800" dirty="0" err="1"/>
              <a:t>voor</a:t>
            </a:r>
            <a:r>
              <a:rPr lang="fr-BE" sz="2800" dirty="0"/>
              <a:t> </a:t>
            </a:r>
            <a:r>
              <a:rPr lang="fr-BE" sz="2800" dirty="0" err="1"/>
              <a:t>iedereen</a:t>
            </a:r>
            <a:r>
              <a:rPr lang="fr-BE" sz="2800" dirty="0"/>
              <a:t> </a:t>
            </a:r>
            <a:r>
              <a:rPr lang="fr-BE" sz="2800" dirty="0" err="1"/>
              <a:t>aanvaardbaar</a:t>
            </a:r>
            <a:r>
              <a:rPr lang="fr-BE" sz="2800" dirty="0"/>
              <a:t>? </a:t>
            </a:r>
          </a:p>
          <a:p>
            <a:pPr algn="ctr" eaLnBrk="1" fontAlgn="auto" hangingPunct="1">
              <a:spcBef>
                <a:spcPts val="0"/>
              </a:spcBef>
              <a:spcAft>
                <a:spcPts val="0"/>
              </a:spcAft>
              <a:defRPr/>
            </a:pPr>
            <a:endParaRPr lang="fr-BE" sz="2800" dirty="0"/>
          </a:p>
          <a:p>
            <a:pPr algn="ctr" eaLnBrk="1" fontAlgn="auto" hangingPunct="1">
              <a:spcBef>
                <a:spcPts val="0"/>
              </a:spcBef>
              <a:spcAft>
                <a:spcPts val="0"/>
              </a:spcAft>
              <a:defRPr/>
            </a:pPr>
            <a:r>
              <a:rPr lang="fr-BE" sz="2800" dirty="0" err="1"/>
              <a:t>Welke</a:t>
            </a:r>
            <a:r>
              <a:rPr lang="fr-BE" sz="2800" dirty="0"/>
              <a:t> </a:t>
            </a:r>
            <a:r>
              <a:rPr lang="fr-BE" sz="2800" dirty="0" err="1"/>
              <a:t>acties</a:t>
            </a:r>
            <a:r>
              <a:rPr lang="fr-BE" sz="2800" dirty="0"/>
              <a:t> </a:t>
            </a:r>
            <a:r>
              <a:rPr lang="fr-BE" sz="2800" dirty="0" err="1"/>
              <a:t>verwacht</a:t>
            </a:r>
            <a:r>
              <a:rPr lang="fr-BE" sz="2800" dirty="0"/>
              <a:t> de </a:t>
            </a:r>
            <a:r>
              <a:rPr lang="fr-BE" sz="2800" dirty="0" err="1"/>
              <a:t>voorschrijver</a:t>
            </a:r>
            <a:r>
              <a:rPr lang="fr-BE" sz="2800" dirty="0"/>
              <a:t> van de </a:t>
            </a:r>
            <a:r>
              <a:rPr lang="fr-BE" sz="2800" dirty="0" err="1"/>
              <a:t>apotheker</a:t>
            </a:r>
            <a:r>
              <a:rPr lang="fr-BE" sz="2800" dirty="0"/>
              <a:t> in </a:t>
            </a:r>
            <a:r>
              <a:rPr lang="fr-BE" sz="2800" dirty="0" err="1"/>
              <a:t>geval</a:t>
            </a:r>
            <a:r>
              <a:rPr lang="fr-BE" sz="2800" dirty="0"/>
              <a:t> van </a:t>
            </a:r>
            <a:r>
              <a:rPr lang="fr-BE" sz="2800" dirty="0" err="1"/>
              <a:t>substitutie</a:t>
            </a:r>
            <a:r>
              <a:rPr lang="fr-BE" sz="2800" dirty="0"/>
              <a:t>?</a:t>
            </a:r>
          </a:p>
          <a:p>
            <a:pPr algn="ctr" eaLnBrk="1" fontAlgn="auto" hangingPunct="1">
              <a:spcBef>
                <a:spcPts val="0"/>
              </a:spcBef>
              <a:spcAft>
                <a:spcPts val="0"/>
              </a:spcAft>
              <a:defRPr/>
            </a:pPr>
            <a:endParaRPr lang="fr-BE" sz="2800"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60488" y="1057275"/>
            <a:ext cx="7564437" cy="5267325"/>
          </a:xfrm>
        </p:spPr>
        <p:txBody>
          <a:bodyPr rtlCol="0">
            <a:noAutofit/>
          </a:bodyPr>
          <a:lstStyle/>
          <a:p>
            <a:pPr marL="0" indent="0" eaLnBrk="1" fontAlgn="auto" hangingPunct="1">
              <a:lnSpc>
                <a:spcPct val="100000"/>
              </a:lnSpc>
              <a:spcBef>
                <a:spcPts val="0"/>
              </a:spcBef>
              <a:spcAft>
                <a:spcPts val="2400"/>
              </a:spcAft>
              <a:buClr>
                <a:srgbClr val="004B8D"/>
              </a:buClr>
              <a:buSzPct val="110000"/>
              <a:buNone/>
              <a:defRPr/>
            </a:pPr>
            <a:endParaRPr lang="fr-BE" sz="2400" spc="-150" dirty="0"/>
          </a:p>
          <a:p>
            <a:pPr marL="542925" indent="-542925" eaLnBrk="1" fontAlgn="auto" hangingPunct="1">
              <a:lnSpc>
                <a:spcPct val="100000"/>
              </a:lnSpc>
              <a:spcBef>
                <a:spcPts val="0"/>
              </a:spcBef>
              <a:spcAft>
                <a:spcPts val="2400"/>
              </a:spcAft>
              <a:buClr>
                <a:srgbClr val="004B8D"/>
              </a:buClr>
              <a:buSzPct val="110000"/>
              <a:buFont typeface="Wingdings" panose="05000000000000000000" pitchFamily="2" charset="2"/>
              <a:buChar char=""/>
              <a:defRPr/>
            </a:pPr>
            <a:r>
              <a:rPr lang="fr-BE" sz="2400" spc="-150" dirty="0" err="1"/>
              <a:t>Wie</a:t>
            </a:r>
            <a:r>
              <a:rPr lang="fr-BE" sz="2400" spc="-150" dirty="0"/>
              <a:t> </a:t>
            </a:r>
            <a:r>
              <a:rPr lang="fr-BE" sz="2400" spc="-150" dirty="0" err="1"/>
              <a:t>bent</a:t>
            </a:r>
            <a:r>
              <a:rPr lang="fr-BE" sz="2400" spc="-150" dirty="0"/>
              <a:t> u?</a:t>
            </a:r>
          </a:p>
          <a:p>
            <a:pPr marL="542925" indent="-542925" eaLnBrk="1" fontAlgn="auto" hangingPunct="1">
              <a:lnSpc>
                <a:spcPct val="100000"/>
              </a:lnSpc>
              <a:spcBef>
                <a:spcPts val="0"/>
              </a:spcBef>
              <a:spcAft>
                <a:spcPts val="2400"/>
              </a:spcAft>
              <a:buClr>
                <a:srgbClr val="004B8D"/>
              </a:buClr>
              <a:buSzPct val="110000"/>
              <a:buFont typeface="Wingdings" panose="05000000000000000000" pitchFamily="2" charset="2"/>
              <a:buChar char=""/>
              <a:defRPr/>
            </a:pPr>
            <a:r>
              <a:rPr lang="fr-BE" sz="2400" spc="-150" dirty="0" err="1"/>
              <a:t>Waar</a:t>
            </a:r>
            <a:r>
              <a:rPr lang="fr-BE" sz="2400" spc="-150" dirty="0"/>
              <a:t> </a:t>
            </a:r>
            <a:r>
              <a:rPr lang="fr-BE" sz="2400" spc="-150" dirty="0" err="1"/>
              <a:t>is</a:t>
            </a:r>
            <a:r>
              <a:rPr lang="fr-BE" sz="2400" spc="-150" dirty="0"/>
              <a:t> </a:t>
            </a:r>
            <a:r>
              <a:rPr lang="fr-BE" sz="2400" spc="-150" dirty="0" err="1"/>
              <a:t>uw</a:t>
            </a:r>
            <a:r>
              <a:rPr lang="fr-BE" sz="2400" spc="-150" dirty="0"/>
              <a:t> </a:t>
            </a:r>
            <a:r>
              <a:rPr lang="fr-BE" sz="2400" spc="-150" dirty="0" err="1"/>
              <a:t>praktijk</a:t>
            </a:r>
            <a:r>
              <a:rPr lang="fr-BE" sz="2400" spc="-150" dirty="0"/>
              <a:t> </a:t>
            </a:r>
            <a:r>
              <a:rPr lang="fr-BE" sz="2400" spc="-150" dirty="0" err="1"/>
              <a:t>gevestigd</a:t>
            </a:r>
            <a:r>
              <a:rPr lang="fr-BE" sz="2400" spc="-150" dirty="0"/>
              <a:t>?</a:t>
            </a:r>
          </a:p>
          <a:p>
            <a:pPr marL="542925" indent="-542925" eaLnBrk="1" fontAlgn="auto" hangingPunct="1">
              <a:lnSpc>
                <a:spcPct val="100000"/>
              </a:lnSpc>
              <a:spcBef>
                <a:spcPts val="0"/>
              </a:spcBef>
              <a:spcAft>
                <a:spcPts val="2400"/>
              </a:spcAft>
              <a:buClr>
                <a:srgbClr val="004B8D"/>
              </a:buClr>
              <a:buSzPct val="110000"/>
              <a:buFont typeface="Wingdings" panose="05000000000000000000" pitchFamily="2" charset="2"/>
              <a:buChar char=""/>
              <a:defRPr/>
            </a:pPr>
            <a:r>
              <a:rPr lang="fr-BE" sz="2400" spc="-150" dirty="0"/>
              <a:t>Wat </a:t>
            </a:r>
            <a:r>
              <a:rPr lang="fr-BE" sz="2400" spc="-150" dirty="0" err="1"/>
              <a:t>verwacht</a:t>
            </a:r>
            <a:r>
              <a:rPr lang="fr-BE" sz="2400" spc="-150" dirty="0"/>
              <a:t> u van dit </a:t>
            </a:r>
            <a:r>
              <a:rPr lang="fr-BE" sz="2400" spc="-150" dirty="0" err="1"/>
              <a:t>overleg</a:t>
            </a:r>
            <a:r>
              <a:rPr lang="fr-BE" sz="2400" spc="-150" dirty="0"/>
              <a:t>? </a:t>
            </a:r>
          </a:p>
          <a:p>
            <a:pPr marL="542925" indent="-542925" eaLnBrk="1" fontAlgn="auto" hangingPunct="1">
              <a:lnSpc>
                <a:spcPct val="100000"/>
              </a:lnSpc>
              <a:spcBef>
                <a:spcPts val="0"/>
              </a:spcBef>
              <a:spcAft>
                <a:spcPts val="2400"/>
              </a:spcAft>
              <a:buClr>
                <a:srgbClr val="004B8D"/>
              </a:buClr>
              <a:buSzPct val="110000"/>
              <a:buFont typeface="Wingdings" panose="05000000000000000000" pitchFamily="2" charset="2"/>
              <a:buChar char=""/>
              <a:defRPr/>
            </a:pPr>
            <a:r>
              <a:rPr lang="fr-BE" sz="2400" spc="-150" dirty="0" err="1"/>
              <a:t>Vragenlijst</a:t>
            </a:r>
            <a:r>
              <a:rPr lang="fr-BE" sz="2400" spc="-150" dirty="0"/>
              <a:t> voor het </a:t>
            </a:r>
            <a:r>
              <a:rPr lang="fr-BE" sz="2400" spc="-150" dirty="0" err="1"/>
              <a:t>overleg</a:t>
            </a:r>
            <a:endParaRPr lang="fr-BE" sz="2400" spc="-150" dirty="0"/>
          </a:p>
        </p:txBody>
      </p:sp>
      <p:sp>
        <p:nvSpPr>
          <p:cNvPr id="3" name="Espace réservé du texte 2"/>
          <p:cNvSpPr>
            <a:spLocks noGrp="1"/>
          </p:cNvSpPr>
          <p:nvPr>
            <p:ph type="body" sz="quarter" idx="13"/>
          </p:nvPr>
        </p:nvSpPr>
        <p:spPr>
          <a:xfrm>
            <a:off x="1065213" y="338138"/>
            <a:ext cx="7564437" cy="766762"/>
          </a:xfrm>
        </p:spPr>
        <p:txBody>
          <a:bodyPr rtlCol="0">
            <a:normAutofit/>
          </a:bodyPr>
          <a:lstStyle/>
          <a:p>
            <a:pPr marL="0" indent="0" algn="ctr" eaLnBrk="1" fontAlgn="auto" hangingPunct="1">
              <a:spcAft>
                <a:spcPts val="0"/>
              </a:spcAft>
              <a:buFont typeface="Wingdings 2" pitchFamily="18" charset="2"/>
              <a:buNone/>
              <a:defRPr/>
            </a:pPr>
            <a:r>
              <a:rPr lang="fr-BE" b="1" dirty="0" err="1">
                <a:effectLst>
                  <a:outerShdw blurRad="38100" dist="38100" dir="2700000" algn="tl">
                    <a:srgbClr val="000000">
                      <a:alpha val="43137"/>
                    </a:srgbClr>
                  </a:outerShdw>
                </a:effectLst>
              </a:rPr>
              <a:t>Tafelronde</a:t>
            </a:r>
            <a:endParaRPr lang="fr-BE"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3122476"/>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46163" y="2208213"/>
            <a:ext cx="7948612" cy="4811712"/>
          </a:xfrm>
        </p:spPr>
        <p:txBody>
          <a:bodyPr/>
          <a:lstStyle/>
          <a:p>
            <a:pPr eaLnBrk="1" hangingPunct="1">
              <a:lnSpc>
                <a:spcPct val="120000"/>
              </a:lnSpc>
            </a:pPr>
            <a:r>
              <a:rPr lang="nl-BE" altLang="nl-BE" sz="2000"/>
              <a:t>Een specialiteit dat bij de </a:t>
            </a:r>
            <a:r>
              <a:rPr lang="nl-BE" altLang="nl-BE" sz="2000">
                <a:solidFill>
                  <a:srgbClr val="24ABA5"/>
                </a:solidFill>
              </a:rPr>
              <a:t>“goedkoopsten” </a:t>
            </a:r>
            <a:r>
              <a:rPr lang="nl-BE" altLang="nl-BE" sz="2000"/>
              <a:t>hoort</a:t>
            </a:r>
            <a:r>
              <a:rPr lang="fr-BE" altLang="nl-BE" sz="2000"/>
              <a:t>.</a:t>
            </a:r>
            <a:endParaRPr lang="fr-BE" altLang="nl-BE" sz="2000" b="1" i="1"/>
          </a:p>
          <a:p>
            <a:pPr eaLnBrk="1" hangingPunct="1">
              <a:lnSpc>
                <a:spcPct val="120000"/>
              </a:lnSpc>
            </a:pPr>
            <a:r>
              <a:rPr lang="nl-BE" altLang="nl-BE" sz="2000"/>
              <a:t>Concreet kunnen er zich drie situaties voordoen</a:t>
            </a:r>
            <a:r>
              <a:rPr lang="fr-BE" altLang="nl-BE" sz="2000"/>
              <a:t>:</a:t>
            </a:r>
          </a:p>
          <a:p>
            <a:pPr lvl="1" eaLnBrk="1" hangingPunct="1">
              <a:lnSpc>
                <a:spcPct val="120000"/>
              </a:lnSpc>
            </a:pPr>
            <a:r>
              <a:rPr lang="nl-BE" altLang="nl-BE" sz="1800"/>
              <a:t>De arts schrijft een </a:t>
            </a:r>
            <a:r>
              <a:rPr lang="nl-BE" altLang="nl-BE" sz="1800">
                <a:solidFill>
                  <a:srgbClr val="24ABA5"/>
                </a:solidFill>
              </a:rPr>
              <a:t>antibioticum of antimycoticum voor op stofnaam</a:t>
            </a:r>
            <a:r>
              <a:rPr lang="nl-BE" altLang="nl-BE" sz="1800"/>
              <a:t>: de regelgeving “afleveren voorschrift op stofnaam” is van toepassing</a:t>
            </a:r>
            <a:r>
              <a:rPr lang="fr-BE" altLang="nl-BE" sz="1800"/>
              <a:t>.</a:t>
            </a:r>
          </a:p>
          <a:p>
            <a:pPr lvl="1" eaLnBrk="1" hangingPunct="1">
              <a:lnSpc>
                <a:spcPct val="120000"/>
              </a:lnSpc>
            </a:pPr>
            <a:r>
              <a:rPr lang="fr-BE" altLang="nl-BE" sz="1800"/>
              <a:t>De arts schrijft een </a:t>
            </a:r>
            <a:r>
              <a:rPr lang="fr-BE" altLang="nl-BE" sz="1800">
                <a:solidFill>
                  <a:srgbClr val="24ABA5"/>
                </a:solidFill>
              </a:rPr>
              <a:t>antibioticum of antimycoticum voor dat hoort tot de </a:t>
            </a:r>
            <a:r>
              <a:rPr lang="nl-BE" altLang="nl-BE" sz="1800">
                <a:solidFill>
                  <a:srgbClr val="24ABA5"/>
                </a:solidFill>
              </a:rPr>
              <a:t>“goedkoopsten”: </a:t>
            </a:r>
            <a:r>
              <a:rPr lang="nl-BE" altLang="nl-BE" sz="1800"/>
              <a:t>de apotheker levert het voorgeschreven geneesmiddel af. Hij mag het geneesmiddel substitueren, op voorwaarde dat het goedkoper is. </a:t>
            </a:r>
          </a:p>
          <a:p>
            <a:pPr lvl="1" eaLnBrk="1" hangingPunct="1">
              <a:lnSpc>
                <a:spcPct val="120000"/>
              </a:lnSpc>
            </a:pPr>
            <a:r>
              <a:rPr lang="nl-BE" altLang="nl-BE" sz="1800"/>
              <a:t>De arts schrijft een </a:t>
            </a:r>
            <a:r>
              <a:rPr lang="nl-BE" altLang="nl-BE" sz="1800">
                <a:solidFill>
                  <a:srgbClr val="24ABA5"/>
                </a:solidFill>
              </a:rPr>
              <a:t>antibioticum of antimycoticum voor dat niet hoort onder de “goedkoopsten”:  </a:t>
            </a:r>
            <a:r>
              <a:rPr lang="fr-BE" altLang="nl-BE" sz="1800"/>
              <a:t>de apotheker is verplicht om te substitueren voor een geneesmiddel uit de </a:t>
            </a:r>
            <a:r>
              <a:rPr lang="nl-BE" altLang="nl-BE" sz="1800"/>
              <a:t>“</a:t>
            </a:r>
            <a:r>
              <a:rPr lang="fr-BE" altLang="nl-BE" sz="1800"/>
              <a:t>goedkoopsten</a:t>
            </a:r>
            <a:r>
              <a:rPr lang="nl-BE" altLang="nl-BE" sz="1800"/>
              <a:t>”. </a:t>
            </a:r>
            <a:r>
              <a:rPr lang="fr-BE" altLang="nl-BE" sz="1800"/>
              <a:t> </a:t>
            </a:r>
          </a:p>
        </p:txBody>
      </p:sp>
      <p:sp>
        <p:nvSpPr>
          <p:cNvPr id="5" name="Espace réservé du texte 2"/>
          <p:cNvSpPr>
            <a:spLocks noGrp="1"/>
          </p:cNvSpPr>
          <p:nvPr>
            <p:ph type="body" sz="quarter" idx="13"/>
          </p:nvPr>
        </p:nvSpPr>
        <p:spPr>
          <a:xfrm>
            <a:off x="1065213" y="195263"/>
            <a:ext cx="7821612" cy="614362"/>
          </a:xfrm>
        </p:spPr>
        <p:txBody>
          <a:bodyPr rtlCol="0">
            <a:normAutofit/>
          </a:bodyPr>
          <a:lstStyle/>
          <a:p>
            <a:pPr marL="0" indent="0" algn="ctr" eaLnBrk="1" fontAlgn="auto" hangingPunct="1">
              <a:spcAft>
                <a:spcPts val="0"/>
              </a:spcAft>
              <a:buFont typeface="Wingdings 2" pitchFamily="18" charset="2"/>
              <a:buNone/>
              <a:defRPr/>
            </a:pPr>
            <a:r>
              <a:rPr lang="fr-BE" sz="2600" b="1" dirty="0">
                <a:effectLst>
                  <a:outerShdw blurRad="38100" dist="38100" dir="2700000" algn="tl">
                    <a:srgbClr val="000000">
                      <a:alpha val="43137"/>
                    </a:srgbClr>
                  </a:outerShdw>
                </a:effectLst>
              </a:rPr>
              <a:t>Voorschrift op stofnaam en substitutie</a:t>
            </a:r>
          </a:p>
        </p:txBody>
      </p:sp>
      <p:sp>
        <p:nvSpPr>
          <p:cNvPr id="66564" name="Rectangle 5"/>
          <p:cNvSpPr>
            <a:spLocks noChangeArrowheads="1"/>
          </p:cNvSpPr>
          <p:nvPr/>
        </p:nvSpPr>
        <p:spPr bwMode="auto">
          <a:xfrm>
            <a:off x="1027113" y="708025"/>
            <a:ext cx="7859712"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20000"/>
              </a:lnSpc>
              <a:spcBef>
                <a:spcPct val="0"/>
              </a:spcBef>
              <a:buClrTx/>
              <a:buFontTx/>
              <a:buNone/>
            </a:pPr>
            <a:r>
              <a:rPr lang="fr-BE" altLang="nl-BE" sz="2300" b="1"/>
              <a:t>Wat moet de apotheker sinds 1/5/2012 verplicht afleveren bij een voorschrift voor antibiotica of antimycotica? </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57275" y="1847850"/>
            <a:ext cx="7904163" cy="4943475"/>
          </a:xfrm>
        </p:spPr>
        <p:txBody>
          <a:bodyPr rtlCol="0">
            <a:noAutofit/>
          </a:bodyPr>
          <a:lstStyle/>
          <a:p>
            <a:pPr marL="361950" indent="-361950" eaLnBrk="1" fontAlgn="auto" hangingPunct="1">
              <a:lnSpc>
                <a:spcPct val="100000"/>
              </a:lnSpc>
              <a:spcBef>
                <a:spcPts val="0"/>
              </a:spcBef>
              <a:spcAft>
                <a:spcPts val="0"/>
              </a:spcAft>
              <a:defRPr/>
            </a:pPr>
            <a:r>
              <a:rPr lang="nl-BE" sz="2000" dirty="0">
                <a:solidFill>
                  <a:srgbClr val="24ABA5"/>
                </a:solidFill>
              </a:rPr>
              <a:t>Indien er een gezondheidsreden bestaat om de voorgeschreven merkspecialiteit te behouden</a:t>
            </a:r>
            <a:r>
              <a:rPr lang="nl-BE" sz="2000" dirty="0"/>
              <a:t>. De voorschrijver vermeldt </a:t>
            </a:r>
            <a:r>
              <a:rPr lang="nl-BE" sz="2000" i="1" dirty="0"/>
              <a:t>“niet-substitueerbaar wegens therapeutische bezwaar” </a:t>
            </a:r>
            <a:r>
              <a:rPr lang="nl-BE" sz="2000" dirty="0"/>
              <a:t>op het voorschrift. De reden moet hij in het patiëntendossier opnemen</a:t>
            </a:r>
            <a:r>
              <a:rPr lang="fr-BE" sz="2000" dirty="0"/>
              <a:t>. </a:t>
            </a:r>
          </a:p>
          <a:p>
            <a:pPr marL="0" indent="0" eaLnBrk="1" fontAlgn="auto" hangingPunct="1">
              <a:lnSpc>
                <a:spcPct val="100000"/>
              </a:lnSpc>
              <a:spcBef>
                <a:spcPts val="0"/>
              </a:spcBef>
              <a:spcAft>
                <a:spcPts val="0"/>
              </a:spcAft>
              <a:buFont typeface="Wingdings 2" pitchFamily="18" charset="2"/>
              <a:buNone/>
              <a:defRPr/>
            </a:pPr>
            <a:endParaRPr lang="fr-BE" sz="1400" dirty="0"/>
          </a:p>
          <a:p>
            <a:pPr marL="361950" indent="-361950" eaLnBrk="1" fontAlgn="auto" hangingPunct="1">
              <a:lnSpc>
                <a:spcPct val="100000"/>
              </a:lnSpc>
              <a:spcBef>
                <a:spcPts val="0"/>
              </a:spcBef>
              <a:spcAft>
                <a:spcPts val="0"/>
              </a:spcAft>
              <a:defRPr/>
            </a:pPr>
            <a:r>
              <a:rPr lang="nl-BE" sz="2000" dirty="0">
                <a:solidFill>
                  <a:srgbClr val="24ABA5"/>
                </a:solidFill>
              </a:rPr>
              <a:t>Indien de patiënt allergisch of intolerant is aan een hulpstof met erkende werking </a:t>
            </a:r>
            <a:r>
              <a:rPr lang="nl-BE" sz="2000" dirty="0"/>
              <a:t>vermeldt de voorschrijver </a:t>
            </a:r>
            <a:r>
              <a:rPr lang="nl-BE" sz="2000" i="1" dirty="0"/>
              <a:t>“allergie voor xxx”</a:t>
            </a:r>
            <a:r>
              <a:rPr lang="nl-BE" sz="2000" dirty="0"/>
              <a:t> op het voorschrift. De apotheker zal een geneesmiddel uit de groep van de goedkoopste afleveren dat de hulpstof niet bevat</a:t>
            </a:r>
            <a:r>
              <a:rPr lang="fr-BE" sz="2000" dirty="0"/>
              <a:t>. </a:t>
            </a:r>
          </a:p>
          <a:p>
            <a:pPr marL="0" indent="0" eaLnBrk="1" fontAlgn="auto" hangingPunct="1">
              <a:lnSpc>
                <a:spcPct val="100000"/>
              </a:lnSpc>
              <a:spcBef>
                <a:spcPts val="0"/>
              </a:spcBef>
              <a:spcAft>
                <a:spcPts val="0"/>
              </a:spcAft>
              <a:buFont typeface="Wingdings 2" pitchFamily="18" charset="2"/>
              <a:buNone/>
              <a:defRPr/>
            </a:pPr>
            <a:endParaRPr lang="fr-BE" sz="1400" dirty="0"/>
          </a:p>
          <a:p>
            <a:pPr marL="361950" indent="-361950" eaLnBrk="1" fontAlgn="auto" hangingPunct="1">
              <a:lnSpc>
                <a:spcPct val="100000"/>
              </a:lnSpc>
              <a:spcBef>
                <a:spcPts val="0"/>
              </a:spcBef>
              <a:spcAft>
                <a:spcPts val="0"/>
              </a:spcAft>
              <a:defRPr/>
            </a:pPr>
            <a:r>
              <a:rPr lang="fr-BE" sz="2000" dirty="0" err="1"/>
              <a:t>Bij</a:t>
            </a:r>
            <a:r>
              <a:rPr lang="fr-BE" sz="2000" dirty="0"/>
              <a:t> de </a:t>
            </a:r>
            <a:r>
              <a:rPr lang="fr-BE" sz="2000" dirty="0" err="1"/>
              <a:t>behandeling</a:t>
            </a:r>
            <a:r>
              <a:rPr lang="fr-BE" sz="2000" dirty="0"/>
              <a:t> met </a:t>
            </a:r>
            <a:r>
              <a:rPr lang="fr-BE" sz="2000" dirty="0" err="1"/>
              <a:t>een</a:t>
            </a:r>
            <a:r>
              <a:rPr lang="fr-BE" sz="2000" dirty="0"/>
              <a:t> </a:t>
            </a:r>
            <a:r>
              <a:rPr lang="fr-BE" sz="2000" dirty="0" err="1">
                <a:solidFill>
                  <a:srgbClr val="24ABA5"/>
                </a:solidFill>
              </a:rPr>
              <a:t>antibioticum</a:t>
            </a:r>
            <a:r>
              <a:rPr lang="fr-BE" sz="2000" dirty="0">
                <a:solidFill>
                  <a:srgbClr val="24ABA5"/>
                </a:solidFill>
              </a:rPr>
              <a:t> of </a:t>
            </a:r>
            <a:r>
              <a:rPr lang="fr-BE" sz="2000" dirty="0" err="1">
                <a:solidFill>
                  <a:srgbClr val="24ABA5"/>
                </a:solidFill>
              </a:rPr>
              <a:t>antimycoticum</a:t>
            </a:r>
            <a:r>
              <a:rPr lang="fr-BE" sz="2000" dirty="0">
                <a:solidFill>
                  <a:srgbClr val="24ABA5"/>
                </a:solidFill>
              </a:rPr>
              <a:t> </a:t>
            </a:r>
            <a:r>
              <a:rPr lang="fr-BE" sz="2000" dirty="0" err="1">
                <a:solidFill>
                  <a:srgbClr val="24ABA5"/>
                </a:solidFill>
              </a:rPr>
              <a:t>waarvoor</a:t>
            </a:r>
            <a:r>
              <a:rPr lang="fr-BE" sz="2000" dirty="0">
                <a:solidFill>
                  <a:srgbClr val="24ABA5"/>
                </a:solidFill>
              </a:rPr>
              <a:t> </a:t>
            </a:r>
            <a:r>
              <a:rPr lang="fr-BE" sz="2000" dirty="0" err="1">
                <a:solidFill>
                  <a:srgbClr val="24ABA5"/>
                </a:solidFill>
              </a:rPr>
              <a:t>een</a:t>
            </a:r>
            <a:r>
              <a:rPr lang="fr-BE" sz="2000" dirty="0">
                <a:solidFill>
                  <a:srgbClr val="24ABA5"/>
                </a:solidFill>
              </a:rPr>
              <a:t> </a:t>
            </a:r>
            <a:r>
              <a:rPr lang="fr-BE" sz="2000" dirty="0" err="1">
                <a:solidFill>
                  <a:srgbClr val="24ABA5"/>
                </a:solidFill>
              </a:rPr>
              <a:t>attest</a:t>
            </a:r>
            <a:r>
              <a:rPr lang="fr-BE" sz="2000" dirty="0">
                <a:solidFill>
                  <a:srgbClr val="24ABA5"/>
                </a:solidFill>
              </a:rPr>
              <a:t> </a:t>
            </a:r>
            <a:r>
              <a:rPr lang="fr-BE" sz="2000" dirty="0" err="1">
                <a:solidFill>
                  <a:srgbClr val="24ABA5"/>
                </a:solidFill>
              </a:rPr>
              <a:t>vereist</a:t>
            </a:r>
            <a:r>
              <a:rPr lang="fr-BE" sz="2000" dirty="0">
                <a:solidFill>
                  <a:srgbClr val="24ABA5"/>
                </a:solidFill>
              </a:rPr>
              <a:t> </a:t>
            </a:r>
            <a:r>
              <a:rPr lang="fr-BE" sz="2000" dirty="0" err="1">
                <a:solidFill>
                  <a:srgbClr val="24ABA5"/>
                </a:solidFill>
              </a:rPr>
              <a:t>is</a:t>
            </a:r>
            <a:r>
              <a:rPr lang="fr-BE" sz="2000" dirty="0"/>
              <a:t>, </a:t>
            </a:r>
            <a:r>
              <a:rPr lang="fr-BE" sz="2000" dirty="0" err="1"/>
              <a:t>dat</a:t>
            </a:r>
            <a:r>
              <a:rPr lang="fr-BE" sz="2000" dirty="0"/>
              <a:t> </a:t>
            </a:r>
            <a:r>
              <a:rPr lang="fr-BE" sz="2000" dirty="0" err="1"/>
              <a:t>beschouwd</a:t>
            </a:r>
            <a:r>
              <a:rPr lang="fr-BE" sz="2000" dirty="0"/>
              <a:t> </a:t>
            </a:r>
            <a:r>
              <a:rPr lang="fr-BE" sz="2000" dirty="0" err="1"/>
              <a:t>wordt</a:t>
            </a:r>
            <a:r>
              <a:rPr lang="fr-BE" sz="2000" dirty="0"/>
              <a:t> </a:t>
            </a:r>
            <a:r>
              <a:rPr lang="fr-BE" sz="2000" dirty="0" err="1"/>
              <a:t>als</a:t>
            </a:r>
            <a:r>
              <a:rPr lang="fr-BE" sz="2000" dirty="0"/>
              <a:t> </a:t>
            </a:r>
            <a:r>
              <a:rPr lang="fr-BE" sz="2000" dirty="0" err="1"/>
              <a:t>een</a:t>
            </a:r>
            <a:r>
              <a:rPr lang="fr-BE" sz="2000" dirty="0"/>
              <a:t> </a:t>
            </a:r>
            <a:r>
              <a:rPr lang="fr-BE" sz="2000" dirty="0" err="1"/>
              <a:t>chronische</a:t>
            </a:r>
            <a:r>
              <a:rPr lang="fr-BE" sz="2000" dirty="0"/>
              <a:t> </a:t>
            </a:r>
            <a:r>
              <a:rPr lang="fr-BE" sz="2000" dirty="0" err="1"/>
              <a:t>behandeling</a:t>
            </a:r>
            <a:r>
              <a:rPr lang="fr-BE" sz="2000" dirty="0"/>
              <a:t>.</a:t>
            </a:r>
          </a:p>
          <a:p>
            <a:pPr marL="361950" indent="-361950" eaLnBrk="1" fontAlgn="auto" hangingPunct="1">
              <a:lnSpc>
                <a:spcPct val="100000"/>
              </a:lnSpc>
              <a:spcBef>
                <a:spcPts val="0"/>
              </a:spcBef>
              <a:spcAft>
                <a:spcPts val="0"/>
              </a:spcAft>
              <a:defRPr/>
            </a:pPr>
            <a:endParaRPr lang="fr-BE" sz="2000" dirty="0"/>
          </a:p>
          <a:p>
            <a:pPr marL="0" indent="0" eaLnBrk="1" fontAlgn="auto" hangingPunct="1">
              <a:lnSpc>
                <a:spcPct val="100000"/>
              </a:lnSpc>
              <a:spcBef>
                <a:spcPts val="0"/>
              </a:spcBef>
              <a:spcAft>
                <a:spcPts val="0"/>
              </a:spcAft>
              <a:buFont typeface="Wingdings 2" pitchFamily="18" charset="2"/>
              <a:buNone/>
              <a:defRPr/>
            </a:pPr>
            <a:endParaRPr lang="fr-BE" b="1" dirty="0"/>
          </a:p>
        </p:txBody>
      </p:sp>
      <p:sp>
        <p:nvSpPr>
          <p:cNvPr id="5" name="Espace réservé du texte 2"/>
          <p:cNvSpPr>
            <a:spLocks noGrp="1"/>
          </p:cNvSpPr>
          <p:nvPr>
            <p:ph type="body" sz="quarter" idx="13"/>
          </p:nvPr>
        </p:nvSpPr>
        <p:spPr>
          <a:xfrm>
            <a:off x="1065213" y="195263"/>
            <a:ext cx="7821612" cy="614362"/>
          </a:xfrm>
        </p:spPr>
        <p:txBody>
          <a:bodyPr rtlCol="0">
            <a:normAutofit/>
          </a:bodyPr>
          <a:lstStyle/>
          <a:p>
            <a:pPr marL="0" indent="0" algn="ctr" eaLnBrk="1" fontAlgn="auto" hangingPunct="1">
              <a:spcAft>
                <a:spcPts val="0"/>
              </a:spcAft>
              <a:buFont typeface="Wingdings 2" pitchFamily="18" charset="2"/>
              <a:buNone/>
              <a:defRPr/>
            </a:pPr>
            <a:r>
              <a:rPr lang="fr-BE" sz="2600" b="1" dirty="0">
                <a:effectLst>
                  <a:outerShdw blurRad="38100" dist="38100" dir="2700000" algn="tl">
                    <a:srgbClr val="000000">
                      <a:alpha val="43137"/>
                    </a:srgbClr>
                  </a:outerShdw>
                </a:effectLst>
              </a:rPr>
              <a:t>Voorschrift op stofnaam en substitutie</a:t>
            </a:r>
          </a:p>
        </p:txBody>
      </p:sp>
      <p:sp>
        <p:nvSpPr>
          <p:cNvPr id="67588" name="Rectangle 5"/>
          <p:cNvSpPr>
            <a:spLocks noChangeArrowheads="1"/>
          </p:cNvSpPr>
          <p:nvPr/>
        </p:nvSpPr>
        <p:spPr bwMode="auto">
          <a:xfrm>
            <a:off x="885825" y="809625"/>
            <a:ext cx="8258175"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20000"/>
              </a:lnSpc>
              <a:spcBef>
                <a:spcPct val="0"/>
              </a:spcBef>
              <a:buClrTx/>
              <a:buFontTx/>
              <a:buNone/>
            </a:pPr>
            <a:r>
              <a:rPr lang="fr-BE" altLang="nl-BE" sz="2300" b="1"/>
              <a:t>In welke gevallen is substitutie van antibiotica of antimycotica niet toegelaten?</a:t>
            </a:r>
          </a:p>
        </p:txBody>
      </p:sp>
      <p:sp>
        <p:nvSpPr>
          <p:cNvPr id="7" name="Rectangular Callout 6"/>
          <p:cNvSpPr/>
          <p:nvPr/>
        </p:nvSpPr>
        <p:spPr>
          <a:xfrm>
            <a:off x="1085850" y="1917700"/>
            <a:ext cx="7824788" cy="322897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nl-BE" sz="2800" dirty="0"/>
              <a:t>Welke moeilijkheden ondervinden we bij deze regelgeving?</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concrete oplossingen kunnen dit verhelpen?</a:t>
            </a:r>
            <a:endParaRPr lang="fr-BE" sz="2800"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98563" y="2695575"/>
            <a:ext cx="7688262" cy="3924300"/>
          </a:xfrm>
        </p:spPr>
        <p:txBody>
          <a:bodyPr rtlCol="0">
            <a:noAutofit/>
          </a:bodyPr>
          <a:lstStyle/>
          <a:p>
            <a:pPr marL="361950" indent="-361950" eaLnBrk="1" fontAlgn="auto" hangingPunct="1">
              <a:lnSpc>
                <a:spcPct val="100000"/>
              </a:lnSpc>
              <a:spcBef>
                <a:spcPts val="0"/>
              </a:spcBef>
              <a:spcAft>
                <a:spcPts val="1800"/>
              </a:spcAft>
              <a:defRPr/>
            </a:pPr>
            <a:r>
              <a:rPr lang="nl-BE" sz="2200" dirty="0"/>
              <a:t>Als het een voorschrift op stofnaam betreft.</a:t>
            </a:r>
          </a:p>
          <a:p>
            <a:pPr marL="361950" indent="-361950" eaLnBrk="1" fontAlgn="auto" hangingPunct="1">
              <a:lnSpc>
                <a:spcPct val="100000"/>
              </a:lnSpc>
              <a:spcBef>
                <a:spcPts val="0"/>
              </a:spcBef>
              <a:spcAft>
                <a:spcPts val="1800"/>
              </a:spcAft>
              <a:defRPr/>
            </a:pPr>
            <a:r>
              <a:rPr lang="nl-BE" sz="2200" dirty="0"/>
              <a:t>Als de dagdosering duidelijk vermeldt wordt.</a:t>
            </a:r>
            <a:endParaRPr lang="fr-BE" sz="2200" dirty="0"/>
          </a:p>
          <a:p>
            <a:pPr marL="361950" indent="-361950" eaLnBrk="1" fontAlgn="auto" hangingPunct="1">
              <a:lnSpc>
                <a:spcPct val="100000"/>
              </a:lnSpc>
              <a:spcBef>
                <a:spcPts val="0"/>
              </a:spcBef>
              <a:spcAft>
                <a:spcPts val="0"/>
              </a:spcAft>
              <a:defRPr/>
            </a:pPr>
            <a:r>
              <a:rPr lang="nl-BE" sz="2200" dirty="0"/>
              <a:t>Als de behandelingsduur duidelijk vermeldt wordt en beperkt is tot 3 maanden (13 weken of 92 dagen)</a:t>
            </a:r>
            <a:r>
              <a:rPr lang="fr-BE" sz="2200" dirty="0"/>
              <a:t>.</a:t>
            </a:r>
          </a:p>
          <a:p>
            <a:pPr marL="0" indent="0" eaLnBrk="1" fontAlgn="auto" hangingPunct="1">
              <a:lnSpc>
                <a:spcPct val="100000"/>
              </a:lnSpc>
              <a:spcBef>
                <a:spcPts val="0"/>
              </a:spcBef>
              <a:spcAft>
                <a:spcPts val="0"/>
              </a:spcAft>
              <a:buFont typeface="Wingdings 2" pitchFamily="18" charset="2"/>
              <a:buNone/>
              <a:defRPr/>
            </a:pPr>
            <a:endParaRPr lang="fr-BE" sz="2000" dirty="0"/>
          </a:p>
          <a:p>
            <a:pPr marL="0" lvl="1" indent="0" eaLnBrk="1" fontAlgn="auto" hangingPunct="1">
              <a:lnSpc>
                <a:spcPct val="100000"/>
              </a:lnSpc>
              <a:spcBef>
                <a:spcPts val="0"/>
              </a:spcBef>
              <a:spcAft>
                <a:spcPts val="1800"/>
              </a:spcAft>
              <a:buFont typeface="Wingdings 2" pitchFamily="18" charset="2"/>
              <a:buNone/>
              <a:defRPr/>
            </a:pPr>
            <a:r>
              <a:rPr lang="nl-BE" sz="2000" dirty="0"/>
              <a:t>Rekening houdend met de voorgeschreven toedieningsvorm, concentratie en dagdosering mag de apotheker de voorgeschreven behandelingsduur niet overschrijden</a:t>
            </a:r>
            <a:r>
              <a:rPr lang="fr-BE" sz="2000" dirty="0"/>
              <a:t>.</a:t>
            </a:r>
            <a:endParaRPr lang="fr-BE" sz="2000" b="1" i="1" dirty="0"/>
          </a:p>
        </p:txBody>
      </p:sp>
      <p:sp>
        <p:nvSpPr>
          <p:cNvPr id="5" name="Espace réservé du texte 2"/>
          <p:cNvSpPr>
            <a:spLocks noGrp="1"/>
          </p:cNvSpPr>
          <p:nvPr>
            <p:ph type="body" sz="quarter" idx="13"/>
          </p:nvPr>
        </p:nvSpPr>
        <p:spPr>
          <a:xfrm>
            <a:off x="1065213" y="195263"/>
            <a:ext cx="7821612" cy="614362"/>
          </a:xfrm>
        </p:spPr>
        <p:txBody>
          <a:bodyPr rtlCol="0">
            <a:normAutofit/>
          </a:bodyPr>
          <a:lstStyle/>
          <a:p>
            <a:pPr marL="0" indent="0" algn="ctr" eaLnBrk="1" fontAlgn="auto" hangingPunct="1">
              <a:spcAft>
                <a:spcPts val="0"/>
              </a:spcAft>
              <a:buFont typeface="Wingdings 2" pitchFamily="18" charset="2"/>
              <a:buNone/>
              <a:defRPr/>
            </a:pPr>
            <a:r>
              <a:rPr lang="fr-BE" sz="2600" b="1" dirty="0">
                <a:effectLst>
                  <a:outerShdw blurRad="38100" dist="38100" dir="2700000" algn="tl">
                    <a:srgbClr val="000000">
                      <a:alpha val="43137"/>
                    </a:srgbClr>
                  </a:outerShdw>
                </a:effectLst>
              </a:rPr>
              <a:t>Voorschrift op stofnaam en substitutie</a:t>
            </a:r>
          </a:p>
        </p:txBody>
      </p:sp>
      <p:sp>
        <p:nvSpPr>
          <p:cNvPr id="68612" name="Rectangle 5"/>
          <p:cNvSpPr>
            <a:spLocks noChangeArrowheads="1"/>
          </p:cNvSpPr>
          <p:nvPr/>
        </p:nvSpPr>
        <p:spPr bwMode="auto">
          <a:xfrm>
            <a:off x="1046163" y="744538"/>
            <a:ext cx="7840662"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20000"/>
              </a:lnSpc>
              <a:spcBef>
                <a:spcPct val="0"/>
              </a:spcBef>
              <a:buClrTx/>
              <a:buFontTx/>
              <a:buNone/>
            </a:pPr>
            <a:r>
              <a:rPr lang="fr-BE" altLang="nl-BE" sz="2400" b="1"/>
              <a:t>Op welke voorwaarden wordt de terugbetaling van meerdere verpakkingen per recipe bij een voorschrift toegestaan?</a:t>
            </a:r>
          </a:p>
        </p:txBody>
      </p:sp>
      <p:sp>
        <p:nvSpPr>
          <p:cNvPr id="7" name="Rectangular Callout 6"/>
          <p:cNvSpPr/>
          <p:nvPr/>
        </p:nvSpPr>
        <p:spPr>
          <a:xfrm>
            <a:off x="1176338" y="2652713"/>
            <a:ext cx="7710487" cy="2867025"/>
          </a:xfrm>
          <a:prstGeom prst="wedgeRectCallout">
            <a:avLst>
              <a:gd name="adj1" fmla="val -41421"/>
              <a:gd name="adj2" fmla="val 68415"/>
            </a:avLst>
          </a:prstGeom>
          <a:solidFill>
            <a:srgbClr val="24ABA5">
              <a:alpha val="84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nl-BE" sz="2800" dirty="0"/>
              <a:t>Welke moeilijkheden ondervinden we bij deze regelgeving?</a:t>
            </a:r>
          </a:p>
          <a:p>
            <a:pPr algn="ctr" eaLnBrk="1" fontAlgn="auto" hangingPunct="1">
              <a:spcBef>
                <a:spcPts val="0"/>
              </a:spcBef>
              <a:spcAft>
                <a:spcPts val="0"/>
              </a:spcAft>
              <a:defRPr/>
            </a:pPr>
            <a:endParaRPr lang="nl-BE" sz="2800" dirty="0"/>
          </a:p>
          <a:p>
            <a:pPr algn="ctr" eaLnBrk="1" fontAlgn="auto" hangingPunct="1">
              <a:spcBef>
                <a:spcPts val="0"/>
              </a:spcBef>
              <a:spcAft>
                <a:spcPts val="0"/>
              </a:spcAft>
              <a:defRPr/>
            </a:pPr>
            <a:r>
              <a:rPr lang="nl-BE" sz="2800" dirty="0"/>
              <a:t>Welke concrete oplossingen kunnen dit verhelpen?</a:t>
            </a:r>
            <a:endParaRPr lang="fr-BE" sz="2800" dirty="0"/>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8" name="Bouton d'action : Accueil 7">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a:spLocks noGrp="1"/>
          </p:cNvSpPr>
          <p:nvPr>
            <p:ph type="body" sz="quarter" idx="13"/>
          </p:nvPr>
        </p:nvSpPr>
        <p:spPr>
          <a:xfrm>
            <a:off x="1065213" y="195263"/>
            <a:ext cx="7821612" cy="614362"/>
          </a:xfrm>
        </p:spPr>
        <p:txBody>
          <a:bodyPr rtlCol="0">
            <a:normAutofit/>
          </a:bodyPr>
          <a:lstStyle/>
          <a:p>
            <a:pPr marL="0" indent="0" algn="ctr" eaLnBrk="1" fontAlgn="auto" hangingPunct="1">
              <a:spcAft>
                <a:spcPts val="0"/>
              </a:spcAft>
              <a:buFont typeface="Wingdings 2" pitchFamily="18" charset="2"/>
              <a:buNone/>
              <a:defRPr/>
            </a:pPr>
            <a:r>
              <a:rPr lang="fr-BE" sz="2600" b="1" dirty="0">
                <a:effectLst>
                  <a:outerShdw blurRad="38100" dist="38100" dir="2700000" algn="tl">
                    <a:srgbClr val="000000">
                      <a:alpha val="43137"/>
                    </a:srgbClr>
                  </a:outerShdw>
                </a:effectLst>
              </a:rPr>
              <a:t>Voorschrift op stofnaam en substitutie</a:t>
            </a:r>
          </a:p>
        </p:txBody>
      </p:sp>
      <p:sp>
        <p:nvSpPr>
          <p:cNvPr id="6" name="Espace réservé du contenu 1"/>
          <p:cNvSpPr txBox="1">
            <a:spLocks/>
          </p:cNvSpPr>
          <p:nvPr/>
        </p:nvSpPr>
        <p:spPr>
          <a:xfrm>
            <a:off x="1152525" y="2009775"/>
            <a:ext cx="7567613" cy="5191125"/>
          </a:xfrm>
          <a:prstGeom prst="rect">
            <a:avLst/>
          </a:prstGeom>
        </p:spPr>
        <p:txBody>
          <a:bodyPr>
            <a:normAutofit/>
          </a:bodyPr>
          <a:lstStyle>
            <a:lvl1pPr marL="137160" indent="-137160" algn="l" defTabSz="685800" rtl="0" eaLnBrk="1" latinLnBrk="0" hangingPunct="1">
              <a:lnSpc>
                <a:spcPct val="90000"/>
              </a:lnSpc>
              <a:spcBef>
                <a:spcPts val="900"/>
              </a:spcBef>
              <a:buClr>
                <a:srgbClr val="24ABA5"/>
              </a:buClr>
              <a:buFont typeface="Wingdings 2" pitchFamily="18" charset="2"/>
              <a:buChar char=""/>
              <a:defRPr sz="2800" kern="1200">
                <a:solidFill>
                  <a:srgbClr val="004B8D"/>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24ABA5"/>
              </a:buClr>
              <a:buFont typeface="Wingdings 2" pitchFamily="18" charset="2"/>
              <a:buChar char=""/>
              <a:defRPr sz="2400" kern="1200">
                <a:solidFill>
                  <a:srgbClr val="004B8D"/>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24ABA5"/>
              </a:buClr>
              <a:buFont typeface="Wingdings 2" pitchFamily="18" charset="2"/>
              <a:buChar char=""/>
              <a:defRPr sz="1800" kern="1200">
                <a:solidFill>
                  <a:srgbClr val="004B8D"/>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ctr" fontAlgn="auto">
              <a:spcAft>
                <a:spcPts val="0"/>
              </a:spcAft>
              <a:buFont typeface="Wingdings 2" pitchFamily="18" charset="2"/>
              <a:buNone/>
              <a:defRPr/>
            </a:pPr>
            <a:r>
              <a:rPr lang="fr-BE" b="1" i="1" dirty="0" err="1"/>
              <a:t>Tot</a:t>
            </a:r>
            <a:r>
              <a:rPr lang="fr-BE" b="1" i="1" dirty="0"/>
              <a:t> slot…</a:t>
            </a:r>
          </a:p>
          <a:p>
            <a:pPr marL="0" indent="0" fontAlgn="auto">
              <a:spcAft>
                <a:spcPts val="0"/>
              </a:spcAft>
              <a:buFont typeface="Wingdings 2" pitchFamily="18" charset="2"/>
              <a:buNone/>
              <a:defRPr/>
            </a:pPr>
            <a:endParaRPr lang="fr-BE" b="1" dirty="0"/>
          </a:p>
          <a:p>
            <a:pPr marL="442913" indent="-442913" fontAlgn="auto">
              <a:lnSpc>
                <a:spcPct val="100000"/>
              </a:lnSpc>
              <a:spcAft>
                <a:spcPts val="0"/>
              </a:spcAft>
              <a:buFont typeface="Arial" panose="020B0604020202020204" pitchFamily="34" charset="0"/>
              <a:buChar char="•"/>
              <a:defRPr/>
            </a:pPr>
            <a:r>
              <a:rPr lang="fr-BE" dirty="0" err="1"/>
              <a:t>Welke</a:t>
            </a:r>
            <a:r>
              <a:rPr lang="fr-BE" dirty="0"/>
              <a:t> </a:t>
            </a:r>
            <a:r>
              <a:rPr lang="fr-BE" dirty="0" err="1"/>
              <a:t>belangrijkste</a:t>
            </a:r>
            <a:r>
              <a:rPr lang="fr-BE" dirty="0"/>
              <a:t> </a:t>
            </a:r>
            <a:r>
              <a:rPr lang="fr-BE" dirty="0" err="1"/>
              <a:t>boodschappen</a:t>
            </a:r>
            <a:r>
              <a:rPr lang="fr-BE" dirty="0"/>
              <a:t> </a:t>
            </a:r>
            <a:r>
              <a:rPr lang="fr-BE" dirty="0" err="1"/>
              <a:t>onthouden</a:t>
            </a:r>
            <a:r>
              <a:rPr lang="fr-BE" dirty="0"/>
              <a:t> </a:t>
            </a:r>
            <a:r>
              <a:rPr lang="fr-BE" dirty="0" err="1"/>
              <a:t>we</a:t>
            </a:r>
            <a:r>
              <a:rPr lang="fr-BE" dirty="0"/>
              <a:t>? </a:t>
            </a:r>
          </a:p>
          <a:p>
            <a:pPr marL="442913" indent="-442913" fontAlgn="auto">
              <a:lnSpc>
                <a:spcPct val="100000"/>
              </a:lnSpc>
              <a:spcAft>
                <a:spcPts val="0"/>
              </a:spcAft>
              <a:buFont typeface="Arial" panose="020B0604020202020204" pitchFamily="34" charset="0"/>
              <a:buChar char="•"/>
              <a:defRPr/>
            </a:pPr>
            <a:endParaRPr lang="fr-BE" dirty="0"/>
          </a:p>
          <a:p>
            <a:pPr marL="442913" indent="-442913" fontAlgn="auto">
              <a:lnSpc>
                <a:spcPct val="100000"/>
              </a:lnSpc>
              <a:spcAft>
                <a:spcPts val="0"/>
              </a:spcAft>
              <a:buFont typeface="Arial" panose="020B0604020202020204" pitchFamily="34" charset="0"/>
              <a:buChar char="•"/>
              <a:defRPr/>
            </a:pPr>
            <a:r>
              <a:rPr lang="nl-NL" dirty="0"/>
              <a:t>Wat verwachten we van elkaar</a:t>
            </a:r>
            <a:r>
              <a:rPr lang="fr-BE" dirty="0"/>
              <a:t>?</a:t>
            </a:r>
          </a:p>
          <a:p>
            <a:pPr marL="442913" indent="-442913" fontAlgn="auto">
              <a:lnSpc>
                <a:spcPct val="100000"/>
              </a:lnSpc>
              <a:spcAft>
                <a:spcPts val="0"/>
              </a:spcAft>
              <a:buFont typeface="Arial" panose="020B0604020202020204" pitchFamily="34" charset="0"/>
              <a:buChar char="•"/>
              <a:defRPr/>
            </a:pPr>
            <a:endParaRPr lang="fr-BE" dirty="0"/>
          </a:p>
          <a:p>
            <a:pPr marL="442913" indent="-442913" fontAlgn="auto">
              <a:lnSpc>
                <a:spcPct val="100000"/>
              </a:lnSpc>
              <a:spcAft>
                <a:spcPts val="0"/>
              </a:spcAft>
              <a:buFont typeface="Arial" panose="020B0604020202020204" pitchFamily="34" charset="0"/>
              <a:buChar char="•"/>
              <a:defRPr/>
            </a:pPr>
            <a:r>
              <a:rPr lang="fr-BE" dirty="0" err="1"/>
              <a:t>Vragenlijst</a:t>
            </a:r>
            <a:r>
              <a:rPr lang="fr-BE" dirty="0"/>
              <a:t> </a:t>
            </a:r>
            <a:r>
              <a:rPr lang="fr-BE" dirty="0" err="1"/>
              <a:t>binnen</a:t>
            </a:r>
            <a:r>
              <a:rPr lang="fr-BE" dirty="0"/>
              <a:t> 3 </a:t>
            </a:r>
            <a:r>
              <a:rPr lang="fr-BE" dirty="0" err="1"/>
              <a:t>maand</a:t>
            </a:r>
            <a:endParaRPr lang="fr-BE" dirty="0"/>
          </a:p>
          <a:p>
            <a:pPr marL="0" indent="0" fontAlgn="auto">
              <a:spcAft>
                <a:spcPts val="0"/>
              </a:spcAft>
              <a:buFont typeface="Wingdings 2" pitchFamily="18" charset="2"/>
              <a:buNone/>
              <a:defRPr/>
            </a:pPr>
            <a:endParaRPr lang="fr-BE" b="1" dirty="0"/>
          </a:p>
        </p:txBody>
      </p:sp>
      <p:sp>
        <p:nvSpPr>
          <p:cNvPr id="4" name="Rectangle 3">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710612" y="36306"/>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41413" y="990600"/>
            <a:ext cx="7564437" cy="5495925"/>
          </a:xfrm>
        </p:spPr>
        <p:txBody>
          <a:bodyPr rtlCol="0">
            <a:normAutofit/>
          </a:bodyPr>
          <a:lstStyle/>
          <a:p>
            <a:pPr marL="355600" indent="-355600" eaLnBrk="1" fontAlgn="auto" hangingPunct="1">
              <a:spcAft>
                <a:spcPts val="0"/>
              </a:spcAft>
              <a:defRPr/>
            </a:pPr>
            <a:endParaRPr lang="fr-BE" sz="2600" b="1" dirty="0"/>
          </a:p>
          <a:p>
            <a:pPr marL="355600" indent="-355600" eaLnBrk="1" fontAlgn="auto" hangingPunct="1">
              <a:spcAft>
                <a:spcPts val="0"/>
              </a:spcAft>
              <a:defRPr/>
            </a:pPr>
            <a:r>
              <a:rPr lang="nl-BE" sz="2600" dirty="0"/>
              <a:t>Op welke manier en op welk tijdstip kunnen we elkaar bereiken</a:t>
            </a:r>
            <a:r>
              <a:rPr lang="fr-BE" sz="2600" dirty="0"/>
              <a:t>? </a:t>
            </a:r>
          </a:p>
          <a:p>
            <a:pPr marL="355600" indent="-355600" eaLnBrk="1" fontAlgn="auto" hangingPunct="1">
              <a:spcAft>
                <a:spcPts val="0"/>
              </a:spcAft>
              <a:defRPr/>
            </a:pPr>
            <a:endParaRPr lang="fr-BE" sz="1800" dirty="0"/>
          </a:p>
          <a:p>
            <a:pPr marL="355600" indent="-355600" eaLnBrk="1" fontAlgn="auto" hangingPunct="1">
              <a:spcAft>
                <a:spcPts val="0"/>
              </a:spcAft>
              <a:defRPr/>
            </a:pPr>
            <a:r>
              <a:rPr lang="nl-BE" sz="2600" dirty="0"/>
              <a:t>Wat bij dringende vragen buiten de gewone uren, zoals tijdens de wachtdienst</a:t>
            </a:r>
            <a:r>
              <a:rPr lang="fr-BE" sz="2600" dirty="0"/>
              <a:t>?</a:t>
            </a:r>
          </a:p>
          <a:p>
            <a:pPr marL="355600" indent="-355600" eaLnBrk="1" fontAlgn="auto" hangingPunct="1">
              <a:spcAft>
                <a:spcPts val="0"/>
              </a:spcAft>
              <a:defRPr/>
            </a:pPr>
            <a:endParaRPr lang="fr-BE" sz="1800" dirty="0"/>
          </a:p>
          <a:p>
            <a:pPr marL="355600" indent="-355600" eaLnBrk="1" fontAlgn="auto" hangingPunct="1">
              <a:spcAft>
                <a:spcPts val="0"/>
              </a:spcAft>
              <a:defRPr/>
            </a:pPr>
            <a:r>
              <a:rPr lang="nl-BE" sz="2600" dirty="0"/>
              <a:t>In welke situatie is het noodzakelijk om elkaar op de hoogte te brengen? </a:t>
            </a:r>
          </a:p>
          <a:p>
            <a:pPr marL="0" indent="0" eaLnBrk="1" fontAlgn="auto" hangingPunct="1">
              <a:spcAft>
                <a:spcPts val="0"/>
              </a:spcAft>
              <a:buFont typeface="Wingdings 2" pitchFamily="18" charset="2"/>
              <a:buNone/>
              <a:defRPr/>
            </a:pPr>
            <a:endParaRPr lang="nl-BE" sz="2600" dirty="0"/>
          </a:p>
          <a:p>
            <a:pPr marL="355600" indent="-355600" eaLnBrk="1" fontAlgn="auto" hangingPunct="1">
              <a:spcAft>
                <a:spcPts val="0"/>
              </a:spcAft>
              <a:defRPr/>
            </a:pPr>
            <a:r>
              <a:rPr lang="nl-BE" sz="2600" dirty="0"/>
              <a:t>In welke situatie is het noodzakelijk om elkaar vlot te kunnen bereiken?</a:t>
            </a:r>
          </a:p>
          <a:p>
            <a:pPr marL="355600" indent="-355600" eaLnBrk="1" fontAlgn="auto" hangingPunct="1">
              <a:spcAft>
                <a:spcPts val="0"/>
              </a:spcAft>
              <a:defRPr/>
            </a:pPr>
            <a:endParaRPr lang="fr-BE" sz="2600" dirty="0"/>
          </a:p>
          <a:p>
            <a:pPr marL="0" indent="0" eaLnBrk="1" fontAlgn="auto" hangingPunct="1">
              <a:spcAft>
                <a:spcPts val="0"/>
              </a:spcAft>
              <a:buFont typeface="Wingdings 2" pitchFamily="18" charset="2"/>
              <a:buNone/>
              <a:defRPr/>
            </a:pPr>
            <a:endParaRPr lang="fr-BE" sz="2600" dirty="0"/>
          </a:p>
        </p:txBody>
      </p:sp>
      <p:sp>
        <p:nvSpPr>
          <p:cNvPr id="6147" name="Espace réservé du texte 2"/>
          <p:cNvSpPr>
            <a:spLocks noGrp="1"/>
          </p:cNvSpPr>
          <p:nvPr>
            <p:ph type="body" sz="quarter" idx="13"/>
          </p:nvPr>
        </p:nvSpPr>
        <p:spPr>
          <a:xfrm>
            <a:off x="1065213" y="338138"/>
            <a:ext cx="7564437" cy="528637"/>
          </a:xfrm>
        </p:spPr>
        <p:txBody>
          <a:bodyPr/>
          <a:lstStyle/>
          <a:p>
            <a:pPr marL="0" indent="0" algn="ctr" eaLnBrk="1" hangingPunct="1">
              <a:buFont typeface="Wingdings 2" pitchFamily="18" charset="2"/>
              <a:buNone/>
            </a:pPr>
            <a:r>
              <a:rPr lang="fr-BE" altLang="nl-BE" b="1"/>
              <a:t>Bereikbaarheid en communicatie</a:t>
            </a:r>
          </a:p>
        </p:txBody>
      </p:sp>
      <p:sp>
        <p:nvSpPr>
          <p:cNvPr id="4" name="Rectangle 3">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oneTexte 1"/>
          <p:cNvSpPr txBox="1">
            <a:spLocks noChangeArrowheads="1"/>
          </p:cNvSpPr>
          <p:nvPr/>
        </p:nvSpPr>
        <p:spPr bwMode="auto">
          <a:xfrm>
            <a:off x="0" y="5599113"/>
            <a:ext cx="9144000" cy="554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FR" altLang="nl-BE" sz="3000">
                <a:solidFill>
                  <a:srgbClr val="24ABA5"/>
                </a:solidFill>
              </a:rPr>
              <a:t>Algemene afspraken m.b.t. het voorschrift</a:t>
            </a:r>
            <a:endParaRPr lang="fr-BE" altLang="nl-BE" sz="3000">
              <a:solidFill>
                <a:srgbClr val="24ABA5"/>
              </a:solidFill>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1"/>
          <p:cNvSpPr>
            <a:spLocks noGrp="1"/>
          </p:cNvSpPr>
          <p:nvPr>
            <p:ph idx="1"/>
          </p:nvPr>
        </p:nvSpPr>
        <p:spPr>
          <a:xfrm>
            <a:off x="962025" y="933450"/>
            <a:ext cx="8115300" cy="5038725"/>
          </a:xfrm>
        </p:spPr>
        <p:txBody>
          <a:bodyPr>
            <a:noAutofit/>
          </a:bodyPr>
          <a:lstStyle/>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2" action="ppaction://hlinksldjump"/>
              </a:rPr>
              <a:t>Vooraf</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3" action="ppaction://hlinksldjump"/>
              </a:rPr>
              <a:t>Verplichte</a:t>
            </a:r>
            <a:r>
              <a:rPr lang="fr-BE" sz="1600" dirty="0">
                <a:hlinkClick r:id="rId3" action="ppaction://hlinksldjump"/>
              </a:rPr>
              <a:t> </a:t>
            </a:r>
            <a:r>
              <a:rPr lang="fr-BE" sz="1600" dirty="0" err="1">
                <a:hlinkClick r:id="rId3" action="ppaction://hlinksldjump"/>
              </a:rPr>
              <a:t>gegevens</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4" action="ppaction://hlinksldjump"/>
              </a:rPr>
              <a:t>V</a:t>
            </a:r>
            <a:r>
              <a:rPr lang="fr-BE" altLang="nl-BE" sz="1600" dirty="0" err="1">
                <a:hlinkClick r:id="rId4" action="ppaction://hlinksldjump"/>
              </a:rPr>
              <a:t>oorschriftmodel</a:t>
            </a:r>
            <a:r>
              <a:rPr lang="fr-BE" altLang="nl-BE" sz="1600" dirty="0">
                <a:hlinkClick r:id="rId4" action="ppaction://hlinksldjump"/>
              </a:rPr>
              <a:t> voor </a:t>
            </a:r>
            <a:r>
              <a:rPr lang="fr-BE" altLang="nl-BE" sz="1600" dirty="0" err="1">
                <a:hlinkClick r:id="rId4" action="ppaction://hlinksldjump"/>
              </a:rPr>
              <a:t>terugbetaalde</a:t>
            </a:r>
            <a:r>
              <a:rPr lang="fr-BE" altLang="nl-BE" sz="1600" dirty="0">
                <a:hlinkClick r:id="rId4" action="ppaction://hlinksldjump"/>
              </a:rPr>
              <a:t> </a:t>
            </a:r>
            <a:r>
              <a:rPr lang="fr-BE" altLang="nl-BE" sz="1600" dirty="0" err="1">
                <a:hlinkClick r:id="rId4" action="ppaction://hlinksldjump"/>
              </a:rPr>
              <a:t>geneesmiddelen</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5" action="ppaction://hlinksldjump"/>
              </a:rPr>
              <a:t>Recip</a:t>
            </a:r>
            <a:r>
              <a:rPr lang="fr-BE" sz="1600" dirty="0">
                <a:hlinkClick r:id="rId5" action="ppaction://hlinksldjump"/>
              </a:rPr>
              <a:t>-e</a:t>
            </a:r>
            <a:r>
              <a:rPr lang="fr-BE" sz="1600" dirty="0"/>
              <a:t>: </a:t>
            </a:r>
            <a:r>
              <a:rPr lang="fr-BE" sz="1600" dirty="0">
                <a:hlinkClick r:id="rId6" action="ppaction://hlinksldjump"/>
              </a:rPr>
              <a:t>de arts</a:t>
            </a:r>
            <a:r>
              <a:rPr lang="fr-BE" sz="1600" dirty="0"/>
              <a:t> – </a:t>
            </a:r>
            <a:r>
              <a:rPr lang="fr-BE" sz="1600" dirty="0">
                <a:hlinkClick r:id="rId7" action="ppaction://hlinksldjump"/>
              </a:rPr>
              <a:t>de </a:t>
            </a:r>
            <a:r>
              <a:rPr lang="fr-BE" sz="1600" dirty="0" err="1">
                <a:hlinkClick r:id="rId7" action="ppaction://hlinksldjump"/>
              </a:rPr>
              <a:t>apotheker</a:t>
            </a:r>
            <a:r>
              <a:rPr lang="fr-BE" sz="1600" dirty="0"/>
              <a:t> – </a:t>
            </a:r>
            <a:r>
              <a:rPr lang="fr-BE" sz="1600" dirty="0">
                <a:hlinkClick r:id="rId8" action="ppaction://hlinksldjump"/>
              </a:rPr>
              <a:t>FAQ </a:t>
            </a:r>
            <a:r>
              <a:rPr lang="fr-BE" sz="1600" dirty="0"/>
              <a:t>- </a:t>
            </a:r>
            <a:r>
              <a:rPr lang="fr-BE" sz="1600" dirty="0">
                <a:hlinkClick r:id="rId9" action="ppaction://hlinksldjump"/>
              </a:rPr>
              <a:t>de </a:t>
            </a:r>
            <a:r>
              <a:rPr lang="fr-BE" sz="1600" dirty="0" err="1">
                <a:hlinkClick r:id="rId9" action="ppaction://hlinksldjump"/>
              </a:rPr>
              <a:t>patiënt</a:t>
            </a:r>
            <a:r>
              <a:rPr lang="fr-BE" sz="1600" dirty="0"/>
              <a:t> – </a:t>
            </a:r>
            <a:r>
              <a:rPr lang="fr-BE" sz="1600" dirty="0" err="1">
                <a:hlinkClick r:id="rId10" action="ppaction://hlinksldjump"/>
              </a:rPr>
              <a:t>problemen</a:t>
            </a:r>
            <a:r>
              <a:rPr lang="fr-BE" sz="1600" dirty="0">
                <a:hlinkClick r:id="rId10" action="ppaction://hlinksldjump"/>
              </a:rPr>
              <a:t> </a:t>
            </a:r>
            <a:r>
              <a:rPr lang="fr-BE" sz="1600" dirty="0" err="1">
                <a:hlinkClick r:id="rId10" action="ppaction://hlinksldjump"/>
              </a:rPr>
              <a:t>oplossen</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11" action="ppaction://hlinksldjump"/>
              </a:rPr>
              <a:t>Geldigheidsduur</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12" action="ppaction://hlinksldjump"/>
              </a:rPr>
              <a:t>Slaap</a:t>
            </a:r>
            <a:r>
              <a:rPr lang="fr-BE" sz="1600" dirty="0">
                <a:hlinkClick r:id="rId12" action="ppaction://hlinksldjump"/>
              </a:rPr>
              <a:t>- en </a:t>
            </a:r>
            <a:r>
              <a:rPr lang="fr-BE" sz="1600" dirty="0" err="1">
                <a:hlinkClick r:id="rId12" action="ppaction://hlinksldjump"/>
              </a:rPr>
              <a:t>verdovende</a:t>
            </a:r>
            <a:r>
              <a:rPr lang="fr-BE" sz="1600" dirty="0">
                <a:hlinkClick r:id="rId12" action="ppaction://hlinksldjump"/>
              </a:rPr>
              <a:t> </a:t>
            </a:r>
            <a:r>
              <a:rPr lang="fr-BE" sz="1600" dirty="0" err="1">
                <a:hlinkClick r:id="rId12" action="ppaction://hlinksldjump"/>
              </a:rPr>
              <a:t>middelen</a:t>
            </a:r>
            <a:r>
              <a:rPr lang="fr-BE" sz="1600" dirty="0">
                <a:hlinkClick r:id="rId12" action="ppaction://hlinksldjump"/>
              </a:rPr>
              <a:t> </a:t>
            </a:r>
            <a:endParaRPr lang="fr-BE" sz="1600" dirty="0"/>
          </a:p>
          <a:p>
            <a:pPr>
              <a:lnSpc>
                <a:spcPct val="100000"/>
              </a:lnSpc>
              <a:spcBef>
                <a:spcPts val="0"/>
              </a:spcBef>
              <a:spcAft>
                <a:spcPts val="1800"/>
              </a:spcAft>
              <a:buClr>
                <a:srgbClr val="004B8D"/>
              </a:buClr>
              <a:buFont typeface="Wingdings" panose="05000000000000000000" pitchFamily="2" charset="2"/>
              <a:buChar char="î"/>
              <a:tabLst>
                <a:tab pos="590550" algn="l"/>
              </a:tabLst>
              <a:defRPr/>
            </a:pPr>
            <a:r>
              <a:rPr lang="fr-BE" sz="1600" dirty="0"/>
              <a:t> </a:t>
            </a:r>
            <a:r>
              <a:rPr lang="fr-BE" sz="1600" dirty="0" err="1">
                <a:hlinkClick r:id="rId13" action="ppaction://hlinksldjump"/>
              </a:rPr>
              <a:t>Weigering</a:t>
            </a:r>
            <a:r>
              <a:rPr lang="fr-BE" sz="1600" dirty="0">
                <a:hlinkClick r:id="rId13" action="ppaction://hlinksldjump"/>
              </a:rPr>
              <a:t> om </a:t>
            </a:r>
            <a:r>
              <a:rPr lang="fr-BE" sz="1600" dirty="0" err="1">
                <a:hlinkClick r:id="rId13" action="ppaction://hlinksldjump"/>
              </a:rPr>
              <a:t>een</a:t>
            </a:r>
            <a:r>
              <a:rPr lang="fr-BE" sz="1600" dirty="0">
                <a:hlinkClick r:id="rId13" action="ppaction://hlinksldjump"/>
              </a:rPr>
              <a:t> </a:t>
            </a:r>
            <a:r>
              <a:rPr lang="fr-BE" sz="1600" dirty="0" err="1">
                <a:hlinkClick r:id="rId13" action="ppaction://hlinksldjump"/>
              </a:rPr>
              <a:t>voorschrift</a:t>
            </a:r>
            <a:r>
              <a:rPr lang="fr-BE" sz="1600" dirty="0">
                <a:hlinkClick r:id="rId13" action="ppaction://hlinksldjump"/>
              </a:rPr>
              <a:t> </a:t>
            </a:r>
            <a:r>
              <a:rPr lang="fr-BE" sz="1600" dirty="0" err="1">
                <a:hlinkClick r:id="rId13" action="ppaction://hlinksldjump"/>
              </a:rPr>
              <a:t>uit</a:t>
            </a:r>
            <a:r>
              <a:rPr lang="fr-BE" sz="1600" dirty="0">
                <a:hlinkClick r:id="rId13" action="ppaction://hlinksldjump"/>
              </a:rPr>
              <a:t> te </a:t>
            </a:r>
            <a:r>
              <a:rPr lang="fr-BE" sz="1600" dirty="0" err="1">
                <a:hlinkClick r:id="rId13" action="ppaction://hlinksldjump"/>
              </a:rPr>
              <a:t>voeren</a:t>
            </a:r>
            <a:r>
              <a:rPr lang="fr-BE" sz="1600" dirty="0">
                <a:hlinkClick r:id="rId13" action="ppaction://hlinksldjump"/>
              </a:rPr>
              <a:t> </a:t>
            </a:r>
            <a:endParaRPr lang="fr-BE" sz="1600" dirty="0"/>
          </a:p>
          <a:p>
            <a:pPr>
              <a:lnSpc>
                <a:spcPct val="100000"/>
              </a:lnSpc>
              <a:spcBef>
                <a:spcPts val="0"/>
              </a:spcBef>
              <a:spcAft>
                <a:spcPts val="1800"/>
              </a:spcAft>
              <a:buClr>
                <a:srgbClr val="004B8D"/>
              </a:buClr>
              <a:buFont typeface="Wingdings" panose="05000000000000000000" pitchFamily="2" charset="2"/>
              <a:buChar char="î"/>
              <a:defRPr/>
            </a:pPr>
            <a:r>
              <a:rPr lang="fr-BE" sz="1600" dirty="0"/>
              <a:t> </a:t>
            </a:r>
            <a:r>
              <a:rPr lang="fr-BE" sz="1600" dirty="0" err="1">
                <a:hlinkClick r:id="rId14" action="ppaction://hlinksldjump"/>
              </a:rPr>
              <a:t>Aflevering</a:t>
            </a:r>
            <a:r>
              <a:rPr lang="fr-BE" sz="1600" dirty="0">
                <a:hlinkClick r:id="rId14" action="ppaction://hlinksldjump"/>
              </a:rPr>
              <a:t> van </a:t>
            </a:r>
            <a:r>
              <a:rPr lang="fr-BE" sz="1600" dirty="0" err="1">
                <a:hlinkClick r:id="rId14" action="ppaction://hlinksldjump"/>
              </a:rPr>
              <a:t>voorschriftplichtige</a:t>
            </a:r>
            <a:r>
              <a:rPr lang="fr-BE" sz="1600" dirty="0">
                <a:hlinkClick r:id="rId14" action="ppaction://hlinksldjump"/>
              </a:rPr>
              <a:t> </a:t>
            </a:r>
            <a:r>
              <a:rPr lang="fr-BE" sz="1600" dirty="0" err="1">
                <a:hlinkClick r:id="rId14" action="ppaction://hlinksldjump"/>
              </a:rPr>
              <a:t>geneesmiddelen</a:t>
            </a:r>
            <a:r>
              <a:rPr lang="fr-BE" sz="1600" dirty="0">
                <a:hlinkClick r:id="rId14" action="ppaction://hlinksldjump"/>
              </a:rPr>
              <a:t> </a:t>
            </a:r>
            <a:r>
              <a:rPr lang="fr-BE" sz="1600" dirty="0" err="1">
                <a:hlinkClick r:id="rId14" action="ppaction://hlinksldjump"/>
              </a:rPr>
              <a:t>zonder</a:t>
            </a:r>
            <a:r>
              <a:rPr lang="fr-BE" sz="1600" dirty="0">
                <a:hlinkClick r:id="rId14" action="ppaction://hlinksldjump"/>
              </a:rPr>
              <a:t> </a:t>
            </a:r>
            <a:r>
              <a:rPr lang="fr-BE" sz="1600" dirty="0" err="1">
                <a:hlinkClick r:id="rId14" action="ppaction://hlinksldjump"/>
              </a:rPr>
              <a:t>voorschrift</a:t>
            </a:r>
            <a:endParaRPr lang="fr-BE" sz="1600" dirty="0"/>
          </a:p>
          <a:p>
            <a:pPr>
              <a:lnSpc>
                <a:spcPct val="100000"/>
              </a:lnSpc>
              <a:spcBef>
                <a:spcPts val="0"/>
              </a:spcBef>
              <a:spcAft>
                <a:spcPts val="1800"/>
              </a:spcAft>
              <a:buClr>
                <a:srgbClr val="004B8D"/>
              </a:buClr>
              <a:buFont typeface="Wingdings" panose="05000000000000000000" pitchFamily="2" charset="2"/>
              <a:buChar char="î"/>
              <a:defRPr/>
            </a:pPr>
            <a:r>
              <a:rPr lang="fr-BE" sz="1600" dirty="0"/>
              <a:t> </a:t>
            </a:r>
            <a:r>
              <a:rPr lang="fr-BE" sz="1600" dirty="0" err="1">
                <a:hlinkClick r:id="rId15" action="ppaction://hlinksldjump"/>
              </a:rPr>
              <a:t>Hoofdstuk</a:t>
            </a:r>
            <a:r>
              <a:rPr lang="fr-BE" sz="1600" dirty="0">
                <a:hlinkClick r:id="rId15" action="ppaction://hlinksldjump"/>
              </a:rPr>
              <a:t> IV: de </a:t>
            </a:r>
            <a:r>
              <a:rPr lang="fr-BE" sz="1600" dirty="0" err="1">
                <a:hlinkClick r:id="rId15" action="ppaction://hlinksldjump"/>
              </a:rPr>
              <a:t>aanvraag</a:t>
            </a:r>
            <a:r>
              <a:rPr lang="fr-BE" sz="1600" dirty="0">
                <a:hlinkClick r:id="rId15" action="ppaction://hlinksldjump"/>
              </a:rPr>
              <a:t> om </a:t>
            </a:r>
            <a:r>
              <a:rPr lang="fr-BE" sz="1600" dirty="0" err="1">
                <a:hlinkClick r:id="rId15" action="ppaction://hlinksldjump"/>
              </a:rPr>
              <a:t>terugbetaling</a:t>
            </a:r>
            <a:endParaRPr lang="fr-BE" sz="1600" dirty="0"/>
          </a:p>
          <a:p>
            <a:pPr>
              <a:lnSpc>
                <a:spcPct val="100000"/>
              </a:lnSpc>
              <a:spcBef>
                <a:spcPts val="0"/>
              </a:spcBef>
              <a:spcAft>
                <a:spcPts val="1800"/>
              </a:spcAft>
              <a:buClr>
                <a:srgbClr val="004B8D"/>
              </a:buClr>
              <a:buFont typeface="Wingdings" panose="05000000000000000000" pitchFamily="2" charset="2"/>
              <a:buChar char="î"/>
              <a:defRPr/>
            </a:pPr>
            <a:r>
              <a:rPr lang="fr-BE" sz="1600" dirty="0"/>
              <a:t> </a:t>
            </a:r>
            <a:r>
              <a:rPr lang="fr-BE" sz="1600" dirty="0" err="1"/>
              <a:t>Hoofdstuk</a:t>
            </a:r>
            <a:r>
              <a:rPr lang="fr-BE" sz="1600" dirty="0"/>
              <a:t> IV via </a:t>
            </a:r>
            <a:r>
              <a:rPr lang="fr-BE" sz="1600" dirty="0" err="1"/>
              <a:t>MyCareNet</a:t>
            </a:r>
            <a:r>
              <a:rPr lang="fr-BE" sz="1600" dirty="0"/>
              <a:t>: </a:t>
            </a:r>
            <a:r>
              <a:rPr lang="fr-BE" sz="1600" dirty="0">
                <a:hlinkClick r:id="rId16" action="ppaction://hlinksldjump"/>
              </a:rPr>
              <a:t>de arts</a:t>
            </a:r>
            <a:r>
              <a:rPr lang="fr-BE" sz="1600" dirty="0"/>
              <a:t> - </a:t>
            </a:r>
            <a:r>
              <a:rPr lang="fr-BE" sz="1600" dirty="0">
                <a:hlinkClick r:id="rId17" action="ppaction://hlinksldjump"/>
              </a:rPr>
              <a:t>de </a:t>
            </a:r>
            <a:r>
              <a:rPr lang="fr-BE" sz="1600" dirty="0" err="1">
                <a:hlinkClick r:id="rId17" action="ppaction://hlinksldjump"/>
              </a:rPr>
              <a:t>apotheker</a:t>
            </a:r>
            <a:r>
              <a:rPr lang="fr-BE" sz="1600" dirty="0">
                <a:hlinkClick r:id="rId17" action="ppaction://hlinksldjump"/>
              </a:rPr>
              <a:t> </a:t>
            </a:r>
            <a:endParaRPr lang="fr-BE" sz="1600" dirty="0"/>
          </a:p>
          <a:p>
            <a:pPr marL="266700" indent="-266700">
              <a:lnSpc>
                <a:spcPct val="100000"/>
              </a:lnSpc>
              <a:spcBef>
                <a:spcPts val="0"/>
              </a:spcBef>
              <a:spcAft>
                <a:spcPts val="1800"/>
              </a:spcAft>
              <a:buClr>
                <a:srgbClr val="004B8D"/>
              </a:buClr>
              <a:buFont typeface="Wingdings" panose="05000000000000000000" pitchFamily="2" charset="2"/>
              <a:buChar char="î"/>
              <a:defRPr/>
            </a:pPr>
            <a:r>
              <a:rPr lang="fr-BE" sz="1600" dirty="0" err="1">
                <a:hlinkClick r:id="rId18" action="ppaction://hlinksldjump"/>
              </a:rPr>
              <a:t>Tot</a:t>
            </a:r>
            <a:r>
              <a:rPr lang="fr-BE" sz="1600" dirty="0">
                <a:hlinkClick r:id="rId18" action="ppaction://hlinksldjump"/>
              </a:rPr>
              <a:t> slot</a:t>
            </a:r>
            <a:endParaRPr lang="fr-BE" sz="1600" dirty="0"/>
          </a:p>
          <a:p>
            <a:pPr>
              <a:buFont typeface="Wingdings" panose="05000000000000000000" pitchFamily="2" charset="2"/>
              <a:buChar char="î"/>
              <a:tabLst>
                <a:tab pos="590550" algn="l"/>
              </a:tabLst>
              <a:defRPr/>
            </a:pPr>
            <a:endParaRPr lang="fr-BE" sz="1400" dirty="0"/>
          </a:p>
          <a:p>
            <a:pPr>
              <a:buFont typeface="Wingdings" panose="05000000000000000000" pitchFamily="2" charset="2"/>
              <a:buChar char="î"/>
              <a:tabLst>
                <a:tab pos="590550" algn="l"/>
              </a:tabLst>
              <a:defRPr/>
            </a:pPr>
            <a:endParaRPr lang="fr-BE" sz="1400" dirty="0"/>
          </a:p>
          <a:p>
            <a:pPr>
              <a:buFont typeface="Wingdings" panose="05000000000000000000" pitchFamily="2" charset="2"/>
              <a:buChar char="î"/>
              <a:tabLst>
                <a:tab pos="590550" algn="l"/>
              </a:tabLst>
              <a:defRPr/>
            </a:pPr>
            <a:endParaRPr lang="fr-BE" sz="1400" dirty="0"/>
          </a:p>
          <a:p>
            <a:pPr>
              <a:buFont typeface="Wingdings" panose="05000000000000000000" pitchFamily="2" charset="2"/>
              <a:buChar char="î"/>
              <a:tabLst>
                <a:tab pos="590550" algn="l"/>
              </a:tabLst>
              <a:defRPr/>
            </a:pPr>
            <a:r>
              <a:rPr lang="fr-BE" sz="1400" dirty="0"/>
              <a:t> </a:t>
            </a:r>
          </a:p>
          <a:p>
            <a:pPr>
              <a:buFont typeface="Wingdings" panose="05000000000000000000" pitchFamily="2" charset="2"/>
              <a:buChar char="î"/>
              <a:tabLst>
                <a:tab pos="590550" algn="l"/>
              </a:tabLst>
              <a:defRPr/>
            </a:pPr>
            <a:endParaRPr lang="fr-BE" sz="1400" i="1" dirty="0"/>
          </a:p>
          <a:p>
            <a:pPr>
              <a:spcAft>
                <a:spcPts val="0"/>
              </a:spcAft>
              <a:buFont typeface="Wingdings" panose="05000000000000000000" pitchFamily="2" charset="2"/>
              <a:buChar char="î"/>
              <a:tabLst>
                <a:tab pos="590550" algn="l"/>
              </a:tabLst>
              <a:defRPr/>
            </a:pPr>
            <a:endParaRPr lang="fr-BE" sz="1400" dirty="0"/>
          </a:p>
          <a:p>
            <a:pPr>
              <a:spcAft>
                <a:spcPts val="0"/>
              </a:spcAft>
              <a:buFont typeface="Wingdings" panose="05000000000000000000" pitchFamily="2" charset="2"/>
              <a:buChar char="î"/>
              <a:tabLst>
                <a:tab pos="590550" algn="l"/>
              </a:tabLst>
              <a:defRPr/>
            </a:pPr>
            <a:endParaRPr lang="fr-BE" sz="1400" dirty="0"/>
          </a:p>
          <a:p>
            <a:pPr>
              <a:buFont typeface="Wingdings" panose="05000000000000000000" pitchFamily="2" charset="2"/>
              <a:buChar char="î"/>
              <a:defRPr/>
            </a:pPr>
            <a:endParaRPr lang="fr-BE" sz="1400" dirty="0"/>
          </a:p>
        </p:txBody>
      </p:sp>
      <p:sp>
        <p:nvSpPr>
          <p:cNvPr id="5"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6" name="Rectangle 5">
            <a:hlinkClick r:id="rId19"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19" action="ppaction://hlinksldjump"/>
              </a:rPr>
              <a:t>THEMA’S</a:t>
            </a:r>
            <a:endParaRPr lang="fr-BE" dirty="0"/>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84263" y="1285875"/>
            <a:ext cx="7564437" cy="4686300"/>
          </a:xfrm>
        </p:spPr>
        <p:txBody>
          <a:bodyPr rtlCol="0">
            <a:noAutofit/>
          </a:bodyPr>
          <a:lstStyle/>
          <a:p>
            <a:pPr marL="0" indent="0" algn="ctr" eaLnBrk="1" fontAlgn="auto" hangingPunct="1">
              <a:spcAft>
                <a:spcPts val="0"/>
              </a:spcAft>
              <a:buFont typeface="Wingdings 2" pitchFamily="18" charset="2"/>
              <a:buNone/>
              <a:tabLst>
                <a:tab pos="590550" algn="l"/>
              </a:tabLst>
              <a:defRPr/>
            </a:pPr>
            <a:r>
              <a:rPr lang="fr-BE" sz="2400" b="1" i="1" dirty="0" err="1"/>
              <a:t>Vooraf</a:t>
            </a:r>
            <a:r>
              <a:rPr lang="fr-BE" sz="2400" b="1" i="1" dirty="0"/>
              <a:t>…</a:t>
            </a:r>
          </a:p>
          <a:p>
            <a:pPr marL="361950" indent="-361950" eaLnBrk="1" fontAlgn="auto" hangingPunct="1">
              <a:spcAft>
                <a:spcPts val="0"/>
              </a:spcAft>
              <a:buFont typeface="Verdana" panose="020B0604030504040204" pitchFamily="34" charset="0"/>
              <a:buChar char="•"/>
              <a:tabLst>
                <a:tab pos="590550" algn="l"/>
              </a:tabLst>
              <a:defRPr/>
            </a:pPr>
            <a:endParaRPr lang="fr-BE" sz="2400" dirty="0"/>
          </a:p>
          <a:p>
            <a:pPr marL="361950" indent="-361950" eaLnBrk="1" fontAlgn="auto" hangingPunct="1">
              <a:spcAft>
                <a:spcPts val="0"/>
              </a:spcAft>
              <a:buFont typeface="Verdana" panose="020B0604030504040204" pitchFamily="34" charset="0"/>
              <a:buChar char="•"/>
              <a:tabLst>
                <a:tab pos="590550" algn="l"/>
              </a:tabLst>
              <a:defRPr/>
            </a:pPr>
            <a:r>
              <a:rPr lang="fr-BE" sz="2400" dirty="0" err="1"/>
              <a:t>Waarvoor</a:t>
            </a:r>
            <a:r>
              <a:rPr lang="fr-BE" sz="2400" dirty="0"/>
              <a:t> </a:t>
            </a:r>
            <a:r>
              <a:rPr lang="fr-BE" sz="2400" dirty="0" err="1"/>
              <a:t>dient</a:t>
            </a:r>
            <a:r>
              <a:rPr lang="fr-BE" sz="2400" dirty="0"/>
              <a:t> </a:t>
            </a:r>
            <a:r>
              <a:rPr lang="fr-BE" sz="2400" dirty="0" err="1"/>
              <a:t>het</a:t>
            </a:r>
            <a:r>
              <a:rPr lang="fr-BE" sz="2400" dirty="0"/>
              <a:t> </a:t>
            </a:r>
            <a:r>
              <a:rPr lang="fr-BE" sz="2400" dirty="0" err="1"/>
              <a:t>voorschrift</a:t>
            </a:r>
            <a:r>
              <a:rPr lang="fr-BE" sz="2400" dirty="0"/>
              <a:t> en de regels die </a:t>
            </a:r>
            <a:r>
              <a:rPr lang="fr-BE" sz="2400" dirty="0" err="1"/>
              <a:t>eraan</a:t>
            </a:r>
            <a:r>
              <a:rPr lang="fr-BE" sz="2400" dirty="0"/>
              <a:t> </a:t>
            </a:r>
            <a:r>
              <a:rPr lang="fr-BE" sz="2400" dirty="0" err="1"/>
              <a:t>verbonden</a:t>
            </a:r>
            <a:r>
              <a:rPr lang="fr-BE" sz="2400" dirty="0"/>
              <a:t> </a:t>
            </a:r>
            <a:r>
              <a:rPr lang="fr-BE" sz="2400" dirty="0" err="1"/>
              <a:t>zijn</a:t>
            </a:r>
            <a:r>
              <a:rPr lang="fr-BE" sz="2400" dirty="0"/>
              <a:t>?</a:t>
            </a:r>
          </a:p>
          <a:p>
            <a:pPr marL="361950" indent="-361950" eaLnBrk="1" fontAlgn="auto" hangingPunct="1">
              <a:spcAft>
                <a:spcPts val="0"/>
              </a:spcAft>
              <a:buFont typeface="Verdana" panose="020B0604030504040204" pitchFamily="34" charset="0"/>
              <a:buChar char="•"/>
              <a:tabLst>
                <a:tab pos="590550" algn="l"/>
              </a:tabLst>
              <a:defRPr/>
            </a:pPr>
            <a:endParaRPr lang="fr-BE" sz="2400" dirty="0"/>
          </a:p>
          <a:p>
            <a:pPr marL="361950" indent="-361950" eaLnBrk="1" fontAlgn="auto" hangingPunct="1">
              <a:spcAft>
                <a:spcPts val="0"/>
              </a:spcAft>
              <a:buFont typeface="Verdana" panose="020B0604030504040204" pitchFamily="34" charset="0"/>
              <a:buChar char="•"/>
              <a:tabLst>
                <a:tab pos="590550" algn="l"/>
              </a:tabLst>
              <a:defRPr/>
            </a:pPr>
            <a:r>
              <a:rPr lang="nl-NL" sz="2400" dirty="0"/>
              <a:t>Wat zijn de meest voorkomende problemen m.b.t. het voorschrift</a:t>
            </a:r>
            <a:r>
              <a:rPr lang="fr-BE" sz="2400" dirty="0"/>
              <a:t>?</a:t>
            </a:r>
            <a:br>
              <a:rPr lang="fr-BE" sz="2400" dirty="0"/>
            </a:br>
            <a:endParaRPr lang="fr-BE" sz="2400" dirty="0"/>
          </a:p>
          <a:p>
            <a:pPr marL="361950" indent="-361950" eaLnBrk="1" fontAlgn="auto" hangingPunct="1">
              <a:spcAft>
                <a:spcPts val="0"/>
              </a:spcAft>
              <a:buFont typeface="Verdana" panose="020B0604030504040204" pitchFamily="34" charset="0"/>
              <a:buChar char="•"/>
              <a:tabLst>
                <a:tab pos="590550" algn="l"/>
              </a:tabLst>
              <a:defRPr/>
            </a:pPr>
            <a:r>
              <a:rPr lang="nl-NL" sz="2400" dirty="0"/>
              <a:t>Welke van deze problemen dragen de meeste gevolgen</a:t>
            </a:r>
            <a:r>
              <a:rPr lang="fr-BE" sz="2400" dirty="0"/>
              <a:t>?</a:t>
            </a:r>
          </a:p>
          <a:p>
            <a:pPr marL="361950" indent="-361950" eaLnBrk="1" fontAlgn="auto" hangingPunct="1">
              <a:spcAft>
                <a:spcPts val="0"/>
              </a:spcAft>
              <a:buFont typeface="Verdana" panose="020B0604030504040204" pitchFamily="34" charset="0"/>
              <a:buChar char="•"/>
              <a:tabLst>
                <a:tab pos="590550" algn="l"/>
              </a:tabLst>
              <a:defRPr/>
            </a:pPr>
            <a:endParaRPr lang="fr-BE" sz="2400" dirty="0"/>
          </a:p>
          <a:p>
            <a:pPr marL="0" indent="0" eaLnBrk="1" fontAlgn="auto" hangingPunct="1">
              <a:spcAft>
                <a:spcPts val="0"/>
              </a:spcAft>
              <a:buFont typeface="Wingdings 2" pitchFamily="18" charset="2"/>
              <a:buNone/>
              <a:defRPr/>
            </a:pPr>
            <a:endParaRPr lang="fr-BE" b="1" dirty="0"/>
          </a:p>
        </p:txBody>
      </p:sp>
      <p:sp>
        <p:nvSpPr>
          <p:cNvPr id="3" name="Espace réservé du texte 2"/>
          <p:cNvSpPr>
            <a:spLocks noGrp="1"/>
          </p:cNvSpPr>
          <p:nvPr>
            <p:ph type="body" sz="quarter" idx="13"/>
          </p:nvPr>
        </p:nvSpPr>
        <p:spPr>
          <a:xfrm>
            <a:off x="1065213" y="176213"/>
            <a:ext cx="7564437" cy="614362"/>
          </a:xfrm>
        </p:spPr>
        <p:txBody>
          <a:bodyPr rtlCol="0">
            <a:normAutofit/>
          </a:bodyPr>
          <a:lstStyle/>
          <a:p>
            <a:pPr marL="0" indent="0" algn="ctr" eaLnBrk="1" fontAlgn="auto" hangingPunct="1">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4" name="Rectangle 3">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6" name="Bouton d'action : Accueil 5">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5213" y="1524000"/>
            <a:ext cx="7564437" cy="5849938"/>
          </a:xfrm>
        </p:spPr>
        <p:txBody>
          <a:bodyPr rtlCol="0">
            <a:noAutofit/>
          </a:bodyPr>
          <a:lstStyle/>
          <a:p>
            <a:pPr marL="180975" eaLnBrk="1" fontAlgn="auto" hangingPunct="1">
              <a:lnSpc>
                <a:spcPct val="100000"/>
              </a:lnSpc>
              <a:spcBef>
                <a:spcPts val="0"/>
              </a:spcBef>
              <a:spcAft>
                <a:spcPts val="600"/>
              </a:spcAft>
              <a:buFont typeface="Arial" panose="020B0604020202020204" pitchFamily="34" charset="0"/>
              <a:buChar char="•"/>
              <a:tabLst>
                <a:tab pos="590550" algn="l"/>
              </a:tabLst>
              <a:defRPr/>
            </a:pPr>
            <a:r>
              <a:rPr lang="fr-BE" sz="1800" dirty="0" err="1">
                <a:solidFill>
                  <a:srgbClr val="24ABA5"/>
                </a:solidFill>
              </a:rPr>
              <a:t>Voorschrijver</a:t>
            </a:r>
            <a:r>
              <a:rPr lang="fr-BE" sz="1800" dirty="0">
                <a:solidFill>
                  <a:srgbClr val="24ABA5"/>
                </a:solidFill>
              </a:rPr>
              <a:t>: </a:t>
            </a:r>
            <a:r>
              <a:rPr lang="fr-BE" sz="1800" dirty="0" err="1"/>
              <a:t>naam</a:t>
            </a:r>
            <a:r>
              <a:rPr lang="fr-BE" sz="1800" dirty="0"/>
              <a:t>, </a:t>
            </a:r>
            <a:r>
              <a:rPr lang="fr-BE" sz="1800" dirty="0" err="1"/>
              <a:t>voornaam</a:t>
            </a:r>
            <a:r>
              <a:rPr lang="fr-BE" sz="1800" dirty="0"/>
              <a:t>, </a:t>
            </a:r>
            <a:r>
              <a:rPr lang="fr-BE" sz="1800" dirty="0" err="1"/>
              <a:t>adres</a:t>
            </a:r>
            <a:r>
              <a:rPr lang="fr-BE" sz="1800" dirty="0"/>
              <a:t>, </a:t>
            </a:r>
            <a:r>
              <a:rPr lang="fr-BE" sz="1800" dirty="0" err="1"/>
              <a:t>handtekening</a:t>
            </a:r>
            <a:endParaRPr lang="fr-BE" sz="1800" dirty="0"/>
          </a:p>
          <a:p>
            <a:pPr marL="44450" indent="0" eaLnBrk="1" fontAlgn="auto" hangingPunct="1">
              <a:lnSpc>
                <a:spcPct val="100000"/>
              </a:lnSpc>
              <a:spcBef>
                <a:spcPts val="0"/>
              </a:spcBef>
              <a:spcAft>
                <a:spcPts val="600"/>
              </a:spcAft>
              <a:buFont typeface="Wingdings 2" pitchFamily="18" charset="2"/>
              <a:buNone/>
              <a:tabLst>
                <a:tab pos="590550" algn="l"/>
              </a:tabLst>
              <a:defRPr/>
            </a:pPr>
            <a:endParaRPr lang="fr-BE" sz="1000" dirty="0"/>
          </a:p>
          <a:p>
            <a:pPr marL="180975" eaLnBrk="1" fontAlgn="auto" hangingPunct="1">
              <a:lnSpc>
                <a:spcPct val="100000"/>
              </a:lnSpc>
              <a:spcBef>
                <a:spcPts val="0"/>
              </a:spcBef>
              <a:spcAft>
                <a:spcPts val="600"/>
              </a:spcAft>
              <a:buFont typeface="Arial" panose="020B0604020202020204" pitchFamily="34" charset="0"/>
              <a:buChar char="•"/>
              <a:tabLst>
                <a:tab pos="590550" algn="l"/>
              </a:tabLst>
              <a:defRPr/>
            </a:pPr>
            <a:r>
              <a:rPr lang="fr-BE" sz="1800" dirty="0" err="1">
                <a:solidFill>
                  <a:srgbClr val="24ABA5"/>
                </a:solidFill>
              </a:rPr>
              <a:t>Patiënt</a:t>
            </a:r>
            <a:r>
              <a:rPr lang="fr-BE" sz="1800" dirty="0">
                <a:solidFill>
                  <a:srgbClr val="24ABA5"/>
                </a:solidFill>
              </a:rPr>
              <a:t>: </a:t>
            </a:r>
            <a:r>
              <a:rPr lang="fr-BE" sz="1800" dirty="0" err="1"/>
              <a:t>naam</a:t>
            </a:r>
            <a:r>
              <a:rPr lang="fr-BE" sz="1800" dirty="0"/>
              <a:t>, </a:t>
            </a:r>
            <a:r>
              <a:rPr lang="fr-BE" sz="1800" dirty="0" err="1"/>
              <a:t>voornaam</a:t>
            </a:r>
            <a:br>
              <a:rPr lang="fr-BE" sz="1800" dirty="0">
                <a:solidFill>
                  <a:srgbClr val="24ABA5"/>
                </a:solidFill>
              </a:rPr>
            </a:br>
            <a:endParaRPr lang="fr-BE" sz="1800" dirty="0">
              <a:solidFill>
                <a:srgbClr val="24ABA5"/>
              </a:solidFill>
            </a:endParaRPr>
          </a:p>
          <a:p>
            <a:pPr marL="180975" eaLnBrk="1" fontAlgn="auto" hangingPunct="1">
              <a:lnSpc>
                <a:spcPct val="100000"/>
              </a:lnSpc>
              <a:spcBef>
                <a:spcPts val="0"/>
              </a:spcBef>
              <a:spcAft>
                <a:spcPts val="600"/>
              </a:spcAft>
              <a:buFont typeface="Arial" panose="020B0604020202020204" pitchFamily="34" charset="0"/>
              <a:buChar char="•"/>
              <a:tabLst>
                <a:tab pos="590550" algn="l"/>
              </a:tabLst>
              <a:defRPr/>
            </a:pPr>
            <a:r>
              <a:rPr lang="fr-BE" sz="1800" dirty="0" err="1">
                <a:solidFill>
                  <a:srgbClr val="24ABA5"/>
                </a:solidFill>
              </a:rPr>
              <a:t>Geneesmiddel</a:t>
            </a:r>
            <a:r>
              <a:rPr lang="fr-BE" sz="1800" dirty="0">
                <a:solidFill>
                  <a:srgbClr val="24ABA5"/>
                </a:solidFill>
              </a:rPr>
              <a:t>: </a:t>
            </a:r>
          </a:p>
          <a:p>
            <a:pPr marL="468313" indent="-285750" eaLnBrk="1" fontAlgn="auto" hangingPunct="1">
              <a:lnSpc>
                <a:spcPct val="100000"/>
              </a:lnSpc>
              <a:spcBef>
                <a:spcPts val="0"/>
              </a:spcBef>
              <a:spcAft>
                <a:spcPts val="600"/>
              </a:spcAft>
              <a:buFont typeface="Courier New" panose="02070309020205020404" pitchFamily="49" charset="0"/>
              <a:buChar char="o"/>
              <a:tabLst>
                <a:tab pos="590550" algn="l"/>
              </a:tabLst>
              <a:defRPr/>
            </a:pPr>
            <a:r>
              <a:rPr lang="nl-BE" sz="1800" dirty="0"/>
              <a:t>naam of algemene benaming van het geneesmiddel </a:t>
            </a:r>
          </a:p>
          <a:p>
            <a:pPr marL="468313" lvl="2" indent="-285750" eaLnBrk="1" fontAlgn="auto" hangingPunct="1">
              <a:lnSpc>
                <a:spcPct val="100000"/>
              </a:lnSpc>
              <a:spcBef>
                <a:spcPts val="0"/>
              </a:spcBef>
              <a:spcAft>
                <a:spcPts val="600"/>
              </a:spcAft>
              <a:buFont typeface="Courier New" panose="02070309020205020404" pitchFamily="49" charset="0"/>
              <a:buChar char="o"/>
              <a:tabLst>
                <a:tab pos="590550" algn="l"/>
              </a:tabLst>
              <a:defRPr/>
            </a:pPr>
            <a:r>
              <a:rPr lang="nl-BE" sz="1800" dirty="0"/>
              <a:t>toedieningsvorm en eenheidsdosis</a:t>
            </a:r>
            <a:endParaRPr lang="fr-BE" sz="1800" dirty="0"/>
          </a:p>
          <a:p>
            <a:pPr marL="468313" indent="-285750" eaLnBrk="1" fontAlgn="auto" hangingPunct="1">
              <a:lnSpc>
                <a:spcPct val="100000"/>
              </a:lnSpc>
              <a:spcBef>
                <a:spcPts val="0"/>
              </a:spcBef>
              <a:spcAft>
                <a:spcPts val="600"/>
              </a:spcAft>
              <a:buFont typeface="Courier New" panose="02070309020205020404" pitchFamily="49" charset="0"/>
              <a:buChar char="o"/>
              <a:tabLst>
                <a:tab pos="590550" algn="l"/>
              </a:tabLst>
              <a:defRPr/>
            </a:pPr>
            <a:r>
              <a:rPr lang="nl-BE" sz="1800" dirty="0"/>
              <a:t>aantal eenheden in de verpakking en het aantal verpakkingen, of de vermelding van de therapieduur in weken en/of dagen. </a:t>
            </a:r>
          </a:p>
          <a:p>
            <a:pPr marL="447675" indent="0" eaLnBrk="1" fontAlgn="auto" hangingPunct="1">
              <a:lnSpc>
                <a:spcPct val="100000"/>
              </a:lnSpc>
              <a:spcBef>
                <a:spcPts val="0"/>
              </a:spcBef>
              <a:spcAft>
                <a:spcPts val="600"/>
              </a:spcAft>
              <a:buFont typeface="Wingdings 2" pitchFamily="18" charset="2"/>
              <a:buNone/>
              <a:tabLst>
                <a:tab pos="590550" algn="l"/>
              </a:tabLst>
              <a:defRPr/>
            </a:pPr>
            <a:r>
              <a:rPr lang="fr-BE" sz="1800" b="1" dirty="0"/>
              <a:t>!</a:t>
            </a:r>
            <a:r>
              <a:rPr lang="fr-BE" sz="1800" dirty="0"/>
              <a:t> </a:t>
            </a:r>
            <a:r>
              <a:rPr lang="nl-BE" sz="1800" dirty="0"/>
              <a:t>de melding “</a:t>
            </a:r>
            <a:r>
              <a:rPr lang="nl-BE" sz="1800" i="1" dirty="0"/>
              <a:t>grote verpakking</a:t>
            </a:r>
            <a:r>
              <a:rPr lang="nl-BE" sz="1800" dirty="0"/>
              <a:t>” is niet geldig </a:t>
            </a:r>
          </a:p>
          <a:p>
            <a:pPr marL="468313" indent="-285750" eaLnBrk="1" fontAlgn="auto" hangingPunct="1">
              <a:lnSpc>
                <a:spcPct val="100000"/>
              </a:lnSpc>
              <a:spcBef>
                <a:spcPts val="0"/>
              </a:spcBef>
              <a:spcAft>
                <a:spcPts val="600"/>
              </a:spcAft>
              <a:buFont typeface="Courier New" panose="02070309020205020404" pitchFamily="49" charset="0"/>
              <a:buChar char="o"/>
              <a:tabLst>
                <a:tab pos="590550" algn="l"/>
              </a:tabLst>
              <a:defRPr/>
            </a:pPr>
            <a:r>
              <a:rPr lang="fr-BE" sz="1800" dirty="0"/>
              <a:t>posologie</a:t>
            </a:r>
          </a:p>
          <a:p>
            <a:pPr marL="468313" indent="-285750" eaLnBrk="1" fontAlgn="auto" hangingPunct="1">
              <a:lnSpc>
                <a:spcPct val="100000"/>
              </a:lnSpc>
              <a:spcBef>
                <a:spcPts val="0"/>
              </a:spcBef>
              <a:spcAft>
                <a:spcPts val="600"/>
              </a:spcAft>
              <a:buFont typeface="Courier New" panose="02070309020205020404" pitchFamily="49" charset="0"/>
              <a:buChar char="o"/>
              <a:tabLst>
                <a:tab pos="590550" algn="l"/>
              </a:tabLst>
              <a:defRPr/>
            </a:pPr>
            <a:r>
              <a:rPr lang="nl-BE" sz="1800" dirty="0"/>
              <a:t>aanduiding dat het geneesmiddel bestemd is voor een kind of zuigeling (indien van toepassing)</a:t>
            </a:r>
            <a:br>
              <a:rPr lang="nl-BE" sz="1800" dirty="0"/>
            </a:br>
            <a:r>
              <a:rPr lang="nl-BE" sz="1050" dirty="0"/>
              <a:t> </a:t>
            </a:r>
            <a:endParaRPr lang="fr-BE" sz="1800" dirty="0"/>
          </a:p>
          <a:p>
            <a:pPr marL="137160" indent="-137160" eaLnBrk="1" fontAlgn="auto" hangingPunct="1">
              <a:lnSpc>
                <a:spcPct val="100000"/>
              </a:lnSpc>
              <a:spcBef>
                <a:spcPts val="0"/>
              </a:spcBef>
              <a:spcAft>
                <a:spcPts val="600"/>
              </a:spcAft>
              <a:buFont typeface="Arial" panose="020B0604020202020204" pitchFamily="34" charset="0"/>
              <a:buChar char="•"/>
              <a:tabLst>
                <a:tab pos="590550" algn="l"/>
              </a:tabLst>
              <a:defRPr/>
            </a:pPr>
            <a:r>
              <a:rPr lang="nl-BE" sz="1800" dirty="0">
                <a:solidFill>
                  <a:srgbClr val="24ABA5"/>
                </a:solidFill>
              </a:rPr>
              <a:t>Datum van voorschrijven</a:t>
            </a:r>
            <a:r>
              <a:rPr lang="fr-BE" sz="1800" dirty="0">
                <a:solidFill>
                  <a:srgbClr val="24ABA5"/>
                </a:solidFill>
              </a:rPr>
              <a:t> </a:t>
            </a:r>
          </a:p>
          <a:p>
            <a:pPr marL="180975" algn="r" eaLnBrk="1" fontAlgn="auto" hangingPunct="1">
              <a:spcAft>
                <a:spcPts val="0"/>
              </a:spcAft>
              <a:buFont typeface="Arial" panose="020B0604020202020204" pitchFamily="34" charset="0"/>
              <a:buChar char="•"/>
              <a:defRPr/>
            </a:pPr>
            <a:endParaRPr lang="fr-BE" sz="1800" b="1" dirty="0"/>
          </a:p>
        </p:txBody>
      </p:sp>
      <p:sp>
        <p:nvSpPr>
          <p:cNvPr id="5" name="Espace réservé du texte 2"/>
          <p:cNvSpPr txBox="1">
            <a:spLocks/>
          </p:cNvSpPr>
          <p:nvPr/>
        </p:nvSpPr>
        <p:spPr>
          <a:xfrm>
            <a:off x="1065213" y="90488"/>
            <a:ext cx="7564437" cy="509587"/>
          </a:xfrm>
          <a:prstGeom prst="rect">
            <a:avLst/>
          </a:prstGeom>
        </p:spPr>
        <p:txBody>
          <a:bodyPr>
            <a:normAutofit/>
          </a:bodyPr>
          <a:lstStyle>
            <a:lvl1pPr marL="137160" indent="-137160" algn="l" defTabSz="685800" rtl="0" eaLnBrk="1" latinLnBrk="0" hangingPunct="1">
              <a:lnSpc>
                <a:spcPct val="90000"/>
              </a:lnSpc>
              <a:spcBef>
                <a:spcPts val="900"/>
              </a:spcBef>
              <a:buClr>
                <a:srgbClr val="004B8D"/>
              </a:buClr>
              <a:buFont typeface="Wingdings 2" pitchFamily="18" charset="2"/>
              <a:buChar char=""/>
              <a:defRPr sz="2800" kern="1200">
                <a:solidFill>
                  <a:srgbClr val="24ABA5"/>
                </a:solidFill>
                <a:latin typeface="Verdana" panose="020B0604030504040204" pitchFamily="34" charset="0"/>
                <a:ea typeface="Verdana" panose="020B0604030504040204" pitchFamily="34" charset="0"/>
                <a:cs typeface="Verdana" panose="020B0604030504040204" pitchFamily="34" charset="0"/>
              </a:defRPr>
            </a:lvl1pPr>
            <a:lvl2pPr marL="5143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2pPr>
            <a:lvl3pPr marL="857250" indent="-137160" algn="l" defTabSz="685800" rtl="0" eaLnBrk="1" latinLnBrk="0" hangingPunct="1">
              <a:lnSpc>
                <a:spcPct val="90000"/>
              </a:lnSpc>
              <a:spcBef>
                <a:spcPts val="188"/>
              </a:spcBef>
              <a:spcAft>
                <a:spcPts val="188"/>
              </a:spcAft>
              <a:buClr>
                <a:srgbClr val="004B8D"/>
              </a:buClr>
              <a:buFont typeface="Wingdings 2" pitchFamily="18" charset="2"/>
              <a:buChar char=""/>
              <a:defRPr sz="2400" kern="1200">
                <a:solidFill>
                  <a:srgbClr val="24ABA5"/>
                </a:solidFill>
                <a:latin typeface="Verdana" panose="020B0604030504040204" pitchFamily="34" charset="0"/>
                <a:ea typeface="Verdana" panose="020B0604030504040204" pitchFamily="34" charset="0"/>
                <a:cs typeface="Verdana" panose="020B0604030504040204" pitchFamily="34" charset="0"/>
              </a:defRPr>
            </a:lvl3pPr>
            <a:lvl4pPr marL="12001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4pPr>
            <a:lvl5pPr marL="1543050" indent="-137160" algn="l" defTabSz="685800" rtl="0" eaLnBrk="1" latinLnBrk="0" hangingPunct="1">
              <a:lnSpc>
                <a:spcPct val="90000"/>
              </a:lnSpc>
              <a:spcBef>
                <a:spcPts val="188"/>
              </a:spcBef>
              <a:spcAft>
                <a:spcPts val="188"/>
              </a:spcAft>
              <a:buClr>
                <a:srgbClr val="004B8D"/>
              </a:buClr>
              <a:buFont typeface="Wingdings 2" pitchFamily="18" charset="2"/>
              <a:buChar char=""/>
              <a:defRPr sz="1800" kern="1200">
                <a:solidFill>
                  <a:srgbClr val="24ABA5"/>
                </a:solidFill>
                <a:latin typeface="Verdana" panose="020B060403050404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a:lstStyle>
          <a:p>
            <a:pPr marL="0" indent="0" algn="ctr" fontAlgn="auto">
              <a:spcAft>
                <a:spcPts val="0"/>
              </a:spcAft>
              <a:buFont typeface="Wingdings 2" pitchFamily="18" charset="2"/>
              <a:buNone/>
              <a:defRPr/>
            </a:pPr>
            <a:r>
              <a:rPr lang="fr-FR" b="1" dirty="0" err="1">
                <a:effectLst>
                  <a:outerShdw blurRad="38100" dist="38100" dir="2700000" algn="tl">
                    <a:srgbClr val="000000">
                      <a:alpha val="43137"/>
                    </a:srgbClr>
                  </a:outerShdw>
                </a:effectLst>
              </a:rPr>
              <a:t>Het</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voorschrift</a:t>
            </a:r>
            <a:endParaRPr lang="fr-BE" b="1" dirty="0">
              <a:effectLst>
                <a:outerShdw blurRad="38100" dist="38100" dir="2700000" algn="tl">
                  <a:srgbClr val="000000">
                    <a:alpha val="43137"/>
                  </a:srgbClr>
                </a:outerShdw>
              </a:effectLst>
            </a:endParaRPr>
          </a:p>
        </p:txBody>
      </p:sp>
      <p:sp>
        <p:nvSpPr>
          <p:cNvPr id="11268" name="Rectangle 5"/>
          <p:cNvSpPr>
            <a:spLocks noChangeArrowheads="1"/>
          </p:cNvSpPr>
          <p:nvPr/>
        </p:nvSpPr>
        <p:spPr bwMode="auto">
          <a:xfrm>
            <a:off x="971550" y="600075"/>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900"/>
              </a:spcBef>
              <a:buClr>
                <a:srgbClr val="24ABA5"/>
              </a:buClr>
              <a:buFont typeface="Wingdings 2" pitchFamily="18" charset="2"/>
              <a:buChar char=""/>
              <a:tabLst>
                <a:tab pos="590550" algn="l"/>
              </a:tabLst>
              <a:defRPr sz="2800">
                <a:solidFill>
                  <a:srgbClr val="004B8D"/>
                </a:solidFill>
                <a:latin typeface="Verdana" pitchFamily="34" charset="0"/>
                <a:ea typeface="Verdana" pitchFamily="34" charset="0"/>
                <a:cs typeface="Verdana" pitchFamily="34" charset="0"/>
              </a:defRPr>
            </a:lvl1pPr>
            <a:lvl2pPr marL="742950" indent="-285750">
              <a:lnSpc>
                <a:spcPct val="90000"/>
              </a:lnSpc>
              <a:spcBef>
                <a:spcPts val="188"/>
              </a:spcBef>
              <a:spcAft>
                <a:spcPts val="188"/>
              </a:spcAft>
              <a:buClr>
                <a:srgbClr val="24ABA5"/>
              </a:buClr>
              <a:buFont typeface="Wingdings 2" pitchFamily="18" charset="2"/>
              <a:buChar char=""/>
              <a:tabLst>
                <a:tab pos="590550" algn="l"/>
              </a:tabLst>
              <a:defRPr sz="2400">
                <a:solidFill>
                  <a:srgbClr val="004B8D"/>
                </a:solidFill>
                <a:latin typeface="Verdana" pitchFamily="34" charset="0"/>
                <a:ea typeface="Verdana" pitchFamily="34" charset="0"/>
                <a:cs typeface="Verdana" pitchFamily="34" charset="0"/>
              </a:defRPr>
            </a:lvl2pPr>
            <a:lvl3pPr marL="1143000" indent="-228600">
              <a:lnSpc>
                <a:spcPct val="90000"/>
              </a:lnSpc>
              <a:spcBef>
                <a:spcPts val="188"/>
              </a:spcBef>
              <a:spcAft>
                <a:spcPts val="188"/>
              </a:spcAft>
              <a:buClr>
                <a:srgbClr val="24ABA5"/>
              </a:buClr>
              <a:buFont typeface="Wingdings 2" pitchFamily="18" charset="2"/>
              <a:buChar char=""/>
              <a:tabLst>
                <a:tab pos="590550" algn="l"/>
              </a:tabLst>
              <a:defRPr sz="2400">
                <a:solidFill>
                  <a:srgbClr val="004B8D"/>
                </a:solidFill>
                <a:latin typeface="Verdana" pitchFamily="34" charset="0"/>
                <a:ea typeface="Verdana" pitchFamily="34" charset="0"/>
                <a:cs typeface="Verdana" pitchFamily="34" charset="0"/>
              </a:defRPr>
            </a:lvl3pPr>
            <a:lvl4pPr marL="1600200" indent="-22860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4pPr>
            <a:lvl5pPr marL="2057400" indent="-22860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5pPr>
            <a:lvl6pPr marL="2514600" indent="-228600" defTabSz="4572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6pPr>
            <a:lvl7pPr marL="2971800" indent="-228600" defTabSz="4572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7pPr>
            <a:lvl8pPr marL="3429000" indent="-228600" defTabSz="4572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8pPr>
            <a:lvl9pPr marL="3886200" indent="-228600" defTabSz="457200" eaLnBrk="0" fontAlgn="base" hangingPunct="0">
              <a:lnSpc>
                <a:spcPct val="90000"/>
              </a:lnSpc>
              <a:spcBef>
                <a:spcPts val="188"/>
              </a:spcBef>
              <a:spcAft>
                <a:spcPts val="188"/>
              </a:spcAft>
              <a:buClr>
                <a:srgbClr val="24ABA5"/>
              </a:buClr>
              <a:buFont typeface="Wingdings 2" pitchFamily="18" charset="2"/>
              <a:buChar char=""/>
              <a:tabLst>
                <a:tab pos="590550" algn="l"/>
              </a:tabLst>
              <a:defRPr>
                <a:solidFill>
                  <a:srgbClr val="004B8D"/>
                </a:solidFill>
                <a:latin typeface="Verdana" pitchFamily="34" charset="0"/>
                <a:ea typeface="Verdana" pitchFamily="34" charset="0"/>
                <a:cs typeface="Verdana" pitchFamily="34" charset="0"/>
              </a:defRPr>
            </a:lvl9pPr>
          </a:lstStyle>
          <a:p>
            <a:pPr algn="ctr" eaLnBrk="1" hangingPunct="1">
              <a:lnSpc>
                <a:spcPct val="100000"/>
              </a:lnSpc>
              <a:spcBef>
                <a:spcPct val="0"/>
              </a:spcBef>
              <a:buClrTx/>
              <a:buFontTx/>
              <a:buNone/>
            </a:pPr>
            <a:r>
              <a:rPr lang="fr-BE" altLang="nl-BE" sz="2400" b="1"/>
              <a:t>Welke gegevens moet een voorschift bevatten om geldig te zijn?</a:t>
            </a:r>
          </a:p>
        </p:txBody>
      </p:sp>
      <p:sp>
        <p:nvSpPr>
          <p:cNvPr id="6" name="Rectangle 5">
            <a:hlinkClick r:id="rId2" action="ppaction://hlinksldjump"/>
          </p:cNvPr>
          <p:cNvSpPr/>
          <p:nvPr/>
        </p:nvSpPr>
        <p:spPr>
          <a:xfrm>
            <a:off x="98856" y="36306"/>
            <a:ext cx="720000" cy="216000"/>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fr-BE" sz="1100" dirty="0">
                <a:solidFill>
                  <a:srgbClr val="24ABA5"/>
                </a:solidFill>
                <a:latin typeface="Verdana" panose="020B0604030504040204" pitchFamily="34" charset="0"/>
                <a:ea typeface="Verdana" panose="020B0604030504040204" pitchFamily="34" charset="0"/>
                <a:cs typeface="Verdana" panose="020B0604030504040204" pitchFamily="34" charset="0"/>
                <a:hlinkClick r:id="rId2" action="ppaction://hlinksldjump"/>
              </a:rPr>
              <a:t>THEMA’S</a:t>
            </a:r>
            <a:endParaRPr lang="fr-BE" dirty="0"/>
          </a:p>
        </p:txBody>
      </p:sp>
      <p:sp>
        <p:nvSpPr>
          <p:cNvPr id="7" name="Bouton d'action : Accueil 6">
            <a:hlinkClick r:id="rId3" action="ppaction://hlinksldjump" highlightClick="1"/>
          </p:cNvPr>
          <p:cNvSpPr/>
          <p:nvPr/>
        </p:nvSpPr>
        <p:spPr>
          <a:xfrm>
            <a:off x="8629650" y="176280"/>
            <a:ext cx="352425" cy="280920"/>
          </a:xfrm>
          <a:prstGeom prst="actionButtonHom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fr-BE"/>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adre">
  <a:themeElements>
    <a:clrScheme name="Personnalisé 7">
      <a:dk1>
        <a:sysClr val="windowText" lastClr="000000"/>
      </a:dk1>
      <a:lt1>
        <a:sysClr val="window" lastClr="FFFFFF"/>
      </a:lt1>
      <a:dk2>
        <a:srgbClr val="204C89"/>
      </a:dk2>
      <a:lt2>
        <a:srgbClr val="A8C4C8"/>
      </a:lt2>
      <a:accent1>
        <a:srgbClr val="4DAFE4"/>
      </a:accent1>
      <a:accent2>
        <a:srgbClr val="FFFFFF"/>
      </a:accent2>
      <a:accent3>
        <a:srgbClr val="FFFFFF"/>
      </a:accent3>
      <a:accent4>
        <a:srgbClr val="FFFFFF"/>
      </a:accent4>
      <a:accent5>
        <a:srgbClr val="FFFFFF"/>
      </a:accent5>
      <a:accent6>
        <a:srgbClr val="FFFFFF"/>
      </a:accent6>
      <a:hlink>
        <a:srgbClr val="33CCCC"/>
      </a:hlink>
      <a:folHlink>
        <a:srgbClr val="40BAD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txDef>
      <a:spPr>
        <a:noFill/>
      </a:spPr>
      <a:bodyPr wrap="square" rtlCol="0">
        <a:spAutoFit/>
      </a:bodyPr>
      <a:lstStyle>
        <a:defPPr algn="ctr">
          <a:defRPr sz="3000" dirty="0" smtClean="0">
            <a:solidFill>
              <a:srgbClr val="24ABA5"/>
            </a:solidFill>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3033</Words>
  <Application>Microsoft Office PowerPoint</Application>
  <PresentationFormat>Affichage à l'écran (4:3)</PresentationFormat>
  <Paragraphs>383</Paragraphs>
  <Slides>43</Slides>
  <Notes>2</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43</vt:i4>
      </vt:variant>
    </vt:vector>
  </HeadingPairs>
  <TitlesOfParts>
    <vt:vector size="55" baseType="lpstr">
      <vt:lpstr>Andalus</vt:lpstr>
      <vt:lpstr>Arial</vt:lpstr>
      <vt:lpstr>Calibri</vt:lpstr>
      <vt:lpstr>Century Gothic</vt:lpstr>
      <vt:lpstr>Corbel</vt:lpstr>
      <vt:lpstr>Courier New</vt:lpstr>
      <vt:lpstr>Lucida Bright</vt:lpstr>
      <vt:lpstr>Symbol</vt:lpstr>
      <vt:lpstr>Verdana</vt:lpstr>
      <vt:lpstr>Wingdings</vt:lpstr>
      <vt:lpstr>Wingdings 2</vt:lpstr>
      <vt:lpstr>Cadre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Concertation Locale</dc:title>
  <dc:creator>Aline Godart</dc:creator>
  <cp:lastModifiedBy>Aline Godart</cp:lastModifiedBy>
  <cp:revision>312</cp:revision>
  <dcterms:created xsi:type="dcterms:W3CDTF">2014-01-20T14:15:39Z</dcterms:created>
  <dcterms:modified xsi:type="dcterms:W3CDTF">2018-02-15T15:42:25Z</dcterms:modified>
</cp:coreProperties>
</file>