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sldIdLst>
    <p:sldId id="256" r:id="rId2"/>
    <p:sldId id="266" r:id="rId3"/>
    <p:sldId id="267" r:id="rId4"/>
    <p:sldId id="361" r:id="rId5"/>
    <p:sldId id="268" r:id="rId6"/>
    <p:sldId id="286" r:id="rId7"/>
    <p:sldId id="355" r:id="rId8"/>
    <p:sldId id="287" r:id="rId9"/>
    <p:sldId id="288" r:id="rId10"/>
    <p:sldId id="289" r:id="rId11"/>
    <p:sldId id="290" r:id="rId12"/>
    <p:sldId id="291" r:id="rId13"/>
    <p:sldId id="292" r:id="rId14"/>
    <p:sldId id="378" r:id="rId15"/>
    <p:sldId id="379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80" r:id="rId25"/>
    <p:sldId id="301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BD7C34C4-C4B7-4577-BBD2-6AA8FAE9EA85}">
          <p14:sldIdLst>
            <p14:sldId id="256"/>
            <p14:sldId id="266"/>
          </p14:sldIdLst>
        </p14:section>
        <p14:section name="Bereikbaarheid" id="{E1D96C05-6EE0-4558-846A-F47C228F2D72}">
          <p14:sldIdLst>
            <p14:sldId id="267"/>
            <p14:sldId id="361"/>
            <p14:sldId id="268"/>
          </p14:sldIdLst>
        </p14:section>
        <p14:section name="Misbruik &amp; verslaving" id="{AFA03B21-BF07-4888-B18A-3210920014FD}">
          <p14:sldIdLst>
            <p14:sldId id="286"/>
            <p14:sldId id="355"/>
            <p14:sldId id="287"/>
            <p14:sldId id="288"/>
            <p14:sldId id="289"/>
            <p14:sldId id="290"/>
            <p14:sldId id="291"/>
            <p14:sldId id="292"/>
            <p14:sldId id="378"/>
            <p14:sldId id="379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8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ien Pepermans" initials="D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BA5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74" autoAdjust="0"/>
    <p:restoredTop sz="94662" autoAdjust="0"/>
  </p:normalViewPr>
  <p:slideViewPr>
    <p:cSldViewPr snapToGrid="0">
      <p:cViewPr varScale="1">
        <p:scale>
          <a:sx n="106" d="100"/>
          <a:sy n="106" d="100"/>
        </p:scale>
        <p:origin x="12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19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13457-320E-4182-A79A-98915B8478A1}" type="datetimeFigureOut">
              <a:rPr lang="fr-BE" smtClean="0"/>
              <a:t>15-02-18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76868-135B-491A-93FC-4C795ED998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380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76868-135B-491A-93FC-4C795ED998A5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178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76868-135B-491A-93FC-4C795ED998A5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178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0" t="9976" r="14719" b="29443"/>
          <a:stretch>
            <a:fillRect/>
          </a:stretch>
        </p:blipFill>
        <p:spPr bwMode="auto">
          <a:xfrm>
            <a:off x="2171700" y="-57150"/>
            <a:ext cx="4805363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2" t="78027" b="16454"/>
          <a:stretch>
            <a:fillRect/>
          </a:stretch>
        </p:blipFill>
        <p:spPr bwMode="auto">
          <a:xfrm>
            <a:off x="20638" y="4914900"/>
            <a:ext cx="91233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>
            <a:extLst>
              <a:ext uri="{FF2B5EF4-FFF2-40B4-BE49-F238E27FC236}">
                <a16:creationId xmlns:a16="http://schemas.microsoft.com/office/drawing/2014/main" id="{21142DC1-A483-449F-B904-72DC705F7A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47214" r="33185" b="21780"/>
          <a:stretch/>
        </p:blipFill>
        <p:spPr bwMode="auto">
          <a:xfrm>
            <a:off x="6412179" y="6425823"/>
            <a:ext cx="1214437" cy="43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4051BA-522F-46ED-AD98-6395FF9924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9" y="6417356"/>
            <a:ext cx="1447800" cy="3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212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65213" y="338204"/>
            <a:ext cx="7564437" cy="1552510"/>
          </a:xfrm>
        </p:spPr>
        <p:txBody>
          <a:bodyPr/>
          <a:lstStyle>
            <a:lvl1pPr>
              <a:buClr>
                <a:srgbClr val="004B8D"/>
              </a:buClr>
              <a:defRPr>
                <a:solidFill>
                  <a:srgbClr val="24ABA5"/>
                </a:solidFill>
              </a:defRPr>
            </a:lvl1pPr>
            <a:lvl2pPr>
              <a:buClr>
                <a:srgbClr val="004B8D"/>
              </a:buClr>
              <a:defRPr>
                <a:solidFill>
                  <a:srgbClr val="24ABA5"/>
                </a:solidFill>
              </a:defRPr>
            </a:lvl2pPr>
            <a:lvl3pPr>
              <a:buClr>
                <a:srgbClr val="004B8D"/>
              </a:buClr>
              <a:defRPr>
                <a:solidFill>
                  <a:srgbClr val="24ABA5"/>
                </a:solidFill>
              </a:defRPr>
            </a:lvl3pPr>
            <a:lvl4pPr>
              <a:buClr>
                <a:srgbClr val="004B8D"/>
              </a:buClr>
              <a:defRPr>
                <a:solidFill>
                  <a:srgbClr val="24ABA5"/>
                </a:solidFill>
              </a:defRPr>
            </a:lvl4pPr>
            <a:lvl5pPr>
              <a:buClr>
                <a:srgbClr val="004B8D"/>
              </a:buClr>
              <a:defRPr>
                <a:solidFill>
                  <a:srgbClr val="24ABA5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999991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98525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5213" y="2028825"/>
            <a:ext cx="7564437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Modifiez les styles du texte du masque</a:t>
            </a:r>
          </a:p>
          <a:p>
            <a:pPr lvl="1"/>
            <a:r>
              <a:rPr lang="fr-FR" altLang="nl-BE"/>
              <a:t>Deuxième niveau</a:t>
            </a:r>
          </a:p>
          <a:p>
            <a:pPr lvl="2"/>
            <a:r>
              <a:rPr lang="fr-FR" altLang="nl-BE"/>
              <a:t>Troisième niveau</a:t>
            </a:r>
          </a:p>
          <a:p>
            <a:pPr lvl="3"/>
            <a:r>
              <a:rPr lang="fr-FR" altLang="nl-BE"/>
              <a:t>Quatrième niveau</a:t>
            </a:r>
          </a:p>
          <a:p>
            <a:pPr lvl="4"/>
            <a:r>
              <a:rPr lang="fr-FR" altLang="nl-BE"/>
              <a:t>Cinquième niveau</a:t>
            </a:r>
            <a:endParaRPr lang="en-US" altLang="nl-BE"/>
          </a:p>
        </p:txBody>
      </p:sp>
      <p:sp>
        <p:nvSpPr>
          <p:cNvPr id="1029" name="ZoneTexte 9"/>
          <p:cNvSpPr txBox="1">
            <a:spLocks noChangeArrowheads="1"/>
          </p:cNvSpPr>
          <p:nvPr/>
        </p:nvSpPr>
        <p:spPr bwMode="auto">
          <a:xfrm rot="-5400000">
            <a:off x="-2174081" y="3940969"/>
            <a:ext cx="5291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nl-BE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Wanneer huisarts en apotheker elkaar ontmoeten…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06388"/>
            <a:ext cx="9715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3" r:id="rId2"/>
  </p:sldLayoutIdLst>
  <p:transition spd="slow">
    <p:wipe/>
  </p:transition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000" kern="1200" dirty="0">
          <a:solidFill>
            <a:srgbClr val="FFFFFF"/>
          </a:solidFill>
          <a:latin typeface="Century Gothic" panose="020B0502020202020204" pitchFamily="34" charset="0"/>
          <a:ea typeface="+mj-ea"/>
          <a:cs typeface="Andalus" panose="02020603050405020304" pitchFamily="18" charset="-78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pitchFamily="34" charset="0"/>
          <a:cs typeface="Andalus" pitchFamily="18" charset="-7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pitchFamily="34" charset="0"/>
          <a:cs typeface="Andalus" pitchFamily="18" charset="-7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pitchFamily="34" charset="0"/>
          <a:cs typeface="Andalus" pitchFamily="18" charset="-7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pitchFamily="34" charset="0"/>
          <a:cs typeface="Andalus" pitchFamily="18" charset="-7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pitchFamily="34" charset="0"/>
          <a:cs typeface="Andalus" pitchFamily="18" charset="-7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pitchFamily="34" charset="0"/>
          <a:cs typeface="Andalus" pitchFamily="18" charset="-7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pitchFamily="34" charset="0"/>
          <a:cs typeface="Andalus" pitchFamily="18" charset="-7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entury Gothic" pitchFamily="34" charset="0"/>
          <a:cs typeface="Andalus" pitchFamily="18" charset="-78"/>
        </a:defRPr>
      </a:lvl9pPr>
    </p:titleStyle>
    <p:bodyStyle>
      <a:lvl1pPr marL="136525" indent="-136525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24ABA5"/>
        </a:buClr>
        <a:buFont typeface="Wingdings 2" pitchFamily="18" charset="2"/>
        <a:buChar char=""/>
        <a:defRPr sz="2800" kern="1200">
          <a:solidFill>
            <a:srgbClr val="004B8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36525" algn="l" defTabSz="685800" rtl="0" eaLnBrk="0" fontAlgn="base" hangingPunct="0">
        <a:lnSpc>
          <a:spcPct val="90000"/>
        </a:lnSpc>
        <a:spcBef>
          <a:spcPts val="188"/>
        </a:spcBef>
        <a:spcAft>
          <a:spcPts val="188"/>
        </a:spcAft>
        <a:buClr>
          <a:srgbClr val="24ABA5"/>
        </a:buClr>
        <a:buFont typeface="Wingdings 2" pitchFamily="18" charset="2"/>
        <a:buChar char=""/>
        <a:defRPr sz="2400" kern="1200">
          <a:solidFill>
            <a:srgbClr val="004B8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36525" algn="l" defTabSz="685800" rtl="0" eaLnBrk="0" fontAlgn="base" hangingPunct="0">
        <a:lnSpc>
          <a:spcPct val="90000"/>
        </a:lnSpc>
        <a:spcBef>
          <a:spcPts val="188"/>
        </a:spcBef>
        <a:spcAft>
          <a:spcPts val="188"/>
        </a:spcAft>
        <a:buClr>
          <a:srgbClr val="24ABA5"/>
        </a:buClr>
        <a:buFont typeface="Wingdings 2" pitchFamily="18" charset="2"/>
        <a:buChar char=""/>
        <a:defRPr sz="2400" kern="1200">
          <a:solidFill>
            <a:srgbClr val="004B8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36525" algn="l" defTabSz="685800" rtl="0" eaLnBrk="0" fontAlgn="base" hangingPunct="0">
        <a:lnSpc>
          <a:spcPct val="90000"/>
        </a:lnSpc>
        <a:spcBef>
          <a:spcPts val="188"/>
        </a:spcBef>
        <a:spcAft>
          <a:spcPts val="188"/>
        </a:spcAft>
        <a:buClr>
          <a:srgbClr val="24ABA5"/>
        </a:buClr>
        <a:buFont typeface="Wingdings 2" pitchFamily="18" charset="2"/>
        <a:buChar char=""/>
        <a:defRPr kern="1200">
          <a:solidFill>
            <a:srgbClr val="004B8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36525" algn="l" defTabSz="685800" rtl="0" eaLnBrk="0" fontAlgn="base" hangingPunct="0">
        <a:lnSpc>
          <a:spcPct val="90000"/>
        </a:lnSpc>
        <a:spcBef>
          <a:spcPts val="188"/>
        </a:spcBef>
        <a:spcAft>
          <a:spcPts val="188"/>
        </a:spcAft>
        <a:buClr>
          <a:srgbClr val="24ABA5"/>
        </a:buClr>
        <a:buFont typeface="Wingdings 2" pitchFamily="18" charset="2"/>
        <a:buChar char=""/>
        <a:defRPr kern="1200">
          <a:solidFill>
            <a:srgbClr val="004B8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9.xml"/><Relationship Id="rId7" Type="http://schemas.openxmlformats.org/officeDocument/2006/relationships/slide" Target="slide2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90500" y="5459413"/>
            <a:ext cx="8724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BE" b="1"/>
              <a:t>Wanneer huisarts en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BE" b="1"/>
              <a:t>apotheker elkaar ontmoeten </a:t>
            </a:r>
            <a:r>
              <a:rPr lang="fr-BE" altLang="nl-BE" b="1"/>
              <a:t>…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43000" y="2005013"/>
            <a:ext cx="7772400" cy="4938712"/>
          </a:xfrm>
        </p:spPr>
        <p:txBody>
          <a:bodyPr rtlCol="0">
            <a:noAutofit/>
          </a:bodyPr>
          <a:lstStyle/>
          <a:p>
            <a:pPr marL="361950" indent="-36195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nl-BE" sz="2200" dirty="0"/>
              <a:t>Hij moet </a:t>
            </a:r>
            <a:r>
              <a:rPr lang="nl-BE" sz="2200" dirty="0">
                <a:solidFill>
                  <a:srgbClr val="24ABA5"/>
                </a:solidFill>
              </a:rPr>
              <a:t>zich inzetten </a:t>
            </a:r>
            <a:r>
              <a:rPr lang="nl-BE" sz="2200" dirty="0"/>
              <a:t>om elke vorm van afhankelijkheid te voorkomen.</a:t>
            </a:r>
            <a:endParaRPr lang="fr-BE" sz="2200" dirty="0"/>
          </a:p>
          <a:p>
            <a:pPr marL="361950" indent="-36195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nl-BE" sz="2200" dirty="0"/>
              <a:t>Hij </a:t>
            </a:r>
            <a:r>
              <a:rPr lang="nl-BE" sz="2200" dirty="0">
                <a:solidFill>
                  <a:srgbClr val="24ABA5"/>
                </a:solidFill>
              </a:rPr>
              <a:t>wijst de patiënt </a:t>
            </a:r>
            <a:r>
              <a:rPr lang="nl-BE" sz="2200" dirty="0"/>
              <a:t>onder meer op het verkeerd gebruik en het misbruik van substanties die tot afhankelijkheid kunnen leiden evenals op de risico’s bij langdurig gebruik ervan. </a:t>
            </a:r>
            <a:endParaRPr lang="fr-BE" sz="2200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b="1" dirty="0"/>
          </a:p>
        </p:txBody>
      </p:sp>
      <p:sp>
        <p:nvSpPr>
          <p:cNvPr id="2765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009650" y="677863"/>
            <a:ext cx="7943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BE" altLang="fr-FR" sz="2400" b="1"/>
              <a:t>Wat zijn de deontologische plichten van de </a:t>
            </a:r>
            <a:r>
              <a:rPr lang="fr-BE" altLang="fr-FR" sz="2400" b="1"/>
              <a:t>arts tegenover </a:t>
            </a:r>
            <a:r>
              <a:rPr lang="nl-BE" altLang="fr-FR" sz="2400" b="1"/>
              <a:t>overconsumptie?</a:t>
            </a:r>
            <a:endParaRPr lang="fr-BE" altLang="fr-FR" sz="2400" b="1"/>
          </a:p>
        </p:txBody>
      </p:sp>
      <p:sp>
        <p:nvSpPr>
          <p:cNvPr id="7" name="Rectangular Callout 6"/>
          <p:cNvSpPr/>
          <p:nvPr/>
        </p:nvSpPr>
        <p:spPr>
          <a:xfrm>
            <a:off x="1126331" y="1961510"/>
            <a:ext cx="7710488" cy="2979737"/>
          </a:xfrm>
          <a:prstGeom prst="wedgeRectCallout">
            <a:avLst>
              <a:gd name="adj1" fmla="val -41421"/>
              <a:gd name="adj2" fmla="val 68415"/>
            </a:avLst>
          </a:prstGeom>
          <a:solidFill>
            <a:srgbClr val="24ABA5">
              <a:alpha val="8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nl-BE" sz="2800" dirty="0"/>
            </a:br>
            <a:r>
              <a:rPr lang="nl-BE" sz="2800" dirty="0"/>
              <a:t>Welke moeilijkheden ondervinden we bij situaties van misbruik of verslaving?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28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800" dirty="0"/>
              <a:t>Hoe kunnen we (beter) samenwerken om misbruik en verslaving op te sporen en aan te pakken? 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31888" y="2000250"/>
            <a:ext cx="7783512" cy="4829175"/>
          </a:xfrm>
        </p:spPr>
        <p:txBody>
          <a:bodyPr rtlCol="0">
            <a:noAutofit/>
          </a:bodyPr>
          <a:lstStyle/>
          <a:p>
            <a:pPr marL="361950" indent="-36195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200" dirty="0"/>
              <a:t>Het verslavingsrisico en/of de </a:t>
            </a:r>
            <a:r>
              <a:rPr lang="nl-BE" sz="2200" dirty="0" err="1"/>
              <a:t>ontwennings-verschijnselen</a:t>
            </a:r>
            <a:r>
              <a:rPr lang="nl-BE" sz="2200" dirty="0"/>
              <a:t> </a:t>
            </a:r>
            <a:r>
              <a:rPr lang="nl-BE" sz="2200" dirty="0">
                <a:solidFill>
                  <a:srgbClr val="24ABA5"/>
                </a:solidFill>
              </a:rPr>
              <a:t>bespreken</a:t>
            </a:r>
            <a:r>
              <a:rPr lang="nl-BE" sz="2200" dirty="0"/>
              <a:t> met de patiënt.</a:t>
            </a:r>
          </a:p>
          <a:p>
            <a:pPr marL="361950" indent="-36195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200" dirty="0">
                <a:solidFill>
                  <a:srgbClr val="24ABA5"/>
                </a:solidFill>
              </a:rPr>
              <a:t>Kleine hoeveelheden </a:t>
            </a:r>
            <a:r>
              <a:rPr lang="nl-BE" sz="2200" dirty="0"/>
              <a:t>voorschrijven voor een korte periode. </a:t>
            </a:r>
          </a:p>
          <a:p>
            <a:pPr marL="361950" indent="-36195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200" dirty="0"/>
              <a:t>Bij </a:t>
            </a:r>
            <a:r>
              <a:rPr lang="nl-BE" sz="2200" dirty="0">
                <a:solidFill>
                  <a:srgbClr val="24ABA5"/>
                </a:solidFill>
              </a:rPr>
              <a:t>vervolgvoorschriften extra aandacht </a:t>
            </a:r>
            <a:r>
              <a:rPr lang="nl-BE" sz="2200" dirty="0"/>
              <a:t>hebben voor therapietrouw en neveneffecten, …</a:t>
            </a:r>
          </a:p>
          <a:p>
            <a:pPr marL="361950" indent="-36195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200" dirty="0"/>
              <a:t>Waakzaam zijn bij </a:t>
            </a:r>
            <a:r>
              <a:rPr lang="nl-BE" sz="2200" dirty="0">
                <a:solidFill>
                  <a:srgbClr val="24ABA5"/>
                </a:solidFill>
              </a:rPr>
              <a:t>beginnend chronisch gebruik </a:t>
            </a:r>
            <a:r>
              <a:rPr lang="nl-BE" sz="2200" dirty="0"/>
              <a:t>en elkaar hiervan op de hoogte brengen. </a:t>
            </a:r>
          </a:p>
          <a:p>
            <a:pPr marL="361950" indent="-36195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fr-BE" sz="2200" dirty="0" err="1">
                <a:solidFill>
                  <a:srgbClr val="24ABA5"/>
                </a:solidFill>
              </a:rPr>
              <a:t>Andere</a:t>
            </a:r>
            <a:r>
              <a:rPr lang="fr-BE" sz="2200" dirty="0">
                <a:solidFill>
                  <a:srgbClr val="24ABA5"/>
                </a:solidFill>
              </a:rPr>
              <a:t> </a:t>
            </a:r>
            <a:r>
              <a:rPr lang="nl-BE" sz="2200" dirty="0">
                <a:solidFill>
                  <a:srgbClr val="24ABA5"/>
                </a:solidFill>
              </a:rPr>
              <a:t>mogelijkheden</a:t>
            </a:r>
            <a:r>
              <a:rPr lang="fr-BE" sz="2200" dirty="0">
                <a:solidFill>
                  <a:srgbClr val="24ABA5"/>
                </a:solidFill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b="1" dirty="0"/>
          </a:p>
        </p:txBody>
      </p:sp>
      <p:sp>
        <p:nvSpPr>
          <p:cNvPr id="2867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1000125" y="704850"/>
            <a:ext cx="7943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BE" altLang="fr-FR" sz="2400" b="1"/>
              <a:t>Welke mogelijkheden zijn er om ongewenst benzodiazepinegebruik te voorkomen?</a:t>
            </a:r>
            <a:endParaRPr lang="fr-BE" altLang="fr-FR" sz="2400" b="1"/>
          </a:p>
        </p:txBody>
      </p:sp>
      <p:sp>
        <p:nvSpPr>
          <p:cNvPr id="7" name="Rectangular Callout 6"/>
          <p:cNvSpPr/>
          <p:nvPr/>
        </p:nvSpPr>
        <p:spPr>
          <a:xfrm>
            <a:off x="1000125" y="2103642"/>
            <a:ext cx="7710488" cy="3263900"/>
          </a:xfrm>
          <a:prstGeom prst="wedgeRectCallout">
            <a:avLst>
              <a:gd name="adj1" fmla="val -41421"/>
              <a:gd name="adj2" fmla="val 68415"/>
            </a:avLst>
          </a:prstGeom>
          <a:solidFill>
            <a:srgbClr val="24ABA5">
              <a:alpha val="8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tabLst>
                <a:tab pos="590550" algn="l"/>
              </a:tabLst>
              <a:defRPr/>
            </a:pPr>
            <a:r>
              <a:rPr lang="nl-BE" sz="2800" dirty="0"/>
              <a:t>Hoe gaan we te werk wanneer we voor de eerste keer benzodiazepines voorschrijven of afleveren? Welke informatie geven we? </a:t>
            </a:r>
            <a:br>
              <a:rPr lang="nl-BE" sz="2800" dirty="0"/>
            </a:br>
            <a:endParaRPr lang="nl-BE" sz="16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800" dirty="0"/>
              <a:t>Hoe kunnen we samenwerken om ongewenst benzodiazepinegebruik te voorkomen? 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52524" y="1593850"/>
            <a:ext cx="7653338" cy="5264149"/>
          </a:xfrm>
        </p:spPr>
        <p:txBody>
          <a:bodyPr rtlCol="0" anchor="ctr">
            <a:noAutofit/>
          </a:bodyPr>
          <a:lstStyle/>
          <a:p>
            <a:pPr marL="361950" indent="-36195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000" dirty="0">
                <a:solidFill>
                  <a:srgbClr val="24ABA5"/>
                </a:solidFill>
              </a:rPr>
              <a:t>Nauwe samenwerking </a:t>
            </a:r>
            <a:r>
              <a:rPr lang="nl-BE" sz="2000" dirty="0"/>
              <a:t>tussen huisarts en apotheker om chronische gebruikers systematisch op te sporen.</a:t>
            </a:r>
          </a:p>
          <a:p>
            <a:pPr marL="361950" indent="-36195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000" dirty="0">
                <a:solidFill>
                  <a:srgbClr val="24ABA5"/>
                </a:solidFill>
              </a:rPr>
              <a:t>Patiënt informeren </a:t>
            </a:r>
            <a:r>
              <a:rPr lang="nl-BE" sz="2000" dirty="0"/>
              <a:t>i.v.m. gevolgen en bijwerkingen chronisch gebruik, en </a:t>
            </a:r>
            <a:r>
              <a:rPr lang="nl-BE" sz="2000" dirty="0">
                <a:solidFill>
                  <a:srgbClr val="24ABA5"/>
                </a:solidFill>
              </a:rPr>
              <a:t>motiveren</a:t>
            </a:r>
            <a:r>
              <a:rPr lang="nl-BE" sz="2000" dirty="0"/>
              <a:t> tot afbouw. </a:t>
            </a:r>
          </a:p>
          <a:p>
            <a:pPr marL="361950" indent="-36195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000" dirty="0">
                <a:solidFill>
                  <a:srgbClr val="24ABA5"/>
                </a:solidFill>
              </a:rPr>
              <a:t>Versturen van een brief </a:t>
            </a:r>
            <a:r>
              <a:rPr lang="nl-BE" sz="2000" dirty="0"/>
              <a:t>door de huisarts (advies tot stopzetten en voorstel voor raadpleging) naar langdurige gebruikers.</a:t>
            </a:r>
          </a:p>
          <a:p>
            <a:pPr marL="361950" indent="-361950" algn="just" eaLnBrk="1" fontAlgn="auto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000" dirty="0">
                <a:solidFill>
                  <a:srgbClr val="24ABA5"/>
                </a:solidFill>
              </a:rPr>
              <a:t>Geleidelijke dosisreductie</a:t>
            </a:r>
            <a:r>
              <a:rPr lang="fr-BE" sz="2000" dirty="0">
                <a:solidFill>
                  <a:srgbClr val="24ABA5"/>
                </a:solidFill>
              </a:rPr>
              <a:t>:</a:t>
            </a:r>
            <a:r>
              <a:rPr lang="fr-BE" sz="2000" dirty="0"/>
              <a:t> e</a:t>
            </a:r>
            <a:r>
              <a:rPr lang="nl-BE" sz="2000" dirty="0"/>
              <a:t>en geleidelijke ontwenning in tien weken is aangeraden</a:t>
            </a:r>
            <a:r>
              <a:rPr lang="fr-BE" sz="2000" dirty="0"/>
              <a:t>. </a:t>
            </a:r>
            <a:r>
              <a:rPr lang="nl-BE" sz="2000" dirty="0"/>
              <a:t>Verminder hierbij de dosis gradueel met 10 à 20% per week (schema van </a:t>
            </a:r>
            <a:r>
              <a:rPr lang="nl-BE" sz="2000" dirty="0" err="1"/>
              <a:t>Ashton</a:t>
            </a:r>
            <a:r>
              <a:rPr lang="nl-BE" sz="2000" dirty="0"/>
              <a:t>) of eventueel per twee weken. </a:t>
            </a:r>
            <a:endParaRPr lang="fr-BE" sz="2000" dirty="0"/>
          </a:p>
          <a:p>
            <a:pPr marL="739140" lvl="1" indent="-36195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000" dirty="0"/>
              <a:t>De dosisreductie kan bevorderd worden door beroep te doen op magistrale bereidingen of Individuele Medicatie Voorbereiding (IMV)</a:t>
            </a:r>
            <a:r>
              <a:rPr lang="fr-BE" sz="2000" dirty="0"/>
              <a:t>.</a:t>
            </a:r>
          </a:p>
          <a:p>
            <a:pPr marL="739140" lvl="1" indent="-36195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000" dirty="0"/>
              <a:t>Soms kan het noodzakelijk zijn om een medicatieschema op te stellen</a:t>
            </a:r>
            <a:r>
              <a:rPr lang="fr-BE" sz="2000" dirty="0"/>
              <a:t>.</a:t>
            </a:r>
            <a:endParaRPr lang="fr-BE" b="1" dirty="0"/>
          </a:p>
        </p:txBody>
      </p:sp>
      <p:sp>
        <p:nvSpPr>
          <p:cNvPr id="2969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00125" y="763588"/>
            <a:ext cx="7943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sz="2400" b="1"/>
              <a:t>Hoe kunnen we tussenkomen wanneer we ongewenst diazepinegebruik vaststellen?</a:t>
            </a:r>
          </a:p>
        </p:txBody>
      </p:sp>
      <p:pic>
        <p:nvPicPr>
          <p:cNvPr id="31750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88"/>
            <a:ext cx="973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THEMA’S</a:t>
            </a:r>
            <a:endParaRPr lang="fr-BE" dirty="0"/>
          </a:p>
        </p:txBody>
      </p:sp>
      <p:sp>
        <p:nvSpPr>
          <p:cNvPr id="9" name="Bouton d'action : Accueil 8">
            <a:hlinkClick r:id="rId5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62113"/>
            <a:ext cx="78613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88"/>
            <a:ext cx="973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THEMA’S</a:t>
            </a:r>
            <a:endParaRPr lang="fr-BE" dirty="0"/>
          </a:p>
        </p:txBody>
      </p:sp>
      <p:sp>
        <p:nvSpPr>
          <p:cNvPr id="6" name="Bouton d'action : Accueil 5">
            <a:hlinkClick r:id="rId5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52524" y="1593850"/>
            <a:ext cx="7653338" cy="5264149"/>
          </a:xfrm>
        </p:spPr>
        <p:txBody>
          <a:bodyPr rtlCol="0" anchor="ctr">
            <a:noAutofit/>
          </a:bodyPr>
          <a:lstStyle/>
          <a:p>
            <a:pPr marL="361950" indent="-361950" algn="just" eaLnBrk="1" fontAlgn="auto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endParaRPr lang="nl-BE" sz="2200" dirty="0">
              <a:solidFill>
                <a:srgbClr val="24ABA5"/>
              </a:solidFill>
            </a:endParaRPr>
          </a:p>
          <a:p>
            <a:pPr marL="361950" indent="-361950" algn="just" eaLnBrk="1" fontAlgn="auto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200" dirty="0">
                <a:solidFill>
                  <a:srgbClr val="24ABA5"/>
                </a:solidFill>
              </a:rPr>
              <a:t>Overschakeling naar Diazepam: </a:t>
            </a:r>
            <a:r>
              <a:rPr lang="fr-BE" sz="2200" dirty="0"/>
              <a:t>er </a:t>
            </a:r>
            <a:r>
              <a:rPr lang="fr-BE" sz="2200" dirty="0" err="1"/>
              <a:t>is</a:t>
            </a:r>
            <a:r>
              <a:rPr lang="fr-BE" sz="2200" dirty="0"/>
              <a:t> </a:t>
            </a:r>
            <a:r>
              <a:rPr lang="fr-BE" sz="2200" dirty="0" err="1"/>
              <a:t>geen</a:t>
            </a:r>
            <a:r>
              <a:rPr lang="fr-BE" sz="2200" dirty="0"/>
              <a:t> </a:t>
            </a:r>
            <a:r>
              <a:rPr lang="fr-BE" sz="2200" dirty="0" err="1"/>
              <a:t>bewijs</a:t>
            </a:r>
            <a:r>
              <a:rPr lang="fr-BE" sz="2200" dirty="0"/>
              <a:t> voor het </a:t>
            </a:r>
            <a:r>
              <a:rPr lang="fr-BE" sz="2200" dirty="0" err="1"/>
              <a:t>nut</a:t>
            </a:r>
            <a:r>
              <a:rPr lang="fr-BE" sz="2200" dirty="0"/>
              <a:t> om te </a:t>
            </a:r>
            <a:r>
              <a:rPr lang="fr-BE" sz="2200" dirty="0" err="1"/>
              <a:t>veranderen</a:t>
            </a:r>
            <a:r>
              <a:rPr lang="fr-BE" sz="2200" dirty="0"/>
              <a:t> van type </a:t>
            </a:r>
            <a:r>
              <a:rPr lang="fr-BE" sz="2200" dirty="0" err="1"/>
              <a:t>benzo</a:t>
            </a:r>
            <a:r>
              <a:rPr lang="fr-BE" sz="2200" dirty="0"/>
              <a:t>, </a:t>
            </a:r>
            <a:r>
              <a:rPr lang="fr-BE" sz="2200" dirty="0" err="1"/>
              <a:t>toch</a:t>
            </a:r>
            <a:r>
              <a:rPr lang="fr-BE" sz="2200" dirty="0"/>
              <a:t> </a:t>
            </a:r>
            <a:r>
              <a:rPr lang="fr-BE" sz="2200" dirty="0" err="1"/>
              <a:t>lijken</a:t>
            </a:r>
            <a:r>
              <a:rPr lang="fr-BE" sz="2200" dirty="0"/>
              <a:t> er </a:t>
            </a:r>
            <a:r>
              <a:rPr lang="fr-BE" sz="2200" dirty="0" err="1"/>
              <a:t>theoretisch</a:t>
            </a:r>
            <a:r>
              <a:rPr lang="fr-BE" sz="2200" dirty="0"/>
              <a:t> </a:t>
            </a:r>
            <a:r>
              <a:rPr lang="fr-BE" sz="2200" dirty="0" err="1"/>
              <a:t>enkele</a:t>
            </a:r>
            <a:r>
              <a:rPr lang="fr-BE" sz="2200" dirty="0"/>
              <a:t> </a:t>
            </a:r>
            <a:r>
              <a:rPr lang="fr-BE" sz="2200" dirty="0" err="1"/>
              <a:t>voordelen</a:t>
            </a:r>
            <a:r>
              <a:rPr lang="fr-BE" sz="2200" dirty="0"/>
              <a:t>: </a:t>
            </a:r>
          </a:p>
          <a:p>
            <a:pPr marL="739140" lvl="1" indent="-36195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000" dirty="0"/>
              <a:t>Diazepam zou vanwege zijn langere halfwaardetijd minder ontwenningsverschijnselen kunnen geven</a:t>
            </a:r>
          </a:p>
          <a:p>
            <a:pPr marL="739140" lvl="1" indent="-36195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fr-BE" sz="2000" dirty="0" err="1"/>
              <a:t>Nadeel</a:t>
            </a:r>
            <a:r>
              <a:rPr lang="fr-BE" sz="2000" dirty="0"/>
              <a:t> </a:t>
            </a:r>
            <a:r>
              <a:rPr lang="fr-BE" sz="2000" dirty="0" err="1"/>
              <a:t>is</a:t>
            </a:r>
            <a:r>
              <a:rPr lang="fr-BE" sz="2000" dirty="0"/>
              <a:t> </a:t>
            </a:r>
            <a:r>
              <a:rPr lang="fr-BE" sz="2000" dirty="0" err="1">
                <a:solidFill>
                  <a:srgbClr val="24ABA5"/>
                </a:solidFill>
              </a:rPr>
              <a:t>slaperigheid</a:t>
            </a:r>
            <a:r>
              <a:rPr lang="fr-BE" sz="2000" dirty="0">
                <a:solidFill>
                  <a:srgbClr val="24ABA5"/>
                </a:solidFill>
              </a:rPr>
              <a:t> </a:t>
            </a:r>
            <a:r>
              <a:rPr lang="fr-BE" sz="2000" dirty="0" err="1">
                <a:solidFill>
                  <a:srgbClr val="24ABA5"/>
                </a:solidFill>
              </a:rPr>
              <a:t>overdag</a:t>
            </a:r>
            <a:r>
              <a:rPr lang="fr-BE" sz="2000" dirty="0"/>
              <a:t>, </a:t>
            </a:r>
            <a:r>
              <a:rPr lang="fr-BE" sz="2000" dirty="0" err="1"/>
              <a:t>wat</a:t>
            </a:r>
            <a:r>
              <a:rPr lang="fr-BE" sz="2000" dirty="0"/>
              <a:t> </a:t>
            </a:r>
            <a:r>
              <a:rPr lang="fr-BE" sz="2000" dirty="0" err="1"/>
              <a:t>verkeersveiligheid</a:t>
            </a:r>
            <a:r>
              <a:rPr lang="fr-BE" sz="2000" dirty="0"/>
              <a:t> </a:t>
            </a:r>
            <a:r>
              <a:rPr lang="fr-BE" sz="2000" dirty="0" err="1"/>
              <a:t>beïnvloed</a:t>
            </a:r>
            <a:endParaRPr lang="fr-BE" sz="2000" dirty="0"/>
          </a:p>
          <a:p>
            <a:pPr marL="739140" lvl="1" indent="-36195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NL" sz="2000" dirty="0"/>
              <a:t>Bij </a:t>
            </a:r>
            <a:r>
              <a:rPr lang="nl-NL" sz="2000" dirty="0">
                <a:solidFill>
                  <a:srgbClr val="24ABA5"/>
                </a:solidFill>
              </a:rPr>
              <a:t>oudere patiënten </a:t>
            </a:r>
            <a:r>
              <a:rPr lang="nl-NL" sz="2000" dirty="0"/>
              <a:t>wordt omwille van de lange eliminatietijd en de actieve metabolieten tot </a:t>
            </a:r>
            <a:r>
              <a:rPr lang="nl-NL" sz="2000" dirty="0">
                <a:solidFill>
                  <a:srgbClr val="24ABA5"/>
                </a:solidFill>
              </a:rPr>
              <a:t>voorzichtigheid </a:t>
            </a:r>
            <a:r>
              <a:rPr lang="nl-NL" sz="2000" dirty="0"/>
              <a:t>geboden</a:t>
            </a:r>
            <a:endParaRPr lang="fr-BE" sz="2000" dirty="0"/>
          </a:p>
          <a:p>
            <a:pPr marL="739140" lvl="1" indent="-36195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fr-BE" sz="2000" dirty="0"/>
              <a:t>Voor </a:t>
            </a:r>
            <a:r>
              <a:rPr lang="fr-BE" sz="2000" dirty="0" err="1"/>
              <a:t>meer</a:t>
            </a:r>
            <a:r>
              <a:rPr lang="fr-BE" sz="2000" dirty="0"/>
              <a:t> info: </a:t>
            </a:r>
            <a:r>
              <a:rPr lang="fr-BE" sz="2000" dirty="0" err="1"/>
              <a:t>zie</a:t>
            </a:r>
            <a:r>
              <a:rPr lang="fr-BE" sz="2000" dirty="0"/>
              <a:t> </a:t>
            </a:r>
            <a:r>
              <a:rPr lang="fr-BE" sz="2000" dirty="0" err="1"/>
              <a:t>handleiding</a:t>
            </a:r>
            <a:endParaRPr lang="fr-BE" sz="2000" dirty="0"/>
          </a:p>
          <a:p>
            <a:pPr marL="739140" lvl="1" indent="-36195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endParaRPr lang="fr-BE" sz="2200" dirty="0"/>
          </a:p>
          <a:p>
            <a:pPr marL="355600" lvl="1" indent="-35560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fr-BE" sz="2200" dirty="0" err="1">
                <a:solidFill>
                  <a:srgbClr val="24ABA5"/>
                </a:solidFill>
              </a:rPr>
              <a:t>Andere</a:t>
            </a:r>
            <a:r>
              <a:rPr lang="fr-BE" sz="2200" dirty="0">
                <a:solidFill>
                  <a:srgbClr val="24ABA5"/>
                </a:solidFill>
              </a:rPr>
              <a:t> </a:t>
            </a:r>
            <a:r>
              <a:rPr lang="fr-BE" sz="2200" dirty="0" err="1">
                <a:solidFill>
                  <a:srgbClr val="24ABA5"/>
                </a:solidFill>
              </a:rPr>
              <a:t>interventies</a:t>
            </a:r>
            <a:r>
              <a:rPr lang="fr-BE" sz="2200" dirty="0">
                <a:solidFill>
                  <a:srgbClr val="24ABA5"/>
                </a:solidFill>
              </a:rPr>
              <a:t>?</a:t>
            </a:r>
          </a:p>
          <a:p>
            <a:pPr marL="457200" indent="-45720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590550" algn="l"/>
              </a:tabLst>
              <a:defRPr/>
            </a:pPr>
            <a:endParaRPr lang="fr-BE" sz="2000" dirty="0">
              <a:latin typeface="Calibri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 2" pitchFamily="18" charset="2"/>
              <a:buNone/>
              <a:defRPr/>
            </a:pPr>
            <a:endParaRPr lang="fr-BE" b="1" dirty="0"/>
          </a:p>
        </p:txBody>
      </p:sp>
      <p:sp>
        <p:nvSpPr>
          <p:cNvPr id="2969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00125" y="763588"/>
            <a:ext cx="7943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sz="2400" b="1" dirty="0" err="1"/>
              <a:t>Hoe</a:t>
            </a:r>
            <a:r>
              <a:rPr lang="fr-BE" altLang="fr-FR" sz="2400" b="1" dirty="0"/>
              <a:t> </a:t>
            </a:r>
            <a:r>
              <a:rPr lang="fr-BE" altLang="fr-FR" sz="2400" b="1" dirty="0" err="1"/>
              <a:t>kunnen</a:t>
            </a:r>
            <a:r>
              <a:rPr lang="fr-BE" altLang="fr-FR" sz="2400" b="1" dirty="0"/>
              <a:t> </a:t>
            </a:r>
            <a:r>
              <a:rPr lang="fr-BE" altLang="fr-FR" sz="2400" b="1" dirty="0" err="1"/>
              <a:t>we</a:t>
            </a:r>
            <a:r>
              <a:rPr lang="fr-BE" altLang="fr-FR" sz="2400" b="1" dirty="0"/>
              <a:t> </a:t>
            </a:r>
            <a:r>
              <a:rPr lang="fr-BE" altLang="fr-FR" sz="2400" b="1" dirty="0" err="1"/>
              <a:t>tussenkomen</a:t>
            </a:r>
            <a:r>
              <a:rPr lang="fr-BE" altLang="fr-FR" sz="2400" b="1" dirty="0"/>
              <a:t> </a:t>
            </a:r>
            <a:r>
              <a:rPr lang="fr-BE" altLang="fr-FR" sz="2400" b="1" dirty="0" err="1"/>
              <a:t>wanneer</a:t>
            </a:r>
            <a:r>
              <a:rPr lang="fr-BE" altLang="fr-FR" sz="2400" b="1" dirty="0"/>
              <a:t> </a:t>
            </a:r>
            <a:r>
              <a:rPr lang="fr-BE" altLang="fr-FR" sz="2400" b="1" dirty="0" err="1"/>
              <a:t>we</a:t>
            </a:r>
            <a:r>
              <a:rPr lang="fr-BE" altLang="fr-FR" sz="2400" b="1" dirty="0"/>
              <a:t> </a:t>
            </a:r>
            <a:r>
              <a:rPr lang="fr-BE" altLang="fr-FR" sz="2400" b="1" dirty="0" err="1"/>
              <a:t>ongewenst</a:t>
            </a:r>
            <a:r>
              <a:rPr lang="fr-BE" altLang="fr-FR" sz="2400" b="1" dirty="0"/>
              <a:t> </a:t>
            </a:r>
            <a:r>
              <a:rPr lang="fr-BE" altLang="fr-FR" sz="2400" b="1" dirty="0" err="1"/>
              <a:t>diazepinegebruik</a:t>
            </a:r>
            <a:r>
              <a:rPr lang="fr-BE" altLang="fr-FR" sz="2400" b="1" dirty="0"/>
              <a:t> </a:t>
            </a:r>
            <a:r>
              <a:rPr lang="fr-BE" altLang="fr-FR" sz="2400" b="1" dirty="0" err="1"/>
              <a:t>vaststellen</a:t>
            </a:r>
            <a:r>
              <a:rPr lang="fr-BE" altLang="fr-FR" sz="2400" b="1" dirty="0"/>
              <a:t>?</a:t>
            </a:r>
          </a:p>
        </p:txBody>
      </p:sp>
      <p:pic>
        <p:nvPicPr>
          <p:cNvPr id="31750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88"/>
            <a:ext cx="973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THEMA’S</a:t>
            </a:r>
            <a:endParaRPr lang="fr-BE" dirty="0"/>
          </a:p>
        </p:txBody>
      </p:sp>
      <p:sp>
        <p:nvSpPr>
          <p:cNvPr id="9" name="Bouton d'action : Accueil 8">
            <a:hlinkClick r:id="rId5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84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52524" y="1771271"/>
            <a:ext cx="7653338" cy="5264149"/>
          </a:xfrm>
        </p:spPr>
        <p:txBody>
          <a:bodyPr rtlCol="0" anchor="ctr">
            <a:noAutofit/>
          </a:bodyPr>
          <a:lstStyle/>
          <a:p>
            <a:r>
              <a:rPr lang="nl-BE" sz="2200" dirty="0">
                <a:solidFill>
                  <a:srgbClr val="24ABA5"/>
                </a:solidFill>
              </a:rPr>
              <a:t>Referenties</a:t>
            </a:r>
            <a:r>
              <a:rPr lang="nl-BE" sz="2000" dirty="0">
                <a:solidFill>
                  <a:srgbClr val="24ABA5"/>
                </a:solidFill>
              </a:rPr>
              <a:t>:</a:t>
            </a:r>
          </a:p>
          <a:p>
            <a:pPr lvl="1"/>
            <a:r>
              <a:rPr lang="nl-BE" sz="1800" dirty="0"/>
              <a:t>Aanbevelingen van het Instituut voor Verantwoord Medicijngebruik.</a:t>
            </a:r>
          </a:p>
          <a:p>
            <a:pPr marL="479425" lvl="2">
              <a:spcBef>
                <a:spcPts val="900"/>
              </a:spcBef>
              <a:spcAft>
                <a:spcPct val="0"/>
              </a:spcAft>
            </a:pPr>
            <a:r>
              <a:rPr lang="nl-BE" sz="1800" dirty="0"/>
              <a:t>Aanbevelingen gepubliceerd door SSMG in 2009</a:t>
            </a:r>
          </a:p>
          <a:p>
            <a:pPr lvl="1"/>
            <a:r>
              <a:rPr lang="nl-BE" sz="1800" dirty="0"/>
              <a:t>GheOP³S-tooln(</a:t>
            </a:r>
            <a:r>
              <a:rPr lang="nl-BE" sz="1800" dirty="0" err="1"/>
              <a:t>Ghent</a:t>
            </a:r>
            <a:r>
              <a:rPr lang="nl-BE" sz="1800" dirty="0"/>
              <a:t> </a:t>
            </a:r>
            <a:r>
              <a:rPr lang="nl-BE" sz="1800" dirty="0" err="1"/>
              <a:t>Older</a:t>
            </a:r>
            <a:r>
              <a:rPr lang="nl-BE" sz="1800" dirty="0"/>
              <a:t> </a:t>
            </a:r>
            <a:r>
              <a:rPr lang="nl-BE" sz="1800" dirty="0" err="1"/>
              <a:t>People’s</a:t>
            </a:r>
            <a:r>
              <a:rPr lang="nl-BE" sz="1800" dirty="0"/>
              <a:t> </a:t>
            </a:r>
            <a:r>
              <a:rPr lang="nl-BE" sz="1800" dirty="0" err="1"/>
              <a:t>Prescriptions</a:t>
            </a:r>
            <a:r>
              <a:rPr lang="nl-BE" sz="1800" dirty="0"/>
              <a:t> community </a:t>
            </a:r>
            <a:r>
              <a:rPr lang="nl-BE" sz="1800" dirty="0" err="1"/>
              <a:t>Pharmacy</a:t>
            </a:r>
            <a:r>
              <a:rPr lang="nl-BE" sz="1800" dirty="0"/>
              <a:t> Screening-tool) van de </a:t>
            </a:r>
            <a:r>
              <a:rPr lang="nl-BE" sz="1800" dirty="0" err="1"/>
              <a:t>UGent</a:t>
            </a:r>
            <a:r>
              <a:rPr lang="nl-BE" sz="1800" dirty="0"/>
              <a:t> (gepubliceerd in 2014)</a:t>
            </a:r>
          </a:p>
          <a:p>
            <a:pPr lvl="1"/>
            <a:r>
              <a:rPr lang="nl-BE" sz="1800" dirty="0"/>
              <a:t>NHG-standaard slaapproblemen en slaapmiddelen (gepubliceerd in 2014) </a:t>
            </a:r>
          </a:p>
          <a:p>
            <a:pPr lvl="1"/>
            <a:r>
              <a:rPr lang="nl-BE" sz="1800" dirty="0"/>
              <a:t>Het hulpmiddelenboek voor apothekers rond angst, stress en slaapproblemen uitgegeven door de FOD Volksgezondheid (gepubliceerd in 2005, herzien in 2017)</a:t>
            </a:r>
          </a:p>
          <a:p>
            <a:pPr lvl="1"/>
            <a:r>
              <a:rPr lang="nl-BE" sz="1800" dirty="0" err="1"/>
              <a:t>Domus</a:t>
            </a:r>
            <a:r>
              <a:rPr lang="nl-BE" sz="1800" dirty="0"/>
              <a:t> </a:t>
            </a:r>
            <a:r>
              <a:rPr lang="nl-BE" sz="1800" dirty="0" err="1"/>
              <a:t>Medica</a:t>
            </a:r>
            <a:r>
              <a:rPr lang="nl-BE" sz="1800" dirty="0"/>
              <a:t> (gepubliceerd in 2011, herzien in 2017)</a:t>
            </a:r>
          </a:p>
          <a:p>
            <a:endParaRPr lang="nl-BE" sz="2000" dirty="0"/>
          </a:p>
          <a:p>
            <a:pPr marL="361950" indent="-361950" algn="just" eaLnBrk="1" fontAlgn="auto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endParaRPr lang="fr-BE" sz="2000" dirty="0"/>
          </a:p>
          <a:p>
            <a:pPr marL="457200" indent="-457200" algn="just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590550" algn="l"/>
              </a:tabLst>
              <a:defRPr/>
            </a:pPr>
            <a:endParaRPr lang="fr-BE" sz="2000" dirty="0">
              <a:latin typeface="Calibri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 2" pitchFamily="18" charset="2"/>
              <a:buNone/>
              <a:defRPr/>
            </a:pPr>
            <a:endParaRPr lang="fr-BE" b="1" dirty="0"/>
          </a:p>
        </p:txBody>
      </p:sp>
      <p:sp>
        <p:nvSpPr>
          <p:cNvPr id="2969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00125" y="763588"/>
            <a:ext cx="7943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sz="2400" b="1"/>
              <a:t>Hoe kunnen we tussenkomen wanneer we ongewenst diazepinegebruik vaststellen?</a:t>
            </a:r>
          </a:p>
        </p:txBody>
      </p:sp>
      <p:pic>
        <p:nvPicPr>
          <p:cNvPr id="31750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88"/>
            <a:ext cx="973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THEMA’S</a:t>
            </a:r>
            <a:endParaRPr lang="fr-BE" dirty="0"/>
          </a:p>
        </p:txBody>
      </p:sp>
      <p:sp>
        <p:nvSpPr>
          <p:cNvPr id="9" name="Bouton d'action : Accueil 8">
            <a:hlinkClick r:id="rId5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369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08063" y="1439863"/>
            <a:ext cx="7794625" cy="51657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tabLst>
                <a:tab pos="590550" algn="l"/>
              </a:tabLst>
              <a:defRPr/>
            </a:pPr>
            <a:r>
              <a:rPr lang="fr-BE" sz="2200" b="1" dirty="0" err="1">
                <a:solidFill>
                  <a:srgbClr val="24ABA5"/>
                </a:solidFill>
              </a:rPr>
              <a:t>Ja</a:t>
            </a:r>
            <a:r>
              <a:rPr lang="fr-BE" sz="2200" b="1" dirty="0">
                <a:solidFill>
                  <a:srgbClr val="24ABA5"/>
                </a:solidFill>
              </a:rPr>
              <a:t>, </a:t>
            </a:r>
            <a:r>
              <a:rPr lang="nl-BE" sz="2400" dirty="0"/>
              <a:t>maar schrijft hij het aan meer dan 2 patiënten voor, dan moet hij: </a:t>
            </a:r>
          </a:p>
          <a:p>
            <a:pPr marL="273050" indent="-27305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>
                <a:tab pos="590550" algn="l"/>
              </a:tabLst>
              <a:defRPr/>
            </a:pPr>
            <a:r>
              <a:rPr lang="nl-BE" sz="2000" dirty="0"/>
              <a:t>een specifieke opleiding hebben gevolgd of voor 2006 reeds over expertise beschikken op dit vlak</a:t>
            </a:r>
          </a:p>
          <a:p>
            <a:pPr marL="273050" indent="-27305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>
                <a:tab pos="590550" algn="l"/>
              </a:tabLst>
              <a:defRPr/>
            </a:pPr>
            <a:r>
              <a:rPr lang="nl-BE" sz="2000" dirty="0"/>
              <a:t>geregistreerd zijn bij een erkend opvangcentrum, bij een erkend netwerk voor de opvang van druggebruikers of bij een erkend gespecialiseerd centrum</a:t>
            </a:r>
          </a:p>
          <a:p>
            <a:pPr marL="273050" indent="-27305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>
                <a:tab pos="590550" algn="l"/>
              </a:tabLst>
              <a:defRPr/>
            </a:pPr>
            <a:r>
              <a:rPr lang="nl-BE" sz="2000" dirty="0"/>
              <a:t>het bewijs kunnen leveren dat hij een continue opleiding volgt, wetenschappelijke artikels leest en deelneemt aan de activiteiten van een opvangcentrum, een netwerk of van een gespecialiseerd centrum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tabLst>
                <a:tab pos="590550" algn="l"/>
              </a:tabLst>
              <a:defRPr/>
            </a:pPr>
            <a:r>
              <a:rPr lang="fr-BE" sz="2200" dirty="0">
                <a:solidFill>
                  <a:srgbClr val="24ABA5"/>
                </a:solidFill>
              </a:rPr>
              <a:t>De </a:t>
            </a:r>
            <a:r>
              <a:rPr lang="fr-BE" sz="2200" dirty="0" err="1">
                <a:solidFill>
                  <a:srgbClr val="24ABA5"/>
                </a:solidFill>
              </a:rPr>
              <a:t>apotheker</a:t>
            </a:r>
            <a:r>
              <a:rPr lang="fr-BE" sz="2200" dirty="0">
                <a:solidFill>
                  <a:srgbClr val="24ABA5"/>
                </a:solidFill>
              </a:rPr>
              <a:t> </a:t>
            </a:r>
            <a:r>
              <a:rPr lang="fr-BE" sz="2200" dirty="0" err="1">
                <a:solidFill>
                  <a:srgbClr val="24ABA5"/>
                </a:solidFill>
              </a:rPr>
              <a:t>moet</a:t>
            </a:r>
            <a:r>
              <a:rPr lang="fr-BE" sz="2200" dirty="0">
                <a:solidFill>
                  <a:srgbClr val="24ABA5"/>
                </a:solidFill>
              </a:rPr>
              <a:t> en kan </a:t>
            </a:r>
            <a:r>
              <a:rPr lang="fr-BE" sz="2200" dirty="0" err="1">
                <a:solidFill>
                  <a:srgbClr val="24ABA5"/>
                </a:solidFill>
              </a:rPr>
              <a:t>deze</a:t>
            </a:r>
            <a:r>
              <a:rPr lang="fr-BE" sz="2200" dirty="0">
                <a:solidFill>
                  <a:srgbClr val="24ABA5"/>
                </a:solidFill>
              </a:rPr>
              <a:t> </a:t>
            </a:r>
            <a:r>
              <a:rPr lang="fr-BE" sz="2200" dirty="0" err="1">
                <a:solidFill>
                  <a:srgbClr val="24ABA5"/>
                </a:solidFill>
              </a:rPr>
              <a:t>registratie</a:t>
            </a:r>
            <a:r>
              <a:rPr lang="fr-BE" sz="2200" dirty="0">
                <a:solidFill>
                  <a:srgbClr val="24ABA5"/>
                </a:solidFill>
              </a:rPr>
              <a:t> niet </a:t>
            </a:r>
            <a:r>
              <a:rPr lang="fr-BE" sz="2200" dirty="0" err="1">
                <a:solidFill>
                  <a:srgbClr val="24ABA5"/>
                </a:solidFill>
              </a:rPr>
              <a:t>nagaan</a:t>
            </a:r>
            <a:r>
              <a:rPr lang="fr-BE" sz="2200" dirty="0">
                <a:solidFill>
                  <a:srgbClr val="24ABA5"/>
                </a:solidFill>
              </a:rPr>
              <a:t>.</a:t>
            </a:r>
            <a:endParaRPr lang="fr-BE" sz="2200" b="1" i="1" dirty="0">
              <a:solidFill>
                <a:srgbClr val="24ABA5"/>
              </a:solidFill>
            </a:endParaRPr>
          </a:p>
        </p:txBody>
      </p:sp>
      <p:sp>
        <p:nvSpPr>
          <p:cNvPr id="3174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971550" y="704850"/>
            <a:ext cx="7943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sz="2400" b="1"/>
              <a:t>Mag een huisarts methadon voorschrijven? 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6" name="Bouton d'action : Accueil 5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84263" y="1536700"/>
            <a:ext cx="7308850" cy="5321299"/>
          </a:xfrm>
        </p:spPr>
        <p:txBody>
          <a:bodyPr rtlCol="0" anchor="ctr">
            <a:noAutofit/>
          </a:bodyPr>
          <a:lstStyle/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endParaRPr lang="nl-BE" sz="2400" dirty="0"/>
          </a:p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400" dirty="0"/>
              <a:t>Het voorschrift moet </a:t>
            </a:r>
            <a:r>
              <a:rPr lang="nl-BE" sz="2400" dirty="0">
                <a:solidFill>
                  <a:srgbClr val="24ABA5"/>
                </a:solidFill>
              </a:rPr>
              <a:t>eigenhandig </a:t>
            </a:r>
            <a:r>
              <a:rPr lang="nl-BE" sz="2400" dirty="0"/>
              <a:t>geschreven zijn</a:t>
            </a:r>
            <a:r>
              <a:rPr lang="fr-BE" sz="2400" dirty="0"/>
              <a:t>.</a:t>
            </a:r>
            <a:endParaRPr lang="fr-BE" sz="1000" dirty="0"/>
          </a:p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400" dirty="0"/>
              <a:t>De </a:t>
            </a:r>
            <a:r>
              <a:rPr lang="nl-BE" sz="2400" dirty="0">
                <a:solidFill>
                  <a:srgbClr val="24ABA5"/>
                </a:solidFill>
              </a:rPr>
              <a:t>dosis</a:t>
            </a:r>
            <a:r>
              <a:rPr lang="nl-BE" sz="2400" dirty="0"/>
              <a:t>, het </a:t>
            </a:r>
            <a:r>
              <a:rPr lang="nl-BE" sz="2400" dirty="0">
                <a:solidFill>
                  <a:srgbClr val="24ABA5"/>
                </a:solidFill>
              </a:rPr>
              <a:t>aantal eenheden</a:t>
            </a:r>
            <a:r>
              <a:rPr lang="nl-BE" sz="2400" dirty="0"/>
              <a:t>, de </a:t>
            </a:r>
            <a:r>
              <a:rPr lang="nl-BE" sz="2400" dirty="0" err="1">
                <a:solidFill>
                  <a:srgbClr val="24ABA5"/>
                </a:solidFill>
              </a:rPr>
              <a:t>posologie</a:t>
            </a:r>
            <a:r>
              <a:rPr lang="nl-BE" sz="2400" dirty="0"/>
              <a:t> en indien van toepassing, de </a:t>
            </a:r>
            <a:r>
              <a:rPr lang="nl-BE" sz="2400" dirty="0">
                <a:solidFill>
                  <a:srgbClr val="24ABA5"/>
                </a:solidFill>
              </a:rPr>
              <a:t>behandelingsduur  moeten voluit geschreven </a:t>
            </a:r>
            <a:r>
              <a:rPr lang="nl-BE" sz="2400" dirty="0"/>
              <a:t>zijn. </a:t>
            </a:r>
            <a:endParaRPr lang="nl-BE" sz="1000" dirty="0"/>
          </a:p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400" dirty="0">
                <a:solidFill>
                  <a:srgbClr val="24ABA5"/>
                </a:solidFill>
              </a:rPr>
              <a:t>Het voorschrift moet gedateerd en ondertekend zijn </a:t>
            </a:r>
            <a:r>
              <a:rPr lang="nl-BE" sz="2400" dirty="0"/>
              <a:t>door de arts.</a:t>
            </a:r>
          </a:p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400" dirty="0"/>
              <a:t>Methadon mag ook elektronisch voorgeschreven worden, in dat geval moet het voorschrift uiteraard niet voluit en met de hand opgesteld worden.</a:t>
            </a:r>
            <a:endParaRPr lang="fr-BE" sz="2200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sz="2000" b="1" i="1" dirty="0"/>
          </a:p>
        </p:txBody>
      </p:sp>
      <p:sp>
        <p:nvSpPr>
          <p:cNvPr id="3277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084263" y="706438"/>
            <a:ext cx="7831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sz="2400" b="1"/>
              <a:t>Waaraan moet het voorschrift voor methadon voldoen? 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6" name="Bouton d'action : Accueil 5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22363" y="1814513"/>
            <a:ext cx="7793037" cy="2811462"/>
          </a:xfrm>
        </p:spPr>
        <p:txBody>
          <a:bodyPr rtlCol="0">
            <a:normAutofit fontScale="70000" lnSpcReduction="20000"/>
          </a:bodyPr>
          <a:lstStyle/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tabLst>
                <a:tab pos="590550" algn="l"/>
              </a:tabLst>
              <a:defRPr/>
            </a:pPr>
            <a:r>
              <a:rPr lang="nl-BE" sz="3100" dirty="0"/>
              <a:t>Indien de huisarts geen nauwkeurige instructies geeft op het voorschrift, is de apotheker verplicht: </a:t>
            </a:r>
          </a:p>
          <a:p>
            <a:pPr marL="355600" indent="-35560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>
                <a:tab pos="590550" algn="l"/>
              </a:tabLst>
              <a:defRPr/>
            </a:pPr>
            <a:r>
              <a:rPr lang="nl-BE" sz="3100" dirty="0"/>
              <a:t>om dit persoonlijk aan de patiënt af te leveren, </a:t>
            </a:r>
          </a:p>
          <a:p>
            <a:pPr marL="355600" indent="-35560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>
                <a:tab pos="590550" algn="l"/>
              </a:tabLst>
              <a:defRPr/>
            </a:pPr>
            <a:r>
              <a:rPr lang="nl-BE" sz="3100" dirty="0"/>
              <a:t>dagelijks,</a:t>
            </a:r>
          </a:p>
          <a:p>
            <a:pPr marL="355600" indent="-35560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>
                <a:tab pos="590550" algn="l"/>
              </a:tabLst>
              <a:defRPr/>
            </a:pPr>
            <a:r>
              <a:rPr lang="nl-BE" sz="3100" dirty="0"/>
              <a:t>onder de vorm van unidosissen.</a:t>
            </a:r>
            <a:endParaRPr lang="fr-BE" sz="3100" dirty="0"/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tabLst>
                <a:tab pos="590550" algn="l"/>
              </a:tabLst>
              <a:defRPr/>
            </a:pPr>
            <a:endParaRPr lang="fr-BE" sz="2200" dirty="0"/>
          </a:p>
          <a:p>
            <a:pPr marL="137160" indent="-137160" algn="just" eaLnBrk="1" fontAlgn="auto" hangingPunct="1">
              <a:spcAft>
                <a:spcPts val="0"/>
              </a:spcAft>
              <a:tabLst>
                <a:tab pos="590550" algn="l"/>
              </a:tabLst>
              <a:defRPr/>
            </a:pPr>
            <a:endParaRPr lang="fr-BE" sz="2000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sz="2000" b="1" i="1" dirty="0"/>
          </a:p>
        </p:txBody>
      </p:sp>
      <p:sp>
        <p:nvSpPr>
          <p:cNvPr id="3379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893763" y="725488"/>
            <a:ext cx="8021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sz="2400" b="1"/>
              <a:t>Hoe moet de methadon worden afgeleverd?</a:t>
            </a:r>
          </a:p>
        </p:txBody>
      </p:sp>
      <p:pic>
        <p:nvPicPr>
          <p:cNvPr id="35845" name="Picture 2" descr="http://static.guim.co.uk/sys-images/Society/Pix/pictures/2010/4/20/1271757198560/Methadon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141788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/>
              </a:rPr>
              <a:t>THEMA’S</a:t>
            </a:r>
            <a:endParaRPr lang="fr-BE" dirty="0"/>
          </a:p>
        </p:txBody>
      </p:sp>
      <p:sp>
        <p:nvSpPr>
          <p:cNvPr id="7" name="Bouton d'action : Accueil 6">
            <a:hlinkClick r:id="rId4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90625" y="2124075"/>
            <a:ext cx="7724775" cy="45148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endParaRPr lang="nl-BE" sz="2400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r>
              <a:rPr lang="nl-BE" sz="2400" dirty="0"/>
              <a:t>De arts moet dit </a:t>
            </a:r>
            <a:r>
              <a:rPr lang="nl-BE" sz="2400" dirty="0">
                <a:solidFill>
                  <a:srgbClr val="24ABA5"/>
                </a:solidFill>
              </a:rPr>
              <a:t>uitdrukkelijk specifiëren op elk voorschrift</a:t>
            </a:r>
            <a:r>
              <a:rPr lang="nl-BE" sz="2400" dirty="0"/>
              <a:t>.</a:t>
            </a:r>
            <a:endParaRPr lang="fr-BE" sz="2200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r>
              <a:rPr lang="nl-BE" sz="2400" dirty="0"/>
              <a:t>De huisarts noteert verplicht in het medisch dossier: </a:t>
            </a:r>
            <a:endParaRPr lang="fr-BE" sz="2200" dirty="0"/>
          </a:p>
          <a:p>
            <a:pPr marL="628650" indent="-2667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nl-BE" sz="2400" dirty="0"/>
              <a:t>de afwijkende wijze van aflevering</a:t>
            </a:r>
            <a:endParaRPr lang="fr-BE" sz="2200" dirty="0"/>
          </a:p>
          <a:p>
            <a:pPr marL="628650" indent="-2667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BE" sz="2200" dirty="0"/>
              <a:t>de</a:t>
            </a:r>
            <a:r>
              <a:rPr lang="nl-BE" sz="2400" dirty="0"/>
              <a:t> toedieningswijze</a:t>
            </a:r>
            <a:endParaRPr lang="fr-BE" sz="2200" dirty="0"/>
          </a:p>
          <a:p>
            <a:pPr marL="628650" indent="-2667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nl-BE" sz="2400" dirty="0"/>
              <a:t>de motivering</a:t>
            </a:r>
            <a:r>
              <a:rPr lang="fr-BE" sz="2200" dirty="0"/>
              <a:t> </a:t>
            </a:r>
          </a:p>
          <a:p>
            <a:pPr marL="285750" indent="-28575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BE" sz="2000" dirty="0"/>
          </a:p>
        </p:txBody>
      </p:sp>
      <p:sp>
        <p:nvSpPr>
          <p:cNvPr id="3481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550" y="631825"/>
            <a:ext cx="7943850" cy="1717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90550" algn="l"/>
              </a:tabLst>
              <a:defRPr/>
            </a:pPr>
            <a:r>
              <a:rPr lang="nl-BE" sz="2200" b="1" dirty="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Indien de dosissen niet in de apotheek moeten worden ingenomen en er meerdere dosissen per keer worden meegegeven</a:t>
            </a:r>
            <a:r>
              <a:rPr lang="fr-BE" sz="2100" b="1" spc="-110" dirty="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BE" sz="2200" b="1" dirty="0" err="1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</a:t>
            </a:r>
            <a:r>
              <a:rPr lang="fr-BE" sz="2200" b="1" dirty="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200" b="1" dirty="0" err="1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moet</a:t>
            </a:r>
            <a:r>
              <a:rPr lang="fr-BE" sz="2200" b="1" dirty="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arts dit dan </a:t>
            </a:r>
            <a:r>
              <a:rPr lang="fr-BE" sz="2200" b="1" dirty="0" err="1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voorschrijven</a:t>
            </a:r>
            <a:r>
              <a:rPr lang="fr-BE" sz="2200" b="1" dirty="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271587" y="2948613"/>
            <a:ext cx="7710488" cy="2989263"/>
          </a:xfrm>
          <a:prstGeom prst="wedgeRectCallout">
            <a:avLst>
              <a:gd name="adj1" fmla="val -41421"/>
              <a:gd name="adj2" fmla="val 68415"/>
            </a:avLst>
          </a:prstGeom>
          <a:solidFill>
            <a:srgbClr val="24ABA5">
              <a:alpha val="8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800" dirty="0"/>
              <a:t>Welke moeilijkheden ondervinden we bij het voorschrift voor methadon?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28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800" dirty="0"/>
              <a:t>Welke concrete oplossingen kunnen dit verhelpen?</a:t>
            </a:r>
            <a:endParaRPr lang="fr-BE" sz="28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9" name="Bouton d'action : Accueil 8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0488" y="1057275"/>
            <a:ext cx="7564437" cy="5267325"/>
          </a:xfrm>
        </p:spPr>
        <p:txBody>
          <a:bodyPr rtlCol="0">
            <a:noAutofit/>
          </a:bodyPr>
          <a:lstStyle/>
          <a:p>
            <a:pPr marL="542925" indent="-54292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4B8D"/>
              </a:buClr>
              <a:buSzPct val="110000"/>
              <a:buFont typeface="Wingdings" panose="05000000000000000000" pitchFamily="2" charset="2"/>
              <a:buChar char=""/>
              <a:defRPr/>
            </a:pPr>
            <a:r>
              <a:rPr lang="fr-BE" sz="2400" spc="-150" dirty="0" err="1">
                <a:hlinkClick r:id="rId3" action="ppaction://hlinksldjump"/>
              </a:rPr>
              <a:t>Bereikbaarheid</a:t>
            </a:r>
            <a:r>
              <a:rPr lang="fr-BE" sz="2400" spc="-150" dirty="0">
                <a:hlinkClick r:id="rId3" action="ppaction://hlinksldjump"/>
              </a:rPr>
              <a:t> en </a:t>
            </a:r>
            <a:r>
              <a:rPr lang="fr-BE" sz="2400" spc="-150" dirty="0" err="1">
                <a:hlinkClick r:id="rId3" action="ppaction://hlinksldjump"/>
              </a:rPr>
              <a:t>communicatie</a:t>
            </a:r>
            <a:endParaRPr lang="fr-BE" sz="2400" spc="-150" dirty="0"/>
          </a:p>
          <a:p>
            <a:pPr marL="542925" indent="-54292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4B8D"/>
              </a:buClr>
              <a:buSzPct val="110000"/>
              <a:buFont typeface="Wingdings" panose="05000000000000000000" pitchFamily="2" charset="2"/>
              <a:buChar char=""/>
              <a:defRPr/>
            </a:pPr>
            <a:r>
              <a:rPr lang="fr-BE" sz="2400" dirty="0" err="1">
                <a:hlinkClick r:id="rId4" action="ppaction://hlinksldjump"/>
              </a:rPr>
              <a:t>Misbruik</a:t>
            </a:r>
            <a:r>
              <a:rPr lang="fr-BE" sz="2400" dirty="0">
                <a:hlinkClick r:id="rId4" action="ppaction://hlinksldjump"/>
              </a:rPr>
              <a:t> en </a:t>
            </a:r>
            <a:r>
              <a:rPr lang="fr-BE" sz="2400" dirty="0" err="1">
                <a:hlinkClick r:id="rId4" action="ppaction://hlinksldjump"/>
              </a:rPr>
              <a:t>verslaving</a:t>
            </a:r>
            <a:endParaRPr lang="fr-BE" sz="2400" dirty="0"/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65213" y="338138"/>
            <a:ext cx="7564437" cy="7667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Thema’s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81100" y="1781175"/>
            <a:ext cx="7734300" cy="4857750"/>
          </a:xfrm>
        </p:spPr>
        <p:txBody>
          <a:bodyPr rtlCol="0">
            <a:noAutofit/>
          </a:bodyPr>
          <a:lstStyle/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nl-BE" sz="2400" dirty="0"/>
              <a:t>De apotheker moet steeds de methadon in verdeelde </a:t>
            </a:r>
            <a:r>
              <a:rPr lang="nl-BE" sz="2400" dirty="0">
                <a:solidFill>
                  <a:srgbClr val="24ABA5"/>
                </a:solidFill>
              </a:rPr>
              <a:t>dagdosissen</a:t>
            </a:r>
            <a:r>
              <a:rPr lang="nl-BE" sz="2400" dirty="0"/>
              <a:t> afleveren</a:t>
            </a:r>
            <a:r>
              <a:rPr lang="fr-BE" sz="2200" dirty="0"/>
              <a:t>. </a:t>
            </a:r>
          </a:p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nl-BE" sz="2400" dirty="0"/>
              <a:t>Methadonsiroop zal dus in </a:t>
            </a:r>
            <a:r>
              <a:rPr lang="nl-BE" sz="2400" dirty="0">
                <a:solidFill>
                  <a:srgbClr val="24ABA5"/>
                </a:solidFill>
              </a:rPr>
              <a:t>aparte flacons </a:t>
            </a:r>
            <a:r>
              <a:rPr lang="nl-BE" sz="2400" dirty="0"/>
              <a:t>(met veiligheidsdop) moeten worden meegegeven</a:t>
            </a:r>
            <a:r>
              <a:rPr lang="fr-BE" sz="22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r>
              <a:rPr lang="fr-BE" sz="2000" b="1" dirty="0"/>
              <a:t>!</a:t>
            </a:r>
            <a:r>
              <a:rPr lang="fr-BE" sz="2000" dirty="0"/>
              <a:t> </a:t>
            </a:r>
            <a:r>
              <a:rPr lang="nl-BE" sz="2000" dirty="0"/>
              <a:t>Het Therapeutisch Magistraal Formularium (TMF) acht het niet raadzaam om voor een periode van langer dan één week af te leveren.</a:t>
            </a:r>
            <a:endParaRPr lang="fr-BE" sz="2000" b="1" i="1" dirty="0"/>
          </a:p>
        </p:txBody>
      </p:sp>
      <p:sp>
        <p:nvSpPr>
          <p:cNvPr id="3584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952500" y="704850"/>
            <a:ext cx="8010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sz="2200" b="1"/>
              <a:t>En hoe moet de apotheker dit afleveren?</a:t>
            </a:r>
          </a:p>
        </p:txBody>
      </p:sp>
      <p:pic>
        <p:nvPicPr>
          <p:cNvPr id="37893" name="Picture 2" descr="http://upload.wikimedia.org/wikipedia/commons/b/b9/Chlorydrate_de_M%C3%A9thad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44513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/>
              </a:rPr>
              <a:t>THEMA’S</a:t>
            </a:r>
            <a:endParaRPr lang="fr-BE" dirty="0"/>
          </a:p>
        </p:txBody>
      </p:sp>
      <p:sp>
        <p:nvSpPr>
          <p:cNvPr id="7" name="Bouton d'action : Accueil 6">
            <a:hlinkClick r:id="rId4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52525" y="2333625"/>
            <a:ext cx="7762875" cy="4210050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BE" altLang="fr-FR" sz="2200" b="1">
                <a:solidFill>
                  <a:srgbClr val="24ABA5"/>
                </a:solidFill>
              </a:rPr>
              <a:t>Ja</a:t>
            </a:r>
            <a:endParaRPr lang="fr-BE" altLang="fr-FR" sz="2200">
              <a:solidFill>
                <a:srgbClr val="24ABA5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BE" altLang="fr-FR" sz="2400"/>
              <a:t>De apotheker moet steeds een excipiens toevoegen waardoor het middel moeilijk injecteerbaar wordt, zowel voor methadoncapsules (gom, cellulosederivaat...) als voor waterige oplossingen (eenvoudige siroop, sorbitolsiroop...). </a:t>
            </a:r>
            <a:endParaRPr lang="fr-BE" altLang="fr-FR" sz="2200"/>
          </a:p>
          <a:p>
            <a:pPr marL="0" indent="0" algn="just" eaLnBrk="1" hangingPunct="1">
              <a:buFont typeface="Wingdings 2" pitchFamily="18" charset="2"/>
              <a:buNone/>
            </a:pPr>
            <a:endParaRPr lang="fr-BE" altLang="fr-FR">
              <a:latin typeface="Calibri" pitchFamily="34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fr-BE" altLang="fr-FR" b="1"/>
          </a:p>
          <a:p>
            <a:pPr marL="0" indent="0" eaLnBrk="1" hangingPunct="1">
              <a:buFont typeface="Wingdings 2" pitchFamily="18" charset="2"/>
              <a:buNone/>
            </a:pPr>
            <a:endParaRPr lang="fr-BE" altLang="fr-FR" b="1"/>
          </a:p>
        </p:txBody>
      </p:sp>
      <p:sp>
        <p:nvSpPr>
          <p:cNvPr id="3686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971550" y="700088"/>
            <a:ext cx="79438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nl-BE" altLang="fr-FR" sz="2400" b="1"/>
              <a:t>Als de huisarts geen excipiens vermeldt om het middel moeilijk injecteerbaar te maken, moet de apotheker dit dan toevoegen</a:t>
            </a:r>
            <a:r>
              <a:rPr lang="fr-BE" altLang="fr-FR" sz="2400" b="1"/>
              <a:t>?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6" name="Bouton d'action : Accueil 5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90625" y="2000250"/>
            <a:ext cx="7724775" cy="44291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r>
              <a:rPr lang="fr-BE" sz="2200" b="1" dirty="0" err="1">
                <a:solidFill>
                  <a:srgbClr val="24ABA5"/>
                </a:solidFill>
              </a:rPr>
              <a:t>Nee</a:t>
            </a:r>
            <a:endParaRPr lang="fr-BE" sz="2200" b="1" dirty="0">
              <a:solidFill>
                <a:srgbClr val="24ABA5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r>
              <a:rPr lang="nl-BE" sz="2400" dirty="0"/>
              <a:t>Tenzij er twijfel bestaat</a:t>
            </a:r>
            <a:r>
              <a:rPr lang="fr-BE" sz="2200" dirty="0"/>
              <a:t> over:</a:t>
            </a:r>
          </a:p>
          <a:p>
            <a:pPr marL="714375" lvl="1" indent="-3365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nl-BE" sz="2200" dirty="0"/>
              <a:t>de veiligheid van de voorgestelde therapie (dosis, interacties...) </a:t>
            </a:r>
            <a:endParaRPr lang="fr-BE" sz="2200" dirty="0"/>
          </a:p>
          <a:p>
            <a:pPr marL="714375" lvl="1" indent="-3365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nl-BE" sz="2200" dirty="0"/>
              <a:t>de authenticiteit van het voorschrift</a:t>
            </a:r>
            <a:endParaRPr lang="fr-BE" sz="2200" dirty="0"/>
          </a:p>
          <a:p>
            <a:pPr marL="137160" indent="-137160" eaLnBrk="1" fontAlgn="auto" hangingPunct="1">
              <a:spcAft>
                <a:spcPts val="0"/>
              </a:spcAft>
              <a:defRPr/>
            </a:pPr>
            <a:endParaRPr lang="fr-BE" sz="3200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b="1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b="1" dirty="0"/>
          </a:p>
        </p:txBody>
      </p:sp>
      <p:sp>
        <p:nvSpPr>
          <p:cNvPr id="3789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933450" y="738188"/>
            <a:ext cx="80295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sz="2400" b="1"/>
              <a:t>Mag de apotheker een methadonvoorschrift weigeren uit te voeren? 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60463" y="2000250"/>
            <a:ext cx="7754937" cy="456247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r>
              <a:rPr lang="fr-BE" sz="2200" b="1" dirty="0" err="1">
                <a:solidFill>
                  <a:srgbClr val="24ABA5"/>
                </a:solidFill>
              </a:rPr>
              <a:t>Nee</a:t>
            </a:r>
            <a:endParaRPr lang="fr-BE" sz="2200" b="1" dirty="0">
              <a:solidFill>
                <a:srgbClr val="24ABA5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r>
              <a:rPr lang="nl-BE" sz="2400" dirty="0"/>
              <a:t>De Geneeskundige Commissie adviseert echter om op vrijwillige basis een overeenkomst op te maken tussen patiënt, huisarts en apotheker, waarin modaliteiten voor de substitutie-behandeling zijn opgenomen</a:t>
            </a:r>
            <a:r>
              <a:rPr lang="fr-BE" sz="2200" dirty="0"/>
              <a:t>.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endParaRPr lang="fr-BE" sz="1600" dirty="0"/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endParaRPr lang="fr-BE" sz="1600" dirty="0"/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endParaRPr lang="fr-BE" sz="1600" dirty="0"/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endParaRPr lang="fr-BE" sz="1600" dirty="0"/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nl-BE" sz="1600" dirty="0"/>
              <a:t>Voorbeeld van een dergelijk contract vindt u in de APB Apotheekrichtlijnen “Substitutiebehandeling van opiaten” op </a:t>
            </a:r>
            <a:r>
              <a:rPr lang="nl-BE" sz="1600" u="sng" dirty="0"/>
              <a:t>www.apb.be</a:t>
            </a:r>
            <a:endParaRPr lang="fr-BE" sz="2000" u="sng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sz="2000" b="1" i="1" spc="-150" dirty="0"/>
          </a:p>
        </p:txBody>
      </p:sp>
      <p:sp>
        <p:nvSpPr>
          <p:cNvPr id="389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971550" y="696913"/>
            <a:ext cx="79438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sz="2400" b="1"/>
              <a:t>Moet voor elke substitutiebehandeling een overeenkomst opgesteld worden?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6" name="Bouton d'action : Accueil 5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60463" y="1323833"/>
            <a:ext cx="7754937" cy="5534167"/>
          </a:xfrm>
        </p:spPr>
        <p:txBody>
          <a:bodyPr rtlCol="0">
            <a:noAutofit/>
          </a:bodyPr>
          <a:lstStyle/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Code voor </a:t>
            </a:r>
            <a:r>
              <a:rPr lang="fr-BE" sz="1200" dirty="0" err="1"/>
              <a:t>Farmaceutische</a:t>
            </a:r>
            <a:r>
              <a:rPr lang="fr-BE" sz="1200" dirty="0"/>
              <a:t> </a:t>
            </a:r>
            <a:r>
              <a:rPr lang="fr-BE" sz="1200" dirty="0" err="1"/>
              <a:t>Plichtenleer</a:t>
            </a:r>
            <a:r>
              <a:rPr lang="fr-BE" sz="1200" dirty="0"/>
              <a:t>, </a:t>
            </a:r>
            <a:r>
              <a:rPr lang="fr-BE" sz="1200" dirty="0" err="1"/>
              <a:t>Orde</a:t>
            </a:r>
            <a:r>
              <a:rPr lang="fr-BE" sz="1200" dirty="0"/>
              <a:t> der </a:t>
            </a:r>
            <a:r>
              <a:rPr lang="fr-BE" sz="1200" dirty="0" err="1"/>
              <a:t>Apothekers</a:t>
            </a:r>
            <a:endParaRPr lang="fr-BE" sz="1200" dirty="0"/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Code voor </a:t>
            </a:r>
            <a:r>
              <a:rPr lang="fr-BE" sz="1200" dirty="0" err="1"/>
              <a:t>Medische</a:t>
            </a:r>
            <a:r>
              <a:rPr lang="fr-BE" sz="1200" dirty="0"/>
              <a:t> </a:t>
            </a:r>
            <a:r>
              <a:rPr lang="fr-BE" sz="1200" dirty="0" err="1"/>
              <a:t>Plichtenleer</a:t>
            </a:r>
            <a:r>
              <a:rPr lang="fr-BE" sz="1200" dirty="0"/>
              <a:t>, </a:t>
            </a:r>
            <a:r>
              <a:rPr lang="fr-BE" sz="1200" dirty="0" err="1"/>
              <a:t>Orde</a:t>
            </a:r>
            <a:r>
              <a:rPr lang="fr-BE" sz="1200" dirty="0"/>
              <a:t> van </a:t>
            </a:r>
            <a:r>
              <a:rPr lang="fr-BE" sz="1200" dirty="0" err="1"/>
              <a:t>Geneesheren</a:t>
            </a:r>
            <a:endParaRPr lang="fr-BE" sz="1200" dirty="0"/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 err="1"/>
              <a:t>Belgisch</a:t>
            </a:r>
            <a:r>
              <a:rPr lang="fr-BE" sz="1200" dirty="0"/>
              <a:t> Centrum voor </a:t>
            </a:r>
            <a:r>
              <a:rPr lang="fr-BE" sz="1200" dirty="0" err="1"/>
              <a:t>Farmacotherapeutische</a:t>
            </a:r>
            <a:r>
              <a:rPr lang="fr-BE" sz="1200" dirty="0"/>
              <a:t> </a:t>
            </a:r>
            <a:r>
              <a:rPr lang="fr-BE" sz="1200" dirty="0" err="1"/>
              <a:t>Informatie</a:t>
            </a:r>
            <a:r>
              <a:rPr lang="fr-BE" sz="1200" dirty="0"/>
              <a:t> (BCFI).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 err="1"/>
              <a:t>Instituut</a:t>
            </a:r>
            <a:r>
              <a:rPr lang="fr-BE" sz="1200" dirty="0"/>
              <a:t> voor </a:t>
            </a:r>
            <a:r>
              <a:rPr lang="fr-BE" sz="1200" dirty="0" err="1"/>
              <a:t>Verantwoord</a:t>
            </a:r>
            <a:r>
              <a:rPr lang="fr-BE" sz="1200" dirty="0"/>
              <a:t> </a:t>
            </a:r>
            <a:r>
              <a:rPr lang="fr-BE" sz="1200" dirty="0" err="1"/>
              <a:t>Medicijngebruik</a:t>
            </a:r>
            <a:r>
              <a:rPr lang="fr-BE" sz="1200" dirty="0"/>
              <a:t> – </a:t>
            </a:r>
            <a:r>
              <a:rPr lang="fr-BE" sz="1200" dirty="0" err="1"/>
              <a:t>Oriëntatie</a:t>
            </a:r>
            <a:r>
              <a:rPr lang="fr-BE" sz="1200" dirty="0"/>
              <a:t> </a:t>
            </a:r>
            <a:r>
              <a:rPr lang="fr-BE" sz="1200" dirty="0" err="1"/>
              <a:t>stoppen</a:t>
            </a:r>
            <a:r>
              <a:rPr lang="fr-BE" sz="1200" dirty="0"/>
              <a:t> met </a:t>
            </a:r>
            <a:r>
              <a:rPr lang="fr-BE" sz="1200" dirty="0" err="1"/>
              <a:t>benzodiazepinen</a:t>
            </a:r>
            <a:r>
              <a:rPr lang="fr-BE" sz="1200" dirty="0"/>
              <a:t>, </a:t>
            </a:r>
            <a:r>
              <a:rPr lang="fr-BE" sz="1200" dirty="0" err="1"/>
              <a:t>werkmateriaal</a:t>
            </a:r>
            <a:r>
              <a:rPr lang="fr-BE" sz="1200" dirty="0"/>
              <a:t> voor </a:t>
            </a:r>
            <a:r>
              <a:rPr lang="fr-BE" sz="1200" dirty="0" err="1"/>
              <a:t>een</a:t>
            </a:r>
            <a:r>
              <a:rPr lang="fr-BE" sz="1200" dirty="0"/>
              <a:t> FTO </a:t>
            </a:r>
            <a:r>
              <a:rPr lang="fr-BE" sz="1200" dirty="0" err="1"/>
              <a:t>bijeenkomst</a:t>
            </a:r>
            <a:endParaRPr lang="fr-BE" sz="1200" dirty="0"/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APB </a:t>
            </a:r>
            <a:r>
              <a:rPr lang="fr-BE" sz="1200" dirty="0" err="1"/>
              <a:t>Apotheekrichtlijnen</a:t>
            </a:r>
            <a:r>
              <a:rPr lang="fr-BE" sz="1200" dirty="0"/>
              <a:t> “</a:t>
            </a:r>
            <a:r>
              <a:rPr lang="fr-BE" sz="1200" dirty="0" err="1"/>
              <a:t>begeleiding</a:t>
            </a:r>
            <a:r>
              <a:rPr lang="fr-BE" sz="1200" dirty="0"/>
              <a:t> van </a:t>
            </a:r>
            <a:r>
              <a:rPr lang="fr-BE" sz="1200" dirty="0" err="1"/>
              <a:t>substitutiebehandeling</a:t>
            </a:r>
            <a:r>
              <a:rPr lang="fr-BE" sz="1200" dirty="0"/>
              <a:t> van </a:t>
            </a:r>
            <a:r>
              <a:rPr lang="fr-BE" sz="1200" dirty="0" err="1"/>
              <a:t>opiaten</a:t>
            </a:r>
            <a:r>
              <a:rPr lang="fr-BE" sz="1200" dirty="0"/>
              <a:t>”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SSMG – Recommandations de Bonne Pratique : insomnie, recommandation en première ligne de soins, validée par CEBAM en janvier 2005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KB 19.03.2004 die de </a:t>
            </a:r>
            <a:r>
              <a:rPr lang="fr-BE" sz="1200" dirty="0" err="1"/>
              <a:t>substitutiebehandeling</a:t>
            </a:r>
            <a:r>
              <a:rPr lang="fr-BE" sz="1200" dirty="0"/>
              <a:t> </a:t>
            </a:r>
            <a:r>
              <a:rPr lang="fr-BE" sz="1200" dirty="0" err="1"/>
              <a:t>reglementeert</a:t>
            </a:r>
            <a:r>
              <a:rPr lang="fr-BE" sz="1200" dirty="0"/>
              <a:t>, </a:t>
            </a:r>
            <a:r>
              <a:rPr lang="fr-BE" sz="1200" dirty="0" err="1"/>
              <a:t>gewijzigd</a:t>
            </a:r>
            <a:r>
              <a:rPr lang="fr-BE" sz="1200" dirty="0"/>
              <a:t> </a:t>
            </a:r>
            <a:r>
              <a:rPr lang="fr-BE" sz="1200" dirty="0" err="1"/>
              <a:t>door</a:t>
            </a:r>
            <a:r>
              <a:rPr lang="fr-BE" sz="1200" dirty="0"/>
              <a:t> KB 06.10.2006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SSMG – Recommandations de Bonne Pratique : assuétude aux médicaments, validée par CEBAM en janvier 2009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DOMUS MEDICA – </a:t>
            </a:r>
            <a:r>
              <a:rPr lang="fr-BE" sz="1200" dirty="0" err="1"/>
              <a:t>Aanpak</a:t>
            </a:r>
            <a:r>
              <a:rPr lang="fr-BE" sz="1200" dirty="0"/>
              <a:t> van </a:t>
            </a:r>
            <a:r>
              <a:rPr lang="fr-BE" sz="1200" dirty="0" err="1"/>
              <a:t>slapeloosheid</a:t>
            </a:r>
            <a:r>
              <a:rPr lang="fr-BE" sz="1200" dirty="0"/>
              <a:t> in de </a:t>
            </a:r>
            <a:r>
              <a:rPr lang="fr-BE" sz="1200" dirty="0" err="1"/>
              <a:t>eerste</a:t>
            </a:r>
            <a:r>
              <a:rPr lang="fr-BE" sz="1200" dirty="0"/>
              <a:t> </a:t>
            </a:r>
            <a:r>
              <a:rPr lang="fr-BE" sz="1200" dirty="0" err="1"/>
              <a:t>lijn</a:t>
            </a:r>
            <a:r>
              <a:rPr lang="fr-BE" sz="1200" dirty="0"/>
              <a:t>, </a:t>
            </a:r>
            <a:r>
              <a:rPr lang="fr-BE" sz="1200" dirty="0" err="1"/>
              <a:t>gevalideerd</a:t>
            </a:r>
            <a:r>
              <a:rPr lang="fr-BE" sz="1200" dirty="0"/>
              <a:t> </a:t>
            </a:r>
            <a:r>
              <a:rPr lang="fr-BE" sz="1200" dirty="0" err="1"/>
              <a:t>door</a:t>
            </a:r>
            <a:r>
              <a:rPr lang="fr-BE" sz="1200" dirty="0"/>
              <a:t> CEBAM in </a:t>
            </a:r>
            <a:r>
              <a:rPr lang="fr-BE" sz="1200" dirty="0" err="1"/>
              <a:t>januari</a:t>
            </a:r>
            <a:r>
              <a:rPr lang="fr-BE" sz="1200" dirty="0"/>
              <a:t> 2005, </a:t>
            </a:r>
            <a:r>
              <a:rPr lang="fr-BE" sz="1200" dirty="0" err="1"/>
              <a:t>herzien</a:t>
            </a:r>
            <a:r>
              <a:rPr lang="fr-BE" sz="1200" dirty="0"/>
              <a:t> </a:t>
            </a:r>
            <a:r>
              <a:rPr lang="fr-BE" sz="1200" dirty="0" err="1"/>
              <a:t>december</a:t>
            </a:r>
            <a:r>
              <a:rPr lang="fr-BE" sz="1200" dirty="0"/>
              <a:t> 2011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GheOP³S-tool (</a:t>
            </a:r>
            <a:r>
              <a:rPr lang="fr-BE" sz="1200" dirty="0" err="1"/>
              <a:t>Ghent</a:t>
            </a:r>
            <a:r>
              <a:rPr lang="fr-BE" sz="1200" dirty="0"/>
              <a:t> </a:t>
            </a:r>
            <a:r>
              <a:rPr lang="fr-BE" sz="1200" dirty="0" err="1"/>
              <a:t>Older</a:t>
            </a:r>
            <a:r>
              <a:rPr lang="fr-BE" sz="1200" dirty="0"/>
              <a:t> </a:t>
            </a:r>
            <a:r>
              <a:rPr lang="fr-BE" sz="1200" dirty="0" err="1"/>
              <a:t>People’s</a:t>
            </a:r>
            <a:r>
              <a:rPr lang="fr-BE" sz="1200" dirty="0"/>
              <a:t> Prescriptions </a:t>
            </a:r>
            <a:r>
              <a:rPr lang="fr-BE" sz="1200" dirty="0" err="1"/>
              <a:t>community</a:t>
            </a:r>
            <a:r>
              <a:rPr lang="fr-BE" sz="1200" dirty="0"/>
              <a:t> </a:t>
            </a:r>
            <a:r>
              <a:rPr lang="fr-BE" sz="1200" dirty="0" err="1"/>
              <a:t>Pharmacy</a:t>
            </a:r>
            <a:r>
              <a:rPr lang="fr-BE" sz="1200" dirty="0"/>
              <a:t> Screening-</a:t>
            </a:r>
            <a:r>
              <a:rPr lang="fr-BE" sz="1200" dirty="0" err="1"/>
              <a:t>tool</a:t>
            </a:r>
            <a:r>
              <a:rPr lang="fr-BE" sz="1200" dirty="0"/>
              <a:t>) van de </a:t>
            </a:r>
            <a:r>
              <a:rPr lang="fr-BE" sz="1200" dirty="0" err="1"/>
              <a:t>UGent</a:t>
            </a:r>
            <a:r>
              <a:rPr lang="fr-BE" sz="1200" dirty="0"/>
              <a:t>, </a:t>
            </a:r>
            <a:r>
              <a:rPr lang="fr-BE" sz="1200" dirty="0" err="1"/>
              <a:t>versie</a:t>
            </a:r>
            <a:r>
              <a:rPr lang="fr-BE" sz="1200" dirty="0"/>
              <a:t> 2014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NHG-</a:t>
            </a:r>
            <a:r>
              <a:rPr lang="fr-BE" sz="1200" dirty="0" err="1"/>
              <a:t>standaard</a:t>
            </a:r>
            <a:r>
              <a:rPr lang="fr-BE" sz="1200" dirty="0"/>
              <a:t> </a:t>
            </a:r>
            <a:r>
              <a:rPr lang="fr-BE" sz="1200" dirty="0" err="1"/>
              <a:t>slaapproblemen</a:t>
            </a:r>
            <a:r>
              <a:rPr lang="fr-BE" sz="1200" dirty="0"/>
              <a:t> en </a:t>
            </a:r>
            <a:r>
              <a:rPr lang="fr-BE" sz="1200" dirty="0" err="1"/>
              <a:t>slaapmiddelen</a:t>
            </a:r>
            <a:r>
              <a:rPr lang="fr-BE" sz="1200" dirty="0"/>
              <a:t>, 2014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FAGG </a:t>
            </a:r>
            <a:r>
              <a:rPr lang="fr-BE" sz="1200" dirty="0" err="1"/>
              <a:t>Omzendbrief</a:t>
            </a:r>
            <a:r>
              <a:rPr lang="fr-BE" sz="1200" dirty="0"/>
              <a:t> nr 626 </a:t>
            </a:r>
            <a:r>
              <a:rPr lang="fr-BE" sz="1200" dirty="0" err="1"/>
              <a:t>juni</a:t>
            </a:r>
            <a:r>
              <a:rPr lang="fr-BE" sz="1200" dirty="0"/>
              <a:t> 2016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DOMUS MEDICA – </a:t>
            </a:r>
            <a:r>
              <a:rPr lang="fr-BE" sz="1200" dirty="0" err="1"/>
              <a:t>Aanbeveling</a:t>
            </a:r>
            <a:r>
              <a:rPr lang="fr-BE" sz="1200" dirty="0"/>
              <a:t> voor </a:t>
            </a:r>
            <a:r>
              <a:rPr lang="fr-BE" sz="1200" dirty="0" err="1"/>
              <a:t>goede</a:t>
            </a:r>
            <a:r>
              <a:rPr lang="fr-BE" sz="1200" dirty="0"/>
              <a:t> </a:t>
            </a:r>
            <a:r>
              <a:rPr lang="fr-BE" sz="1200" dirty="0" err="1"/>
              <a:t>medische</a:t>
            </a:r>
            <a:r>
              <a:rPr lang="fr-BE" sz="1200" dirty="0"/>
              <a:t> </a:t>
            </a:r>
            <a:r>
              <a:rPr lang="fr-BE" sz="1200" dirty="0" err="1"/>
              <a:t>praktijkvoering</a:t>
            </a:r>
            <a:r>
              <a:rPr lang="fr-BE" sz="1200" dirty="0"/>
              <a:t>- </a:t>
            </a:r>
            <a:r>
              <a:rPr lang="fr-BE" sz="1200" dirty="0" err="1"/>
              <a:t>Geneesmiddelenverslaving</a:t>
            </a:r>
            <a:r>
              <a:rPr lang="fr-BE" sz="1200" dirty="0"/>
              <a:t>, </a:t>
            </a:r>
            <a:r>
              <a:rPr lang="fr-BE" sz="1200" dirty="0" err="1"/>
              <a:t>gevalideerd</a:t>
            </a:r>
            <a:r>
              <a:rPr lang="fr-BE" sz="1200" dirty="0"/>
              <a:t> </a:t>
            </a:r>
            <a:r>
              <a:rPr lang="fr-BE" sz="1200" dirty="0" err="1"/>
              <a:t>door</a:t>
            </a:r>
            <a:r>
              <a:rPr lang="fr-BE" sz="1200" dirty="0"/>
              <a:t> CEBAM in </a:t>
            </a:r>
            <a:r>
              <a:rPr lang="fr-BE" sz="1200" dirty="0" err="1"/>
              <a:t>januari</a:t>
            </a:r>
            <a:r>
              <a:rPr lang="fr-BE" sz="1200" dirty="0"/>
              <a:t> 2009, </a:t>
            </a:r>
            <a:r>
              <a:rPr lang="fr-BE" sz="1200" dirty="0" err="1"/>
              <a:t>gepubliceerd</a:t>
            </a:r>
            <a:r>
              <a:rPr lang="fr-BE" sz="1200" dirty="0"/>
              <a:t> in </a:t>
            </a:r>
            <a:r>
              <a:rPr lang="fr-BE" sz="1200" dirty="0" err="1"/>
              <a:t>Huisarts</a:t>
            </a:r>
            <a:r>
              <a:rPr lang="fr-BE" sz="1200" dirty="0"/>
              <a:t> Nu, </a:t>
            </a:r>
            <a:r>
              <a:rPr lang="fr-BE" sz="1200" dirty="0" err="1"/>
              <a:t>juni</a:t>
            </a:r>
            <a:r>
              <a:rPr lang="fr-BE" sz="1200" dirty="0"/>
              <a:t> 2011 – </a:t>
            </a:r>
            <a:r>
              <a:rPr lang="fr-BE" sz="1200" dirty="0" err="1"/>
              <a:t>herzien</a:t>
            </a:r>
            <a:r>
              <a:rPr lang="fr-BE" sz="1200" dirty="0"/>
              <a:t> in </a:t>
            </a:r>
            <a:r>
              <a:rPr lang="fr-BE" sz="1200" dirty="0" err="1"/>
              <a:t>maart</a:t>
            </a:r>
            <a:r>
              <a:rPr lang="fr-BE" sz="1200" dirty="0"/>
              <a:t> 2017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 err="1"/>
              <a:t>Hulpmiddelenboek</a:t>
            </a:r>
            <a:r>
              <a:rPr lang="fr-BE" sz="1200" dirty="0"/>
              <a:t> voor </a:t>
            </a:r>
            <a:r>
              <a:rPr lang="fr-BE" sz="1200" dirty="0" err="1"/>
              <a:t>apothekers</a:t>
            </a:r>
            <a:r>
              <a:rPr lang="fr-BE" sz="1200" dirty="0"/>
              <a:t>: </a:t>
            </a:r>
            <a:r>
              <a:rPr lang="fr-BE" sz="1200" dirty="0" err="1"/>
              <a:t>angst</a:t>
            </a:r>
            <a:r>
              <a:rPr lang="fr-BE" sz="1200" dirty="0"/>
              <a:t>, stress en </a:t>
            </a:r>
            <a:r>
              <a:rPr lang="fr-BE" sz="1200" dirty="0" err="1"/>
              <a:t>slaapproblemen</a:t>
            </a:r>
            <a:r>
              <a:rPr lang="fr-BE" sz="1200" dirty="0"/>
              <a:t>, </a:t>
            </a:r>
            <a:r>
              <a:rPr lang="fr-BE" sz="1200" dirty="0" err="1"/>
              <a:t>uitgegeven</a:t>
            </a:r>
            <a:r>
              <a:rPr lang="fr-BE" sz="1200" dirty="0"/>
              <a:t> </a:t>
            </a:r>
            <a:r>
              <a:rPr lang="fr-BE" sz="1200" dirty="0" err="1"/>
              <a:t>door</a:t>
            </a:r>
            <a:r>
              <a:rPr lang="fr-BE" sz="1200" dirty="0"/>
              <a:t> de FOD </a:t>
            </a:r>
            <a:r>
              <a:rPr lang="fr-BE" sz="1200" dirty="0" err="1"/>
              <a:t>Volksgezondheid</a:t>
            </a:r>
            <a:r>
              <a:rPr lang="fr-BE" sz="1200" dirty="0"/>
              <a:t> in 2005, </a:t>
            </a:r>
            <a:r>
              <a:rPr lang="fr-BE" sz="1200" dirty="0" err="1"/>
              <a:t>herzien</a:t>
            </a:r>
            <a:r>
              <a:rPr lang="fr-BE" sz="1200" dirty="0"/>
              <a:t> in 2017</a:t>
            </a:r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r>
              <a:rPr lang="fr-BE" sz="1200" dirty="0"/>
              <a:t>KB van 6 </a:t>
            </a:r>
            <a:r>
              <a:rPr lang="fr-BE" sz="1200" dirty="0" err="1"/>
              <a:t>september</a:t>
            </a:r>
            <a:r>
              <a:rPr lang="fr-BE" sz="1200" dirty="0"/>
              <a:t> 2017 </a:t>
            </a:r>
            <a:r>
              <a:rPr lang="fr-BE" sz="1200" dirty="0" err="1"/>
              <a:t>houdende</a:t>
            </a:r>
            <a:r>
              <a:rPr lang="fr-BE" sz="1200" dirty="0"/>
              <a:t> </a:t>
            </a:r>
            <a:r>
              <a:rPr lang="fr-BE" sz="1200" dirty="0" err="1"/>
              <a:t>regeling</a:t>
            </a:r>
            <a:r>
              <a:rPr lang="fr-BE" sz="1200" dirty="0"/>
              <a:t> van </a:t>
            </a:r>
            <a:r>
              <a:rPr lang="fr-BE" sz="1200" dirty="0" err="1"/>
              <a:t>verdovende</a:t>
            </a:r>
            <a:r>
              <a:rPr lang="fr-BE" sz="1200" dirty="0"/>
              <a:t> </a:t>
            </a:r>
            <a:r>
              <a:rPr lang="fr-BE" sz="1200" dirty="0" err="1"/>
              <a:t>middelen</a:t>
            </a:r>
            <a:r>
              <a:rPr lang="fr-BE" sz="1200" dirty="0"/>
              <a:t>, psychotrope </a:t>
            </a:r>
            <a:r>
              <a:rPr lang="fr-BE" sz="1200" dirty="0" err="1"/>
              <a:t>stoffen</a:t>
            </a:r>
            <a:endParaRPr lang="fr-BE" sz="1200" dirty="0"/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endParaRPr lang="fr-BE" sz="1600" dirty="0"/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endParaRPr lang="fr-BE" sz="1600" dirty="0"/>
          </a:p>
          <a:p>
            <a:pPr marL="137160" indent="-137160" algn="just" eaLnBrk="1" fontAlgn="auto" hangingPunct="1">
              <a:spcAft>
                <a:spcPts val="0"/>
              </a:spcAft>
              <a:defRPr/>
            </a:pPr>
            <a:endParaRPr lang="fr-BE" sz="1600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sz="2000" b="1" i="1" spc="-150" dirty="0"/>
          </a:p>
        </p:txBody>
      </p:sp>
      <p:sp>
        <p:nvSpPr>
          <p:cNvPr id="389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550" y="185738"/>
            <a:ext cx="7943850" cy="5762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971550" y="696913"/>
            <a:ext cx="7943850" cy="4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tabLst>
                <a:tab pos="590550" algn="l"/>
              </a:tabLst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fr-FR" sz="2400" b="1" dirty="0" err="1"/>
              <a:t>Gebruikte</a:t>
            </a:r>
            <a:r>
              <a:rPr lang="fr-BE" altLang="fr-FR" sz="2400" b="1" dirty="0"/>
              <a:t> </a:t>
            </a:r>
            <a:r>
              <a:rPr lang="fr-BE" altLang="fr-FR" sz="2400" b="1" dirty="0" err="1"/>
              <a:t>bronnen</a:t>
            </a:r>
            <a:r>
              <a:rPr lang="fr-BE" altLang="fr-FR" sz="2400" b="1" dirty="0"/>
              <a:t> voor dit </a:t>
            </a:r>
            <a:r>
              <a:rPr lang="fr-BE" altLang="fr-FR" sz="2400" b="1" dirty="0" err="1"/>
              <a:t>hoofdstuk</a:t>
            </a:r>
            <a:endParaRPr lang="fr-BE" altLang="fr-FR" sz="2400" b="1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6" name="Bouton d'action : Accueil 5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2790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52525" y="2009775"/>
            <a:ext cx="7734300" cy="51911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BE" b="1" i="1" dirty="0" err="1"/>
              <a:t>Tot</a:t>
            </a:r>
            <a:r>
              <a:rPr lang="fr-BE" b="1" i="1" dirty="0"/>
              <a:t> slot…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b="1" dirty="0"/>
          </a:p>
          <a:p>
            <a:pPr marL="442913" indent="-44291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boodschappen</a:t>
            </a:r>
            <a:r>
              <a:rPr lang="fr-BE" dirty="0"/>
              <a:t> </a:t>
            </a:r>
            <a:r>
              <a:rPr lang="fr-BE" dirty="0" err="1"/>
              <a:t>onthouden</a:t>
            </a:r>
            <a:r>
              <a:rPr lang="fr-BE" dirty="0"/>
              <a:t> </a:t>
            </a:r>
            <a:r>
              <a:rPr lang="fr-BE" dirty="0" err="1"/>
              <a:t>we</a:t>
            </a:r>
            <a:r>
              <a:rPr lang="fr-BE" dirty="0"/>
              <a:t>? </a:t>
            </a:r>
          </a:p>
          <a:p>
            <a:pPr marL="442913" indent="-44291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dirty="0"/>
          </a:p>
          <a:p>
            <a:pPr marL="442913" indent="-44291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Wat verwachten we van elkaar</a:t>
            </a:r>
            <a:r>
              <a:rPr lang="fr-BE" dirty="0"/>
              <a:t>?</a:t>
            </a:r>
          </a:p>
          <a:p>
            <a:pPr marL="442913" indent="-44291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dirty="0"/>
          </a:p>
          <a:p>
            <a:pPr marL="442913" indent="-44291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dirty="0" err="1"/>
              <a:t>Vragenlijst</a:t>
            </a:r>
            <a:r>
              <a:rPr lang="fr-BE" dirty="0"/>
              <a:t> </a:t>
            </a:r>
            <a:r>
              <a:rPr lang="fr-BE" dirty="0" err="1"/>
              <a:t>binnen</a:t>
            </a:r>
            <a:r>
              <a:rPr lang="fr-BE" dirty="0"/>
              <a:t> 3 </a:t>
            </a:r>
            <a:r>
              <a:rPr lang="fr-BE" dirty="0" err="1"/>
              <a:t>maand</a:t>
            </a:r>
            <a:endParaRPr lang="fr-BE" dirty="0"/>
          </a:p>
          <a:p>
            <a:pPr marL="442913" indent="-442913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b="1" dirty="0"/>
          </a:p>
        </p:txBody>
      </p:sp>
      <p:sp>
        <p:nvSpPr>
          <p:cNvPr id="3993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65213" y="171450"/>
            <a:ext cx="7821612" cy="56197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5" name="Bouton d'action : Accueil 4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0" y="5599113"/>
            <a:ext cx="91440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BE" altLang="nl-BE" sz="3000">
                <a:solidFill>
                  <a:srgbClr val="24ABA5"/>
                </a:solidFill>
              </a:rPr>
              <a:t>Bereikbaarheid en communicatie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0488" y="1057275"/>
            <a:ext cx="7564437" cy="52673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4B8D"/>
              </a:buClr>
              <a:buSzPct val="110000"/>
              <a:buNone/>
              <a:defRPr/>
            </a:pPr>
            <a:endParaRPr lang="fr-BE" sz="2400" spc="-150" dirty="0"/>
          </a:p>
          <a:p>
            <a:pPr marL="542925" indent="-54292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4B8D"/>
              </a:buClr>
              <a:buSzPct val="110000"/>
              <a:buFont typeface="Wingdings" panose="05000000000000000000" pitchFamily="2" charset="2"/>
              <a:buChar char=""/>
              <a:defRPr/>
            </a:pPr>
            <a:r>
              <a:rPr lang="fr-BE" sz="2400" spc="-150" dirty="0" err="1"/>
              <a:t>Wie</a:t>
            </a:r>
            <a:r>
              <a:rPr lang="fr-BE" sz="2400" spc="-150" dirty="0"/>
              <a:t> </a:t>
            </a:r>
            <a:r>
              <a:rPr lang="fr-BE" sz="2400" spc="-150" dirty="0" err="1"/>
              <a:t>bent</a:t>
            </a:r>
            <a:r>
              <a:rPr lang="fr-BE" sz="2400" spc="-150" dirty="0"/>
              <a:t> u?</a:t>
            </a:r>
          </a:p>
          <a:p>
            <a:pPr marL="542925" indent="-54292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4B8D"/>
              </a:buClr>
              <a:buSzPct val="110000"/>
              <a:buFont typeface="Wingdings" panose="05000000000000000000" pitchFamily="2" charset="2"/>
              <a:buChar char=""/>
              <a:defRPr/>
            </a:pPr>
            <a:r>
              <a:rPr lang="fr-BE" sz="2400" spc="-150" dirty="0" err="1"/>
              <a:t>Waar</a:t>
            </a:r>
            <a:r>
              <a:rPr lang="fr-BE" sz="2400" spc="-150" dirty="0"/>
              <a:t> </a:t>
            </a:r>
            <a:r>
              <a:rPr lang="fr-BE" sz="2400" spc="-150" dirty="0" err="1"/>
              <a:t>is</a:t>
            </a:r>
            <a:r>
              <a:rPr lang="fr-BE" sz="2400" spc="-150" dirty="0"/>
              <a:t> </a:t>
            </a:r>
            <a:r>
              <a:rPr lang="fr-BE" sz="2400" spc="-150" dirty="0" err="1"/>
              <a:t>uw</a:t>
            </a:r>
            <a:r>
              <a:rPr lang="fr-BE" sz="2400" spc="-150" dirty="0"/>
              <a:t> </a:t>
            </a:r>
            <a:r>
              <a:rPr lang="fr-BE" sz="2400" spc="-150" dirty="0" err="1"/>
              <a:t>praktijk</a:t>
            </a:r>
            <a:r>
              <a:rPr lang="fr-BE" sz="2400" spc="-150" dirty="0"/>
              <a:t> </a:t>
            </a:r>
            <a:r>
              <a:rPr lang="fr-BE" sz="2400" spc="-150" dirty="0" err="1"/>
              <a:t>gevestigd</a:t>
            </a:r>
            <a:r>
              <a:rPr lang="fr-BE" sz="2400" spc="-150" dirty="0"/>
              <a:t>?</a:t>
            </a:r>
          </a:p>
          <a:p>
            <a:pPr marL="542925" indent="-54292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4B8D"/>
              </a:buClr>
              <a:buSzPct val="110000"/>
              <a:buFont typeface="Wingdings" panose="05000000000000000000" pitchFamily="2" charset="2"/>
              <a:buChar char=""/>
              <a:defRPr/>
            </a:pPr>
            <a:r>
              <a:rPr lang="fr-BE" sz="2400" spc="-150" dirty="0"/>
              <a:t>Wat </a:t>
            </a:r>
            <a:r>
              <a:rPr lang="fr-BE" sz="2400" spc="-150" dirty="0" err="1"/>
              <a:t>verwacht</a:t>
            </a:r>
            <a:r>
              <a:rPr lang="fr-BE" sz="2400" spc="-150" dirty="0"/>
              <a:t> u van dit </a:t>
            </a:r>
            <a:r>
              <a:rPr lang="fr-BE" sz="2400" spc="-150" dirty="0" err="1"/>
              <a:t>overleg</a:t>
            </a:r>
            <a:r>
              <a:rPr lang="fr-BE" sz="2400" spc="-150" dirty="0"/>
              <a:t>? </a:t>
            </a:r>
          </a:p>
          <a:p>
            <a:pPr marL="542925" indent="-54292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4B8D"/>
              </a:buClr>
              <a:buSzPct val="110000"/>
              <a:buFont typeface="Wingdings" panose="05000000000000000000" pitchFamily="2" charset="2"/>
              <a:buChar char=""/>
              <a:defRPr/>
            </a:pPr>
            <a:r>
              <a:rPr lang="fr-BE" sz="2400" spc="-150" dirty="0" err="1"/>
              <a:t>Vragenlijst</a:t>
            </a:r>
            <a:r>
              <a:rPr lang="fr-BE" sz="2400" spc="-150" dirty="0"/>
              <a:t> voor het </a:t>
            </a:r>
            <a:r>
              <a:rPr lang="fr-BE" sz="2400" spc="-150" dirty="0" err="1"/>
              <a:t>overleg</a:t>
            </a:r>
            <a:endParaRPr lang="fr-BE" sz="2400" spc="-15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65213" y="338138"/>
            <a:ext cx="7564437" cy="7667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Tafelronde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12247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41413" y="990600"/>
            <a:ext cx="7564437" cy="5495925"/>
          </a:xfrm>
        </p:spPr>
        <p:txBody>
          <a:bodyPr rtlCol="0">
            <a:normAutofit/>
          </a:bodyPr>
          <a:lstStyle/>
          <a:p>
            <a:pPr marL="355600" indent="-355600" eaLnBrk="1" fontAlgn="auto" hangingPunct="1">
              <a:spcAft>
                <a:spcPts val="0"/>
              </a:spcAft>
              <a:defRPr/>
            </a:pPr>
            <a:endParaRPr lang="fr-BE" sz="2600" b="1" dirty="0"/>
          </a:p>
          <a:p>
            <a:pPr marL="355600" indent="-355600" eaLnBrk="1" fontAlgn="auto" hangingPunct="1">
              <a:spcAft>
                <a:spcPts val="0"/>
              </a:spcAft>
              <a:defRPr/>
            </a:pPr>
            <a:r>
              <a:rPr lang="nl-BE" sz="2600" dirty="0"/>
              <a:t>Op welke manier en op welk tijdstip kunnen we elkaar bereiken</a:t>
            </a:r>
            <a:r>
              <a:rPr lang="fr-BE" sz="2600" dirty="0"/>
              <a:t>? </a:t>
            </a:r>
          </a:p>
          <a:p>
            <a:pPr marL="355600" indent="-355600" eaLnBrk="1" fontAlgn="auto" hangingPunct="1">
              <a:spcAft>
                <a:spcPts val="0"/>
              </a:spcAft>
              <a:defRPr/>
            </a:pPr>
            <a:endParaRPr lang="fr-BE" sz="1800" dirty="0"/>
          </a:p>
          <a:p>
            <a:pPr marL="355600" indent="-355600" eaLnBrk="1" fontAlgn="auto" hangingPunct="1">
              <a:spcAft>
                <a:spcPts val="0"/>
              </a:spcAft>
              <a:defRPr/>
            </a:pPr>
            <a:r>
              <a:rPr lang="nl-BE" sz="2600" dirty="0"/>
              <a:t>Wat bij dringende vragen buiten de gewone uren, zoals tijdens de wachtdienst</a:t>
            </a:r>
            <a:r>
              <a:rPr lang="fr-BE" sz="2600" dirty="0"/>
              <a:t>?</a:t>
            </a:r>
          </a:p>
          <a:p>
            <a:pPr marL="355600" indent="-355600" eaLnBrk="1" fontAlgn="auto" hangingPunct="1">
              <a:spcAft>
                <a:spcPts val="0"/>
              </a:spcAft>
              <a:defRPr/>
            </a:pPr>
            <a:endParaRPr lang="fr-BE" sz="1800" dirty="0"/>
          </a:p>
          <a:p>
            <a:pPr marL="355600" indent="-355600" eaLnBrk="1" fontAlgn="auto" hangingPunct="1">
              <a:spcAft>
                <a:spcPts val="0"/>
              </a:spcAft>
              <a:defRPr/>
            </a:pPr>
            <a:r>
              <a:rPr lang="nl-BE" sz="2600" dirty="0"/>
              <a:t>In welke situatie is het noodzakelijk om elkaar op de hoogte te brengen?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nl-BE" sz="2600" dirty="0"/>
          </a:p>
          <a:p>
            <a:pPr marL="355600" indent="-355600" eaLnBrk="1" fontAlgn="auto" hangingPunct="1">
              <a:spcAft>
                <a:spcPts val="0"/>
              </a:spcAft>
              <a:defRPr/>
            </a:pPr>
            <a:r>
              <a:rPr lang="nl-BE" sz="2600" dirty="0"/>
              <a:t>In welke situatie is het noodzakelijk om elkaar vlot te kunnen bereiken?</a:t>
            </a:r>
          </a:p>
          <a:p>
            <a:pPr marL="355600" indent="-355600" eaLnBrk="1" fontAlgn="auto" hangingPunct="1">
              <a:spcAft>
                <a:spcPts val="0"/>
              </a:spcAft>
              <a:defRPr/>
            </a:pPr>
            <a:endParaRPr lang="fr-BE" sz="2600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BE" sz="2600" dirty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65213" y="338138"/>
            <a:ext cx="7564437" cy="52863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fr-BE" altLang="nl-BE" b="1"/>
              <a:t>Bereikbaarheid en communicatie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oneTexte 1"/>
          <p:cNvSpPr txBox="1">
            <a:spLocks noChangeArrowheads="1"/>
          </p:cNvSpPr>
          <p:nvPr/>
        </p:nvSpPr>
        <p:spPr bwMode="auto">
          <a:xfrm>
            <a:off x="0" y="5599113"/>
            <a:ext cx="91440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defRPr sz="28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2400"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>
                <a:solidFill>
                  <a:srgbClr val="004B8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3000">
                <a:solidFill>
                  <a:srgbClr val="24ABA5"/>
                </a:solidFill>
              </a:rPr>
              <a:t>Misbruik en verslaving</a:t>
            </a:r>
            <a:endParaRPr lang="fr-BE" altLang="fr-FR" sz="3000">
              <a:solidFill>
                <a:srgbClr val="24ABA5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/>
          <p:cNvSpPr>
            <a:spLocks noGrp="1"/>
          </p:cNvSpPr>
          <p:nvPr>
            <p:ph idx="1"/>
          </p:nvPr>
        </p:nvSpPr>
        <p:spPr>
          <a:xfrm>
            <a:off x="1065213" y="1171575"/>
            <a:ext cx="7850187" cy="5686425"/>
          </a:xfrm>
        </p:spPr>
        <p:txBody>
          <a:bodyPr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4B8D"/>
              </a:buClr>
              <a:buFont typeface="Wingdings" panose="05000000000000000000" pitchFamily="2" charset="2"/>
              <a:buChar char="î"/>
              <a:defRPr/>
            </a:pPr>
            <a:r>
              <a:rPr lang="fr-BE" sz="1600" dirty="0" err="1">
                <a:hlinkClick r:id="rId2" action="ppaction://hlinksldjump"/>
              </a:rPr>
              <a:t>Vooraf</a:t>
            </a:r>
            <a:endParaRPr lang="fr-BE" sz="16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4B8D"/>
              </a:buClr>
              <a:buFont typeface="Wingdings" panose="05000000000000000000" pitchFamily="2" charset="2"/>
              <a:buChar char="î"/>
              <a:defRPr/>
            </a:pPr>
            <a:r>
              <a:rPr lang="fr-BE" sz="1600" dirty="0"/>
              <a:t>D</a:t>
            </a:r>
            <a:r>
              <a:rPr lang="nl-BE" sz="1600" dirty="0"/>
              <a:t>e deontologische plichten</a:t>
            </a:r>
            <a:r>
              <a:rPr lang="fr-BE" sz="1600" dirty="0"/>
              <a:t>: </a:t>
            </a:r>
            <a:r>
              <a:rPr lang="fr-BE" sz="1600" dirty="0">
                <a:hlinkClick r:id="rId3" action="ppaction://hlinksldjump"/>
              </a:rPr>
              <a:t>de </a:t>
            </a:r>
            <a:r>
              <a:rPr lang="fr-BE" sz="1600" dirty="0" err="1">
                <a:hlinkClick r:id="rId3" action="ppaction://hlinksldjump"/>
              </a:rPr>
              <a:t>apotheker</a:t>
            </a:r>
            <a:r>
              <a:rPr lang="fr-BE" sz="1600" dirty="0"/>
              <a:t> – </a:t>
            </a:r>
            <a:r>
              <a:rPr lang="fr-BE" sz="1600" dirty="0">
                <a:hlinkClick r:id="rId4" action="ppaction://hlinksldjump"/>
              </a:rPr>
              <a:t>de arts</a:t>
            </a:r>
            <a:endParaRPr lang="fr-BE" sz="16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4B8D"/>
              </a:buClr>
              <a:buFont typeface="Wingdings" panose="05000000000000000000" pitchFamily="2" charset="2"/>
              <a:buChar char="î"/>
              <a:defRPr/>
            </a:pPr>
            <a:r>
              <a:rPr lang="fr-BE" sz="1600" dirty="0" err="1">
                <a:hlinkClick r:id="rId5" action="ppaction://hlinksldjump"/>
              </a:rPr>
              <a:t>Benzodiazepines</a:t>
            </a:r>
            <a:endParaRPr lang="fr-BE" sz="16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4B8D"/>
              </a:buClr>
              <a:buFont typeface="Wingdings" panose="05000000000000000000" pitchFamily="2" charset="2"/>
              <a:buChar char="î"/>
              <a:defRPr/>
            </a:pPr>
            <a:r>
              <a:rPr lang="fr-BE" sz="1600" dirty="0" err="1">
                <a:hlinkClick r:id="rId6" action="ppaction://hlinksldjump"/>
              </a:rPr>
              <a:t>Methadon</a:t>
            </a:r>
            <a:endParaRPr lang="fr-BE" sz="16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4B8D"/>
              </a:buClr>
              <a:buFont typeface="Wingdings" panose="05000000000000000000" pitchFamily="2" charset="2"/>
              <a:buChar char="î"/>
              <a:defRPr/>
            </a:pPr>
            <a:r>
              <a:rPr lang="fr-BE" sz="1600" dirty="0" err="1">
                <a:hlinkClick r:id="rId7" action="ppaction://hlinksldjump"/>
              </a:rPr>
              <a:t>Bronnen</a:t>
            </a:r>
            <a:endParaRPr lang="fr-BE" sz="16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4B8D"/>
              </a:buClr>
              <a:buFont typeface="Wingdings" panose="05000000000000000000" pitchFamily="2" charset="2"/>
              <a:buChar char="î"/>
              <a:defRPr/>
            </a:pPr>
            <a:r>
              <a:rPr lang="fr-BE" sz="1600" dirty="0" err="1">
                <a:hlinkClick r:id="rId8" action="ppaction://hlinksldjump"/>
              </a:rPr>
              <a:t>Tot</a:t>
            </a:r>
            <a:r>
              <a:rPr lang="fr-BE" sz="1600" dirty="0">
                <a:hlinkClick r:id="rId8" action="ppaction://hlinksldjump"/>
              </a:rPr>
              <a:t> slot</a:t>
            </a:r>
            <a:endParaRPr lang="fr-BE" sz="1600" dirty="0"/>
          </a:p>
          <a:p>
            <a:pPr>
              <a:defRPr/>
            </a:pPr>
            <a:endParaRPr lang="fr-BE" sz="1600" dirty="0"/>
          </a:p>
          <a:p>
            <a:pPr>
              <a:defRPr/>
            </a:pPr>
            <a:endParaRPr lang="fr-BE" sz="1600" dirty="0"/>
          </a:p>
          <a:p>
            <a:pPr>
              <a:defRPr/>
            </a:pPr>
            <a:endParaRPr lang="fr" sz="1600" dirty="0"/>
          </a:p>
          <a:p>
            <a:pPr>
              <a:defRPr/>
            </a:pPr>
            <a:endParaRPr lang="fr-BE" sz="1600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65213" y="176213"/>
            <a:ext cx="7564437" cy="6143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rId9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/>
              </a:rPr>
              <a:t>THEMA’S</a:t>
            </a:r>
            <a:endParaRPr lang="fr-BE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60438" y="1285875"/>
            <a:ext cx="7669212" cy="50053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tabLst>
                <a:tab pos="590550" algn="l"/>
              </a:tabLst>
              <a:defRPr/>
            </a:pPr>
            <a:r>
              <a:rPr lang="nl-BE" sz="2400" b="1" i="1" dirty="0"/>
              <a:t>Vooraf…</a:t>
            </a:r>
          </a:p>
          <a:p>
            <a:pPr marL="361950" indent="-361950" eaLnBrk="1" fontAlgn="auto" hangingPunct="1">
              <a:spcAft>
                <a:spcPts val="0"/>
              </a:spcAft>
              <a:buFont typeface="Verdana" panose="020B0604030504040204" pitchFamily="34" charset="0"/>
              <a:buChar char="•"/>
              <a:tabLst>
                <a:tab pos="590550" algn="l"/>
              </a:tabLst>
              <a:defRPr/>
            </a:pPr>
            <a:endParaRPr lang="nl-BE" sz="2400" dirty="0"/>
          </a:p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400" dirty="0"/>
              <a:t>Krijgen we vaak te maken met gevallen van misbruik en verslaving?</a:t>
            </a:r>
          </a:p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400" dirty="0"/>
              <a:t>Hoe reageren we wanneer we een verslaving vermoeden bij een patiënt?</a:t>
            </a:r>
          </a:p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400" dirty="0"/>
              <a:t>Hoe reageren we wanneer we vermoeden dat de patiënt meerdere artsen raadpleegt (“medisch shoppen”)?</a:t>
            </a:r>
          </a:p>
          <a:p>
            <a:pPr marL="361950" indent="-3619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400" dirty="0"/>
              <a:t>Hoe staan we tegenover substitutiebehandeling? Welke knelpunten ervaren we hierbij? </a:t>
            </a:r>
          </a:p>
        </p:txBody>
      </p:sp>
      <p:sp>
        <p:nvSpPr>
          <p:cNvPr id="2560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65213" y="176213"/>
            <a:ext cx="7564437" cy="6143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5" name="Bouton d'action : Accueil 4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98563" y="704850"/>
            <a:ext cx="7754937" cy="8001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tabLst>
                <a:tab pos="590550" algn="l"/>
              </a:tabLst>
              <a:defRPr/>
            </a:pPr>
            <a:r>
              <a:rPr lang="nl-BE" sz="2300" b="1" spc="-100" dirty="0"/>
              <a:t>Wat zijn de deontologische plichten van de apotheker</a:t>
            </a:r>
            <a:r>
              <a:rPr lang="fr-BE" sz="2300" b="1" spc="-100" dirty="0"/>
              <a:t> </a:t>
            </a:r>
            <a:r>
              <a:rPr lang="fr-BE" sz="2300" b="1" spc="-100" dirty="0" err="1"/>
              <a:t>tegenover</a:t>
            </a:r>
            <a:r>
              <a:rPr lang="fr-BE" sz="2300" b="1" spc="-100" dirty="0"/>
              <a:t> </a:t>
            </a:r>
            <a:r>
              <a:rPr lang="fr-BE" sz="2300" b="1" spc="-100" dirty="0" err="1"/>
              <a:t>een</a:t>
            </a:r>
            <a:r>
              <a:rPr lang="fr-BE" sz="2300" b="1" spc="-100" dirty="0"/>
              <a:t> </a:t>
            </a:r>
            <a:r>
              <a:rPr lang="nl-BE" sz="2300" b="1" spc="-100" dirty="0"/>
              <a:t>vermeende of vastgestelde overconsumptie</a:t>
            </a:r>
            <a:r>
              <a:rPr lang="fr-BE" sz="2300" b="1" spc="-100" dirty="0"/>
              <a:t>?</a:t>
            </a:r>
          </a:p>
        </p:txBody>
      </p:sp>
      <p:sp>
        <p:nvSpPr>
          <p:cNvPr id="26627" name="Espace réservé du texte 2"/>
          <p:cNvSpPr txBox="1">
            <a:spLocks/>
          </p:cNvSpPr>
          <p:nvPr/>
        </p:nvSpPr>
        <p:spPr bwMode="auto">
          <a:xfrm>
            <a:off x="971550" y="185738"/>
            <a:ext cx="79438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anose="05020102010507070707" pitchFamily="18" charset="2"/>
              <a:buChar char=""/>
              <a:defRPr sz="280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36525" defTabSz="685800" eaLnBrk="0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anose="05020102010507070707" pitchFamily="18" charset="2"/>
              <a:buChar char=""/>
              <a:defRPr sz="240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36525" defTabSz="685800" eaLnBrk="0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anose="05020102010507070707" pitchFamily="18" charset="2"/>
              <a:buChar char=""/>
              <a:defRPr sz="240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36525" defTabSz="685800" eaLnBrk="0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anose="05020102010507070707" pitchFamily="18" charset="2"/>
              <a:buChar char=""/>
              <a:defRPr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36525" defTabSz="685800" eaLnBrk="0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anose="05020102010507070707" pitchFamily="18" charset="2"/>
              <a:buChar char=""/>
              <a:defRPr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000250" indent="-136525" defTabSz="6858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anose="05020102010507070707" pitchFamily="18" charset="2"/>
              <a:buChar char=""/>
              <a:defRPr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457450" indent="-136525" defTabSz="6858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anose="05020102010507070707" pitchFamily="18" charset="2"/>
              <a:buChar char=""/>
              <a:defRPr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914650" indent="-136525" defTabSz="6858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anose="05020102010507070707" pitchFamily="18" charset="2"/>
              <a:buChar char=""/>
              <a:defRPr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371850" indent="-136525" defTabSz="68580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anose="05020102010507070707" pitchFamily="18" charset="2"/>
              <a:buChar char=""/>
              <a:defRPr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buClr>
                <a:srgbClr val="004B8D"/>
              </a:buClr>
              <a:buFont typeface="Wingdings 2" panose="05020102010507070707" pitchFamily="18" charset="2"/>
              <a:buNone/>
              <a:defRPr/>
            </a:pPr>
            <a:r>
              <a:rPr lang="fr-BE" altLang="fr-FR" b="1" dirty="0" err="1">
                <a:solidFill>
                  <a:srgbClr val="24A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Misbruik</a:t>
            </a:r>
            <a:r>
              <a:rPr lang="fr-BE" altLang="fr-FR" b="1" dirty="0">
                <a:solidFill>
                  <a:srgbClr val="24A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BE" altLang="fr-FR" b="1" dirty="0" err="1">
                <a:solidFill>
                  <a:srgbClr val="24A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verslaving</a:t>
            </a:r>
            <a:endParaRPr lang="fr-BE" altLang="fr-FR" b="1" dirty="0">
              <a:solidFill>
                <a:srgbClr val="24AB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14425" y="2024063"/>
            <a:ext cx="7781925" cy="4395787"/>
          </a:xfrm>
          <a:prstGeom prst="rect">
            <a:avLst/>
          </a:prstGeom>
        </p:spPr>
        <p:txBody>
          <a:bodyPr/>
          <a:lstStyle>
            <a:lvl1pPr marL="13716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24ABA5"/>
              </a:buClr>
              <a:buFont typeface="Wingdings 2" pitchFamily="18" charset="2"/>
              <a:buChar char=""/>
              <a:defRPr sz="2800" kern="120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2400" kern="120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2400" kern="120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1800" kern="120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24ABA5"/>
              </a:buClr>
              <a:buFont typeface="Wingdings 2" pitchFamily="18" charset="2"/>
              <a:buChar char=""/>
              <a:defRPr sz="1800" kern="1200">
                <a:solidFill>
                  <a:srgbClr val="004B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000" dirty="0"/>
              <a:t>Bij </a:t>
            </a:r>
            <a:r>
              <a:rPr lang="nl-BE" sz="2200" dirty="0">
                <a:solidFill>
                  <a:srgbClr val="24ABA5"/>
                </a:solidFill>
              </a:rPr>
              <a:t>zelfmedicatie </a:t>
            </a:r>
            <a:r>
              <a:rPr lang="nl-BE" sz="2200" dirty="0"/>
              <a:t>moet de apotheker:</a:t>
            </a:r>
            <a:endParaRPr lang="fr-BE" sz="2200" dirty="0"/>
          </a:p>
          <a:p>
            <a:pPr marL="628650" indent="-266700" algn="just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."/>
              <a:tabLst>
                <a:tab pos="590550" algn="l"/>
              </a:tabLst>
              <a:defRPr/>
            </a:pPr>
            <a:r>
              <a:rPr lang="nl-BE" sz="2200" dirty="0"/>
              <a:t>zich verzetten tegen elke vermeende of vastgestelde overconsumptie.</a:t>
            </a:r>
          </a:p>
          <a:p>
            <a:pPr marL="628650" indent="-266700" algn="just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."/>
              <a:tabLst>
                <a:tab pos="590550" algn="l"/>
              </a:tabLst>
              <a:defRPr/>
            </a:pPr>
            <a:r>
              <a:rPr lang="nl-BE" sz="2200" dirty="0"/>
              <a:t>de patiënt waarschuwen voor de mogelijke risico’s en gevaren en hem aanraden een arts te raadplegen.</a:t>
            </a:r>
            <a:endParaRPr lang="fr-BE" sz="2200" dirty="0"/>
          </a:p>
          <a:p>
            <a:pPr marL="361950" indent="-361950" algn="just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590550" algn="l"/>
              </a:tabLst>
              <a:defRPr/>
            </a:pPr>
            <a:r>
              <a:rPr lang="nl-BE" sz="2200" dirty="0"/>
              <a:t>Bij </a:t>
            </a:r>
            <a:r>
              <a:rPr lang="nl-BE" sz="2200" dirty="0">
                <a:solidFill>
                  <a:srgbClr val="24ABA5"/>
                </a:solidFill>
              </a:rPr>
              <a:t>voorgeschreven geneesmiddelen</a:t>
            </a:r>
            <a:r>
              <a:rPr lang="nl-BE" sz="2200" dirty="0"/>
              <a:t> moet de apotheker de nodige initiatieven nemen “in het belang van de patiënt en de volksgezondheid”</a:t>
            </a:r>
            <a:endParaRPr lang="fr-BE" sz="2200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98856" y="36306"/>
            <a:ext cx="72000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BE" sz="1100" dirty="0">
                <a:solidFill>
                  <a:srgbClr val="24AB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THEMA’S</a:t>
            </a:r>
            <a:endParaRPr lang="fr-BE" dirty="0"/>
          </a:p>
        </p:txBody>
      </p:sp>
      <p:sp>
        <p:nvSpPr>
          <p:cNvPr id="7" name="Bouton d'action : Accueil 6">
            <a:hlinkClick r:id="rId3" action="ppaction://hlinksldjump" highlightClick="1"/>
          </p:cNvPr>
          <p:cNvSpPr/>
          <p:nvPr/>
        </p:nvSpPr>
        <p:spPr>
          <a:xfrm>
            <a:off x="8629650" y="176280"/>
            <a:ext cx="352425" cy="28092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adre">
  <a:themeElements>
    <a:clrScheme name="Personnalisé 7">
      <a:dk1>
        <a:sysClr val="windowText" lastClr="000000"/>
      </a:dk1>
      <a:lt1>
        <a:sysClr val="window" lastClr="FFFFFF"/>
      </a:lt1>
      <a:dk2>
        <a:srgbClr val="204C89"/>
      </a:dk2>
      <a:lt2>
        <a:srgbClr val="A8C4C8"/>
      </a:lt2>
      <a:accent1>
        <a:srgbClr val="4DAFE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CCCC"/>
      </a:hlink>
      <a:folHlink>
        <a:srgbClr val="40BAD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000" dirty="0" smtClean="0">
            <a:solidFill>
              <a:srgbClr val="24ABA5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7">
    <a:dk1>
      <a:sysClr val="windowText" lastClr="000000"/>
    </a:dk1>
    <a:lt1>
      <a:sysClr val="window" lastClr="FFFFFF"/>
    </a:lt1>
    <a:dk2>
      <a:srgbClr val="204C89"/>
    </a:dk2>
    <a:lt2>
      <a:srgbClr val="A8C4C8"/>
    </a:lt2>
    <a:accent1>
      <a:srgbClr val="4DAFE4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33CCCC"/>
    </a:hlink>
    <a:folHlink>
      <a:srgbClr val="40BAD2"/>
    </a:folHlink>
  </a:clrScheme>
</a:themeOverride>
</file>

<file path=ppt/theme/themeOverride2.xml><?xml version="1.0" encoding="utf-8"?>
<a:themeOverride xmlns:a="http://schemas.openxmlformats.org/drawingml/2006/main">
  <a:clrScheme name="Personnalisé 7">
    <a:dk1>
      <a:sysClr val="windowText" lastClr="000000"/>
    </a:dk1>
    <a:lt1>
      <a:sysClr val="window" lastClr="FFFFFF"/>
    </a:lt1>
    <a:dk2>
      <a:srgbClr val="204C89"/>
    </a:dk2>
    <a:lt2>
      <a:srgbClr val="A8C4C8"/>
    </a:lt2>
    <a:accent1>
      <a:srgbClr val="4DAFE4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33CCCC"/>
    </a:hlink>
    <a:folHlink>
      <a:srgbClr val="40BAD2"/>
    </a:folHlink>
  </a:clrScheme>
</a:themeOverride>
</file>

<file path=ppt/theme/themeOverride3.xml><?xml version="1.0" encoding="utf-8"?>
<a:themeOverride xmlns:a="http://schemas.openxmlformats.org/drawingml/2006/main">
  <a:clrScheme name="Personnalisé 7">
    <a:dk1>
      <a:sysClr val="windowText" lastClr="000000"/>
    </a:dk1>
    <a:lt1>
      <a:sysClr val="window" lastClr="FFFFFF"/>
    </a:lt1>
    <a:dk2>
      <a:srgbClr val="204C89"/>
    </a:dk2>
    <a:lt2>
      <a:srgbClr val="A8C4C8"/>
    </a:lt2>
    <a:accent1>
      <a:srgbClr val="4DAFE4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33CCCC"/>
    </a:hlink>
    <a:folHlink>
      <a:srgbClr val="40BAD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1466</Words>
  <Application>Microsoft Office PowerPoint</Application>
  <PresentationFormat>Affichage à l'écran (4:3)</PresentationFormat>
  <Paragraphs>197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Andalus</vt:lpstr>
      <vt:lpstr>Arial</vt:lpstr>
      <vt:lpstr>Calibri</vt:lpstr>
      <vt:lpstr>Century Gothic</vt:lpstr>
      <vt:lpstr>Corbel</vt:lpstr>
      <vt:lpstr>Symbol</vt:lpstr>
      <vt:lpstr>Verdana</vt:lpstr>
      <vt:lpstr>Wingdings</vt:lpstr>
      <vt:lpstr>Wingdings 2</vt:lpstr>
      <vt:lpstr>Cadre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Concertation Locale</dc:title>
  <dc:creator>Aline Godart</dc:creator>
  <cp:lastModifiedBy>Aline Godart</cp:lastModifiedBy>
  <cp:revision>313</cp:revision>
  <dcterms:created xsi:type="dcterms:W3CDTF">2014-01-20T14:15:39Z</dcterms:created>
  <dcterms:modified xsi:type="dcterms:W3CDTF">2018-02-15T16:02:28Z</dcterms:modified>
</cp:coreProperties>
</file>