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  <p:sldMasterId id="2147483698" r:id="rId2"/>
    <p:sldMasterId id="2147483694" r:id="rId3"/>
    <p:sldMasterId id="2147483680" r:id="rId4"/>
    <p:sldMasterId id="2147483688" r:id="rId5"/>
    <p:sldMasterId id="2147483700" r:id="rId6"/>
  </p:sldMasterIdLst>
  <p:notesMasterIdLst>
    <p:notesMasterId r:id="rId32"/>
  </p:notesMasterIdLst>
  <p:sldIdLst>
    <p:sldId id="301" r:id="rId7"/>
    <p:sldId id="260" r:id="rId8"/>
    <p:sldId id="316" r:id="rId9"/>
    <p:sldId id="317" r:id="rId10"/>
    <p:sldId id="262" r:id="rId11"/>
    <p:sldId id="257" r:id="rId12"/>
    <p:sldId id="259" r:id="rId13"/>
    <p:sldId id="302" r:id="rId14"/>
    <p:sldId id="303" r:id="rId15"/>
    <p:sldId id="304" r:id="rId16"/>
    <p:sldId id="305" r:id="rId17"/>
    <p:sldId id="306" r:id="rId18"/>
    <p:sldId id="264" r:id="rId19"/>
    <p:sldId id="258" r:id="rId20"/>
    <p:sldId id="308" r:id="rId21"/>
    <p:sldId id="309" r:id="rId22"/>
    <p:sldId id="307" r:id="rId23"/>
    <p:sldId id="318" r:id="rId24"/>
    <p:sldId id="310" r:id="rId25"/>
    <p:sldId id="278" r:id="rId26"/>
    <p:sldId id="311" r:id="rId27"/>
    <p:sldId id="312" r:id="rId28"/>
    <p:sldId id="313" r:id="rId29"/>
    <p:sldId id="314" r:id="rId30"/>
    <p:sldId id="315" r:id="rId3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Van der Aa" initials="FV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7BB"/>
    <a:srgbClr val="004380"/>
    <a:srgbClr val="4BACC6"/>
    <a:srgbClr val="1F497D"/>
    <a:srgbClr val="FFFFFF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684" autoAdjust="0"/>
  </p:normalViewPr>
  <p:slideViewPr>
    <p:cSldViewPr snapToGrid="0" snapToObjects="1">
      <p:cViewPr varScale="1">
        <p:scale>
          <a:sx n="83" d="100"/>
          <a:sy n="83" d="100"/>
        </p:scale>
        <p:origin x="153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6" Type="http://schemas.openxmlformats.org/officeDocument/2006/relationships/image" Target="../media/image47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6.png"/><Relationship Id="rId1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6" Type="http://schemas.openxmlformats.org/officeDocument/2006/relationships/image" Target="../media/image47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6.png"/><Relationship Id="rId1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032B6-5E67-4B3A-8CBA-FDF43B7D00A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3CD1E7-9C25-42BB-BA8E-8CEF8314195F}">
      <dgm:prSet/>
      <dgm:spPr/>
      <dgm:t>
        <a:bodyPr/>
        <a:lstStyle/>
        <a:p>
          <a:r>
            <a:rPr lang="nl-BE" b="1"/>
            <a:t>TAUX DE VACCINATION </a:t>
          </a:r>
          <a:endParaRPr lang="en-US"/>
        </a:p>
      </dgm:t>
    </dgm:pt>
    <dgm:pt modelId="{73698AD9-C79F-49DC-94EA-CE326739654F}" type="parTrans" cxnId="{2079EF0F-A362-4327-9A62-81600F0CED0B}">
      <dgm:prSet/>
      <dgm:spPr/>
      <dgm:t>
        <a:bodyPr/>
        <a:lstStyle/>
        <a:p>
          <a:endParaRPr lang="en-US"/>
        </a:p>
      </dgm:t>
    </dgm:pt>
    <dgm:pt modelId="{49510440-022E-4886-84DB-4BDB63C9A61E}" type="sibTrans" cxnId="{2079EF0F-A362-4327-9A62-81600F0CED0B}">
      <dgm:prSet/>
      <dgm:spPr/>
      <dgm:t>
        <a:bodyPr/>
        <a:lstStyle/>
        <a:p>
          <a:endParaRPr lang="en-US"/>
        </a:p>
      </dgm:t>
    </dgm:pt>
    <dgm:pt modelId="{DF24DEFF-A3D1-4EFA-B92C-F014951BB65A}">
      <dgm:prSet/>
      <dgm:spPr/>
      <dgm:t>
        <a:bodyPr/>
        <a:lstStyle/>
        <a:p>
          <a:r>
            <a:rPr lang="nl-BE" dirty="0"/>
            <a:t>Les avantages perçus </a:t>
          </a:r>
          <a:endParaRPr lang="en-US" dirty="0"/>
        </a:p>
      </dgm:t>
    </dgm:pt>
    <dgm:pt modelId="{39A2E305-59D5-43A5-844D-5B6C5ACEC8C8}" type="parTrans" cxnId="{23B91586-9172-4449-A6F2-777998729C54}">
      <dgm:prSet/>
      <dgm:spPr/>
      <dgm:t>
        <a:bodyPr/>
        <a:lstStyle/>
        <a:p>
          <a:endParaRPr lang="en-US"/>
        </a:p>
      </dgm:t>
    </dgm:pt>
    <dgm:pt modelId="{36CF2F20-9C74-4E5A-B478-765A328F3C4D}" type="sibTrans" cxnId="{23B91586-9172-4449-A6F2-777998729C54}">
      <dgm:prSet/>
      <dgm:spPr/>
      <dgm:t>
        <a:bodyPr/>
        <a:lstStyle/>
        <a:p>
          <a:endParaRPr lang="en-US"/>
        </a:p>
      </dgm:t>
    </dgm:pt>
    <dgm:pt modelId="{A5D3FFAD-0758-45E5-9275-056D8D68046C}">
      <dgm:prSet/>
      <dgm:spPr/>
      <dgm:t>
        <a:bodyPr/>
        <a:lstStyle/>
        <a:p>
          <a:r>
            <a:rPr lang="nl-BE" dirty="0"/>
            <a:t>Recommendation du généraliste/ medecin de famille </a:t>
          </a:r>
          <a:endParaRPr lang="en-US" dirty="0"/>
        </a:p>
      </dgm:t>
    </dgm:pt>
    <dgm:pt modelId="{341D6CD3-7967-47C3-AE6B-BFF2625D8A24}" type="parTrans" cxnId="{98BB4A87-DE48-45FD-9A67-F80659C450FA}">
      <dgm:prSet/>
      <dgm:spPr/>
      <dgm:t>
        <a:bodyPr/>
        <a:lstStyle/>
        <a:p>
          <a:endParaRPr lang="en-US"/>
        </a:p>
      </dgm:t>
    </dgm:pt>
    <dgm:pt modelId="{679AA39F-BD89-461E-B9DB-9A5A582BC5BB}" type="sibTrans" cxnId="{98BB4A87-DE48-45FD-9A67-F80659C450FA}">
      <dgm:prSet/>
      <dgm:spPr/>
      <dgm:t>
        <a:bodyPr/>
        <a:lstStyle/>
        <a:p>
          <a:endParaRPr lang="en-US"/>
        </a:p>
      </dgm:t>
    </dgm:pt>
    <dgm:pt modelId="{7E2FE9F4-C216-6F48-A18E-50036218E836}" type="pres">
      <dgm:prSet presAssocID="{935032B6-5E67-4B3A-8CBA-FDF43B7D00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49856B59-4D46-C24A-8EF6-F7F36C41190C}" type="pres">
      <dgm:prSet presAssocID="{973CD1E7-9C25-42BB-BA8E-8CEF8314195F}" presName="hierRoot1" presStyleCnt="0"/>
      <dgm:spPr/>
    </dgm:pt>
    <dgm:pt modelId="{087C6A6E-ED5D-AB4C-A93E-F5ABA989197D}" type="pres">
      <dgm:prSet presAssocID="{973CD1E7-9C25-42BB-BA8E-8CEF8314195F}" presName="composite" presStyleCnt="0"/>
      <dgm:spPr/>
    </dgm:pt>
    <dgm:pt modelId="{568FD4E8-0C8F-E74B-B08C-670936A76E6E}" type="pres">
      <dgm:prSet presAssocID="{973CD1E7-9C25-42BB-BA8E-8CEF8314195F}" presName="background" presStyleLbl="node0" presStyleIdx="0" presStyleCnt="1"/>
      <dgm:spPr/>
    </dgm:pt>
    <dgm:pt modelId="{CD89CA3A-8843-CC4D-97E1-6E415DAA4270}" type="pres">
      <dgm:prSet presAssocID="{973CD1E7-9C25-42BB-BA8E-8CEF8314195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769401-148E-354A-AB9C-15F25A1DA541}" type="pres">
      <dgm:prSet presAssocID="{973CD1E7-9C25-42BB-BA8E-8CEF8314195F}" presName="hierChild2" presStyleCnt="0"/>
      <dgm:spPr/>
    </dgm:pt>
    <dgm:pt modelId="{07676A35-BBD9-644D-A899-4A6064693885}" type="pres">
      <dgm:prSet presAssocID="{39A2E305-59D5-43A5-844D-5B6C5ACEC8C8}" presName="Name10" presStyleLbl="parChTrans1D2" presStyleIdx="0" presStyleCnt="2"/>
      <dgm:spPr/>
      <dgm:t>
        <a:bodyPr/>
        <a:lstStyle/>
        <a:p>
          <a:endParaRPr lang="fr-BE"/>
        </a:p>
      </dgm:t>
    </dgm:pt>
    <dgm:pt modelId="{373DA869-8399-A449-B40D-350DE931E0A7}" type="pres">
      <dgm:prSet presAssocID="{DF24DEFF-A3D1-4EFA-B92C-F014951BB65A}" presName="hierRoot2" presStyleCnt="0"/>
      <dgm:spPr/>
    </dgm:pt>
    <dgm:pt modelId="{8700A815-EE5E-EC41-8B34-B0FFD9FE36A3}" type="pres">
      <dgm:prSet presAssocID="{DF24DEFF-A3D1-4EFA-B92C-F014951BB65A}" presName="composite2" presStyleCnt="0"/>
      <dgm:spPr/>
    </dgm:pt>
    <dgm:pt modelId="{0CAD7569-3AB0-934B-A65C-C4CAE837FF97}" type="pres">
      <dgm:prSet presAssocID="{DF24DEFF-A3D1-4EFA-B92C-F014951BB65A}" presName="background2" presStyleLbl="node2" presStyleIdx="0" presStyleCnt="2"/>
      <dgm:spPr/>
    </dgm:pt>
    <dgm:pt modelId="{B3ED265F-95FE-0A45-ABBD-E9BBCF05C23F}" type="pres">
      <dgm:prSet presAssocID="{DF24DEFF-A3D1-4EFA-B92C-F014951BB65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9A2E858-A82E-A747-B38A-3E187E53D932}" type="pres">
      <dgm:prSet presAssocID="{DF24DEFF-A3D1-4EFA-B92C-F014951BB65A}" presName="hierChild3" presStyleCnt="0"/>
      <dgm:spPr/>
    </dgm:pt>
    <dgm:pt modelId="{3B0F1CD5-70E2-4445-97E4-F2E94956D094}" type="pres">
      <dgm:prSet presAssocID="{341D6CD3-7967-47C3-AE6B-BFF2625D8A24}" presName="Name10" presStyleLbl="parChTrans1D2" presStyleIdx="1" presStyleCnt="2"/>
      <dgm:spPr/>
      <dgm:t>
        <a:bodyPr/>
        <a:lstStyle/>
        <a:p>
          <a:endParaRPr lang="fr-BE"/>
        </a:p>
      </dgm:t>
    </dgm:pt>
    <dgm:pt modelId="{90A42BC4-A049-0346-92A1-BF4835582F06}" type="pres">
      <dgm:prSet presAssocID="{A5D3FFAD-0758-45E5-9275-056D8D68046C}" presName="hierRoot2" presStyleCnt="0"/>
      <dgm:spPr/>
    </dgm:pt>
    <dgm:pt modelId="{3415F679-2FDE-F444-AEC4-3C8B8E2DC58A}" type="pres">
      <dgm:prSet presAssocID="{A5D3FFAD-0758-45E5-9275-056D8D68046C}" presName="composite2" presStyleCnt="0"/>
      <dgm:spPr/>
    </dgm:pt>
    <dgm:pt modelId="{AF6886A7-9384-084B-9E52-432CC2B0886E}" type="pres">
      <dgm:prSet presAssocID="{A5D3FFAD-0758-45E5-9275-056D8D68046C}" presName="background2" presStyleLbl="node2" presStyleIdx="1" presStyleCnt="2"/>
      <dgm:spPr/>
    </dgm:pt>
    <dgm:pt modelId="{51B8BDF9-C1C3-DB47-B524-261224172D4C}" type="pres">
      <dgm:prSet presAssocID="{A5D3FFAD-0758-45E5-9275-056D8D68046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C239821-9FF7-F143-8C3E-69D291490834}" type="pres">
      <dgm:prSet presAssocID="{A5D3FFAD-0758-45E5-9275-056D8D68046C}" presName="hierChild3" presStyleCnt="0"/>
      <dgm:spPr/>
    </dgm:pt>
  </dgm:ptLst>
  <dgm:cxnLst>
    <dgm:cxn modelId="{8B544104-5EB0-8748-B26D-D1A2A119E271}" type="presOf" srcId="{935032B6-5E67-4B3A-8CBA-FDF43B7D00A6}" destId="{7E2FE9F4-C216-6F48-A18E-50036218E836}" srcOrd="0" destOrd="0" presId="urn:microsoft.com/office/officeart/2005/8/layout/hierarchy1"/>
    <dgm:cxn modelId="{68A8684C-7EF0-F248-861C-D4F5B28E38CF}" type="presOf" srcId="{A5D3FFAD-0758-45E5-9275-056D8D68046C}" destId="{51B8BDF9-C1C3-DB47-B524-261224172D4C}" srcOrd="0" destOrd="0" presId="urn:microsoft.com/office/officeart/2005/8/layout/hierarchy1"/>
    <dgm:cxn modelId="{BC4858F2-30E5-9847-B157-953301F3AF62}" type="presOf" srcId="{341D6CD3-7967-47C3-AE6B-BFF2625D8A24}" destId="{3B0F1CD5-70E2-4445-97E4-F2E94956D094}" srcOrd="0" destOrd="0" presId="urn:microsoft.com/office/officeart/2005/8/layout/hierarchy1"/>
    <dgm:cxn modelId="{C165B894-F13E-3140-825B-A4E9589535DE}" type="presOf" srcId="{DF24DEFF-A3D1-4EFA-B92C-F014951BB65A}" destId="{B3ED265F-95FE-0A45-ABBD-E9BBCF05C23F}" srcOrd="0" destOrd="0" presId="urn:microsoft.com/office/officeart/2005/8/layout/hierarchy1"/>
    <dgm:cxn modelId="{2079EF0F-A362-4327-9A62-81600F0CED0B}" srcId="{935032B6-5E67-4B3A-8CBA-FDF43B7D00A6}" destId="{973CD1E7-9C25-42BB-BA8E-8CEF8314195F}" srcOrd="0" destOrd="0" parTransId="{73698AD9-C79F-49DC-94EA-CE326739654F}" sibTransId="{49510440-022E-4886-84DB-4BDB63C9A61E}"/>
    <dgm:cxn modelId="{12563510-0A4A-B044-A1BB-8875D1A477B4}" type="presOf" srcId="{39A2E305-59D5-43A5-844D-5B6C5ACEC8C8}" destId="{07676A35-BBD9-644D-A899-4A6064693885}" srcOrd="0" destOrd="0" presId="urn:microsoft.com/office/officeart/2005/8/layout/hierarchy1"/>
    <dgm:cxn modelId="{F2186185-8A19-7949-A597-AF40FA1D8286}" type="presOf" srcId="{973CD1E7-9C25-42BB-BA8E-8CEF8314195F}" destId="{CD89CA3A-8843-CC4D-97E1-6E415DAA4270}" srcOrd="0" destOrd="0" presId="urn:microsoft.com/office/officeart/2005/8/layout/hierarchy1"/>
    <dgm:cxn modelId="{98BB4A87-DE48-45FD-9A67-F80659C450FA}" srcId="{973CD1E7-9C25-42BB-BA8E-8CEF8314195F}" destId="{A5D3FFAD-0758-45E5-9275-056D8D68046C}" srcOrd="1" destOrd="0" parTransId="{341D6CD3-7967-47C3-AE6B-BFF2625D8A24}" sibTransId="{679AA39F-BD89-461E-B9DB-9A5A582BC5BB}"/>
    <dgm:cxn modelId="{23B91586-9172-4449-A6F2-777998729C54}" srcId="{973CD1E7-9C25-42BB-BA8E-8CEF8314195F}" destId="{DF24DEFF-A3D1-4EFA-B92C-F014951BB65A}" srcOrd="0" destOrd="0" parTransId="{39A2E305-59D5-43A5-844D-5B6C5ACEC8C8}" sibTransId="{36CF2F20-9C74-4E5A-B478-765A328F3C4D}"/>
    <dgm:cxn modelId="{56A998B0-9E8A-3840-AD1A-CFDC6DC86F4D}" type="presParOf" srcId="{7E2FE9F4-C216-6F48-A18E-50036218E836}" destId="{49856B59-4D46-C24A-8EF6-F7F36C41190C}" srcOrd="0" destOrd="0" presId="urn:microsoft.com/office/officeart/2005/8/layout/hierarchy1"/>
    <dgm:cxn modelId="{017DEC37-2D7F-9449-B11A-9BEC11C004A8}" type="presParOf" srcId="{49856B59-4D46-C24A-8EF6-F7F36C41190C}" destId="{087C6A6E-ED5D-AB4C-A93E-F5ABA989197D}" srcOrd="0" destOrd="0" presId="urn:microsoft.com/office/officeart/2005/8/layout/hierarchy1"/>
    <dgm:cxn modelId="{83152154-CCCB-124C-8BDC-618356F4F3C4}" type="presParOf" srcId="{087C6A6E-ED5D-AB4C-A93E-F5ABA989197D}" destId="{568FD4E8-0C8F-E74B-B08C-670936A76E6E}" srcOrd="0" destOrd="0" presId="urn:microsoft.com/office/officeart/2005/8/layout/hierarchy1"/>
    <dgm:cxn modelId="{C4968CD5-138E-A144-80F9-79A6E329DD34}" type="presParOf" srcId="{087C6A6E-ED5D-AB4C-A93E-F5ABA989197D}" destId="{CD89CA3A-8843-CC4D-97E1-6E415DAA4270}" srcOrd="1" destOrd="0" presId="urn:microsoft.com/office/officeart/2005/8/layout/hierarchy1"/>
    <dgm:cxn modelId="{3BEAD1B1-F800-0548-8EB6-C68131841AEB}" type="presParOf" srcId="{49856B59-4D46-C24A-8EF6-F7F36C41190C}" destId="{AC769401-148E-354A-AB9C-15F25A1DA541}" srcOrd="1" destOrd="0" presId="urn:microsoft.com/office/officeart/2005/8/layout/hierarchy1"/>
    <dgm:cxn modelId="{67E2EC56-D869-2A4F-A5B9-432B261463FB}" type="presParOf" srcId="{AC769401-148E-354A-AB9C-15F25A1DA541}" destId="{07676A35-BBD9-644D-A899-4A6064693885}" srcOrd="0" destOrd="0" presId="urn:microsoft.com/office/officeart/2005/8/layout/hierarchy1"/>
    <dgm:cxn modelId="{FFACB4AC-A575-C74C-B003-9FFF1C8118E4}" type="presParOf" srcId="{AC769401-148E-354A-AB9C-15F25A1DA541}" destId="{373DA869-8399-A449-B40D-350DE931E0A7}" srcOrd="1" destOrd="0" presId="urn:microsoft.com/office/officeart/2005/8/layout/hierarchy1"/>
    <dgm:cxn modelId="{D2D296AB-503E-4A41-81CB-07F901252B20}" type="presParOf" srcId="{373DA869-8399-A449-B40D-350DE931E0A7}" destId="{8700A815-EE5E-EC41-8B34-B0FFD9FE36A3}" srcOrd="0" destOrd="0" presId="urn:microsoft.com/office/officeart/2005/8/layout/hierarchy1"/>
    <dgm:cxn modelId="{5F684BBC-BDE9-7048-8A59-42E66E67A1C3}" type="presParOf" srcId="{8700A815-EE5E-EC41-8B34-B0FFD9FE36A3}" destId="{0CAD7569-3AB0-934B-A65C-C4CAE837FF97}" srcOrd="0" destOrd="0" presId="urn:microsoft.com/office/officeart/2005/8/layout/hierarchy1"/>
    <dgm:cxn modelId="{5BE159FF-3CF4-B34A-96AD-79B13A75DE00}" type="presParOf" srcId="{8700A815-EE5E-EC41-8B34-B0FFD9FE36A3}" destId="{B3ED265F-95FE-0A45-ABBD-E9BBCF05C23F}" srcOrd="1" destOrd="0" presId="urn:microsoft.com/office/officeart/2005/8/layout/hierarchy1"/>
    <dgm:cxn modelId="{4C6E44F9-BCC1-0146-8379-EFBE3FF2E8B2}" type="presParOf" srcId="{373DA869-8399-A449-B40D-350DE931E0A7}" destId="{B9A2E858-A82E-A747-B38A-3E187E53D932}" srcOrd="1" destOrd="0" presId="urn:microsoft.com/office/officeart/2005/8/layout/hierarchy1"/>
    <dgm:cxn modelId="{F44F982C-3ADA-A543-9F81-85007EE745E0}" type="presParOf" srcId="{AC769401-148E-354A-AB9C-15F25A1DA541}" destId="{3B0F1CD5-70E2-4445-97E4-F2E94956D094}" srcOrd="2" destOrd="0" presId="urn:microsoft.com/office/officeart/2005/8/layout/hierarchy1"/>
    <dgm:cxn modelId="{11B45B29-DF68-4A45-B97B-96FA54A705F7}" type="presParOf" srcId="{AC769401-148E-354A-AB9C-15F25A1DA541}" destId="{90A42BC4-A049-0346-92A1-BF4835582F06}" srcOrd="3" destOrd="0" presId="urn:microsoft.com/office/officeart/2005/8/layout/hierarchy1"/>
    <dgm:cxn modelId="{D63F1023-5711-2D4E-8BD0-C2794B5BE9E5}" type="presParOf" srcId="{90A42BC4-A049-0346-92A1-BF4835582F06}" destId="{3415F679-2FDE-F444-AEC4-3C8B8E2DC58A}" srcOrd="0" destOrd="0" presId="urn:microsoft.com/office/officeart/2005/8/layout/hierarchy1"/>
    <dgm:cxn modelId="{358A2047-DFE0-F24A-8F52-912124FAD7B9}" type="presParOf" srcId="{3415F679-2FDE-F444-AEC4-3C8B8E2DC58A}" destId="{AF6886A7-9384-084B-9E52-432CC2B0886E}" srcOrd="0" destOrd="0" presId="urn:microsoft.com/office/officeart/2005/8/layout/hierarchy1"/>
    <dgm:cxn modelId="{B8EF002F-8A1E-B748-9712-33869905DA3C}" type="presParOf" srcId="{3415F679-2FDE-F444-AEC4-3C8B8E2DC58A}" destId="{51B8BDF9-C1C3-DB47-B524-261224172D4C}" srcOrd="1" destOrd="0" presId="urn:microsoft.com/office/officeart/2005/8/layout/hierarchy1"/>
    <dgm:cxn modelId="{F80A3E48-071C-9B44-88F0-3E19D3FD28F3}" type="presParOf" srcId="{90A42BC4-A049-0346-92A1-BF4835582F06}" destId="{2C239821-9FF7-F143-8C3E-69D2914908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2C3C1-0290-493A-945E-38DA4665C1E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5721673-5D76-46BC-8B9C-00694A2EA762}">
      <dgm:prSet/>
      <dgm:spPr/>
      <dgm:t>
        <a:bodyPr/>
        <a:lstStyle/>
        <a:p>
          <a:pPr>
            <a:defRPr cap="all"/>
          </a:pPr>
          <a:r>
            <a:rPr lang="nl-BE"/>
            <a:t>PVH est fréquent</a:t>
          </a:r>
          <a:endParaRPr lang="en-US"/>
        </a:p>
      </dgm:t>
    </dgm:pt>
    <dgm:pt modelId="{76668CC5-810B-453E-A757-5B7F784D7737}" type="parTrans" cxnId="{703938CC-E6F5-4312-92F7-58F0910BDBE7}">
      <dgm:prSet/>
      <dgm:spPr/>
      <dgm:t>
        <a:bodyPr/>
        <a:lstStyle/>
        <a:p>
          <a:endParaRPr lang="en-US"/>
        </a:p>
      </dgm:t>
    </dgm:pt>
    <dgm:pt modelId="{AABB29A7-0257-4B50-B503-30247713793F}" type="sibTrans" cxnId="{703938CC-E6F5-4312-92F7-58F0910BDBE7}">
      <dgm:prSet/>
      <dgm:spPr/>
      <dgm:t>
        <a:bodyPr/>
        <a:lstStyle/>
        <a:p>
          <a:endParaRPr lang="en-US"/>
        </a:p>
      </dgm:t>
    </dgm:pt>
    <dgm:pt modelId="{55E8CCDB-199A-4066-94A8-8CA2B18E8730}">
      <dgm:prSet/>
      <dgm:spPr/>
      <dgm:t>
        <a:bodyPr/>
        <a:lstStyle/>
        <a:p>
          <a:pPr>
            <a:defRPr cap="all"/>
          </a:pPr>
          <a:r>
            <a:rPr lang="nl-BE"/>
            <a:t>Contact peau est suffisant </a:t>
          </a:r>
          <a:endParaRPr lang="en-US"/>
        </a:p>
      </dgm:t>
    </dgm:pt>
    <dgm:pt modelId="{5048098A-FD9B-4BA6-B9D1-CE7F5CF4DE94}" type="parTrans" cxnId="{5535E226-F027-4F41-90AE-38CDA1C91979}">
      <dgm:prSet/>
      <dgm:spPr/>
      <dgm:t>
        <a:bodyPr/>
        <a:lstStyle/>
        <a:p>
          <a:endParaRPr lang="en-US"/>
        </a:p>
      </dgm:t>
    </dgm:pt>
    <dgm:pt modelId="{B6F65F9E-CB41-4802-8F2D-87894719B8B4}" type="sibTrans" cxnId="{5535E226-F027-4F41-90AE-38CDA1C91979}">
      <dgm:prSet/>
      <dgm:spPr/>
      <dgm:t>
        <a:bodyPr/>
        <a:lstStyle/>
        <a:p>
          <a:endParaRPr lang="en-US"/>
        </a:p>
      </dgm:t>
    </dgm:pt>
    <dgm:pt modelId="{96DA1155-E4B2-46E3-AD4C-6FF6D7409498}">
      <dgm:prSet/>
      <dgm:spPr/>
      <dgm:t>
        <a:bodyPr/>
        <a:lstStyle/>
        <a:p>
          <a:pPr>
            <a:defRPr cap="all"/>
          </a:pPr>
          <a:r>
            <a:rPr lang="nl-BE" dirty="0"/>
            <a:t>PVH, pas tous cancerigène</a:t>
          </a:r>
          <a:endParaRPr lang="en-US" dirty="0"/>
        </a:p>
      </dgm:t>
    </dgm:pt>
    <dgm:pt modelId="{F45F18ED-C1FB-49C3-A4DB-F79D7285BC22}" type="parTrans" cxnId="{26C099DA-C886-4A78-AA57-EB98FEA9CC16}">
      <dgm:prSet/>
      <dgm:spPr/>
      <dgm:t>
        <a:bodyPr/>
        <a:lstStyle/>
        <a:p>
          <a:endParaRPr lang="en-US"/>
        </a:p>
      </dgm:t>
    </dgm:pt>
    <dgm:pt modelId="{AB39B134-38E1-490E-8AD5-97ACE09DEFCE}" type="sibTrans" cxnId="{26C099DA-C886-4A78-AA57-EB98FEA9CC16}">
      <dgm:prSet/>
      <dgm:spPr/>
      <dgm:t>
        <a:bodyPr/>
        <a:lstStyle/>
        <a:p>
          <a:endParaRPr lang="en-US"/>
        </a:p>
      </dgm:t>
    </dgm:pt>
    <dgm:pt modelId="{C0B1668C-A14B-4492-8D69-D8C9DE491FDC}">
      <dgm:prSet/>
      <dgm:spPr/>
      <dgm:t>
        <a:bodyPr/>
        <a:lstStyle/>
        <a:p>
          <a:pPr>
            <a:defRPr cap="all"/>
          </a:pPr>
          <a:r>
            <a:rPr lang="nl-BE"/>
            <a:t>La pluspart des patients, aucun symptome </a:t>
          </a:r>
          <a:endParaRPr lang="en-US"/>
        </a:p>
      </dgm:t>
    </dgm:pt>
    <dgm:pt modelId="{79A38A8A-41AA-4A05-AF77-0A0081AA88EF}" type="parTrans" cxnId="{F811FBB1-E90C-441B-B10A-742A4E3DBC93}">
      <dgm:prSet/>
      <dgm:spPr/>
      <dgm:t>
        <a:bodyPr/>
        <a:lstStyle/>
        <a:p>
          <a:endParaRPr lang="en-US"/>
        </a:p>
      </dgm:t>
    </dgm:pt>
    <dgm:pt modelId="{3987505B-B3C0-4137-A18F-CEA605855C53}" type="sibTrans" cxnId="{F811FBB1-E90C-441B-B10A-742A4E3DBC93}">
      <dgm:prSet/>
      <dgm:spPr/>
      <dgm:t>
        <a:bodyPr/>
        <a:lstStyle/>
        <a:p>
          <a:endParaRPr lang="en-US"/>
        </a:p>
      </dgm:t>
    </dgm:pt>
    <dgm:pt modelId="{0F7B3F3E-2944-4628-BD4F-552BA9263AEF}">
      <dgm:prSet/>
      <dgm:spPr/>
      <dgm:t>
        <a:bodyPr/>
        <a:lstStyle/>
        <a:p>
          <a:pPr>
            <a:defRPr cap="all"/>
          </a:pPr>
          <a:r>
            <a:rPr lang="nl-BE"/>
            <a:t>Prevention &gt; traitements</a:t>
          </a:r>
          <a:endParaRPr lang="en-US"/>
        </a:p>
      </dgm:t>
    </dgm:pt>
    <dgm:pt modelId="{2AAF33A8-7A98-4C5E-B77E-382C4CE1F496}" type="parTrans" cxnId="{50075D61-96FA-4E28-8B3A-440462E13009}">
      <dgm:prSet/>
      <dgm:spPr/>
      <dgm:t>
        <a:bodyPr/>
        <a:lstStyle/>
        <a:p>
          <a:endParaRPr lang="en-US"/>
        </a:p>
      </dgm:t>
    </dgm:pt>
    <dgm:pt modelId="{7C983214-5DD1-43E1-8960-6798A6A54799}" type="sibTrans" cxnId="{50075D61-96FA-4E28-8B3A-440462E13009}">
      <dgm:prSet/>
      <dgm:spPr/>
      <dgm:t>
        <a:bodyPr/>
        <a:lstStyle/>
        <a:p>
          <a:endParaRPr lang="en-US"/>
        </a:p>
      </dgm:t>
    </dgm:pt>
    <dgm:pt modelId="{9B99A1BE-0014-4631-B55D-F2B6B702E8FF}">
      <dgm:prSet/>
      <dgm:spPr/>
      <dgm:t>
        <a:bodyPr/>
        <a:lstStyle/>
        <a:p>
          <a:pPr>
            <a:defRPr cap="all"/>
          </a:pPr>
          <a:r>
            <a:rPr lang="nl-BE"/>
            <a:t>Vaccin 9 types (pas tous) </a:t>
          </a:r>
          <a:endParaRPr lang="en-US"/>
        </a:p>
      </dgm:t>
    </dgm:pt>
    <dgm:pt modelId="{2F2CAC59-DED1-44E8-84E5-44B4B0E75B6E}" type="parTrans" cxnId="{E3900CB6-11C8-40F9-8E5C-6A5A2FCA9262}">
      <dgm:prSet/>
      <dgm:spPr/>
      <dgm:t>
        <a:bodyPr/>
        <a:lstStyle/>
        <a:p>
          <a:endParaRPr lang="en-US"/>
        </a:p>
      </dgm:t>
    </dgm:pt>
    <dgm:pt modelId="{DA22D7CB-8ED8-4542-9CE5-1C2039654147}" type="sibTrans" cxnId="{E3900CB6-11C8-40F9-8E5C-6A5A2FCA9262}">
      <dgm:prSet/>
      <dgm:spPr/>
      <dgm:t>
        <a:bodyPr/>
        <a:lstStyle/>
        <a:p>
          <a:endParaRPr lang="en-US"/>
        </a:p>
      </dgm:t>
    </dgm:pt>
    <dgm:pt modelId="{D999B745-4FEA-4ADF-B111-F23A2C9F739A}">
      <dgm:prSet/>
      <dgm:spPr/>
      <dgm:t>
        <a:bodyPr/>
        <a:lstStyle/>
        <a:p>
          <a:pPr>
            <a:defRPr cap="all"/>
          </a:pPr>
          <a:r>
            <a:rPr lang="nl-BE"/>
            <a:t>Le test est different pour les H &amp; F</a:t>
          </a:r>
          <a:endParaRPr lang="en-US"/>
        </a:p>
      </dgm:t>
    </dgm:pt>
    <dgm:pt modelId="{20BBDF7F-57E7-44A7-9B03-2FFE83663055}" type="parTrans" cxnId="{8EAFE7E4-8DAF-40DC-9C84-B23C87B29197}">
      <dgm:prSet/>
      <dgm:spPr/>
      <dgm:t>
        <a:bodyPr/>
        <a:lstStyle/>
        <a:p>
          <a:endParaRPr lang="en-US"/>
        </a:p>
      </dgm:t>
    </dgm:pt>
    <dgm:pt modelId="{14A2B1A2-5EE3-48A6-829D-D98FD927A07D}" type="sibTrans" cxnId="{8EAFE7E4-8DAF-40DC-9C84-B23C87B29197}">
      <dgm:prSet/>
      <dgm:spPr/>
      <dgm:t>
        <a:bodyPr/>
        <a:lstStyle/>
        <a:p>
          <a:endParaRPr lang="en-US"/>
        </a:p>
      </dgm:t>
    </dgm:pt>
    <dgm:pt modelId="{62B94E3D-C586-477C-A96F-0DCD7A542399}">
      <dgm:prSet/>
      <dgm:spPr/>
      <dgm:t>
        <a:bodyPr/>
        <a:lstStyle/>
        <a:p>
          <a:pPr>
            <a:defRPr cap="all"/>
          </a:pPr>
          <a:r>
            <a:rPr lang="nl-BE" dirty="0"/>
            <a:t>#prevention #prevention #prevention </a:t>
          </a:r>
          <a:endParaRPr lang="en-US" dirty="0"/>
        </a:p>
      </dgm:t>
    </dgm:pt>
    <dgm:pt modelId="{8DC1CC03-6D5E-4C69-BB88-8B60D1F8D9B0}" type="parTrans" cxnId="{36B15FE5-AF61-48AA-BF10-59E8F6FFCDA9}">
      <dgm:prSet/>
      <dgm:spPr/>
      <dgm:t>
        <a:bodyPr/>
        <a:lstStyle/>
        <a:p>
          <a:endParaRPr lang="en-US"/>
        </a:p>
      </dgm:t>
    </dgm:pt>
    <dgm:pt modelId="{F00C0230-033A-4A30-AC9B-43F7A0C9E528}" type="sibTrans" cxnId="{36B15FE5-AF61-48AA-BF10-59E8F6FFCDA9}">
      <dgm:prSet/>
      <dgm:spPr/>
      <dgm:t>
        <a:bodyPr/>
        <a:lstStyle/>
        <a:p>
          <a:endParaRPr lang="en-US"/>
        </a:p>
      </dgm:t>
    </dgm:pt>
    <dgm:pt modelId="{C21486A8-9E0B-4386-AE70-0D8541C0CB8E}" type="pres">
      <dgm:prSet presAssocID="{3722C3C1-0290-493A-945E-38DA4665C1E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4CC60DD-9E0F-4985-AE4A-37C6A02C4005}" type="pres">
      <dgm:prSet presAssocID="{F5721673-5D76-46BC-8B9C-00694A2EA762}" presName="compNode" presStyleCnt="0"/>
      <dgm:spPr/>
    </dgm:pt>
    <dgm:pt modelId="{F9584B31-FC30-4DEC-8336-6EFCE226A18A}" type="pres">
      <dgm:prSet presAssocID="{F5721673-5D76-46BC-8B9C-00694A2EA762}" presName="iconBgRect" presStyleLbl="bgShp" presStyleIdx="0" presStyleCnt="8"/>
      <dgm:spPr/>
    </dgm:pt>
    <dgm:pt modelId="{42C9606D-15D0-4EE2-82C6-C7128EBD4A84}" type="pres">
      <dgm:prSet presAssocID="{F5721673-5D76-46BC-8B9C-00694A2EA76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02F42591-C21B-4C1F-B1A6-97BEA29A9CC4}" type="pres">
      <dgm:prSet presAssocID="{F5721673-5D76-46BC-8B9C-00694A2EA762}" presName="spaceRect" presStyleCnt="0"/>
      <dgm:spPr/>
    </dgm:pt>
    <dgm:pt modelId="{69EAC478-7340-4CFC-876E-5C39113F758C}" type="pres">
      <dgm:prSet presAssocID="{F5721673-5D76-46BC-8B9C-00694A2EA762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ADBF9ABA-5EC0-4193-9687-6BBB362FB7BD}" type="pres">
      <dgm:prSet presAssocID="{AABB29A7-0257-4B50-B503-30247713793F}" presName="sibTrans" presStyleCnt="0"/>
      <dgm:spPr/>
    </dgm:pt>
    <dgm:pt modelId="{9B79789B-FFA2-4B5F-BAAB-968B6D4EFB82}" type="pres">
      <dgm:prSet presAssocID="{55E8CCDB-199A-4066-94A8-8CA2B18E8730}" presName="compNode" presStyleCnt="0"/>
      <dgm:spPr/>
    </dgm:pt>
    <dgm:pt modelId="{82BC2345-C2ED-4CE5-A44B-021007B376A8}" type="pres">
      <dgm:prSet presAssocID="{55E8CCDB-199A-4066-94A8-8CA2B18E8730}" presName="iconBgRect" presStyleLbl="bgShp" presStyleIdx="1" presStyleCnt="8"/>
      <dgm:spPr/>
    </dgm:pt>
    <dgm:pt modelId="{1343908A-49D7-406F-909A-AEDD03F22B83}" type="pres">
      <dgm:prSet presAssocID="{55E8CCDB-199A-4066-94A8-8CA2B18E8730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Walking"/>
        </a:ext>
      </dgm:extLst>
    </dgm:pt>
    <dgm:pt modelId="{1A679019-A111-4E6C-A01A-B0ADFF56957B}" type="pres">
      <dgm:prSet presAssocID="{55E8CCDB-199A-4066-94A8-8CA2B18E8730}" presName="spaceRect" presStyleCnt="0"/>
      <dgm:spPr/>
    </dgm:pt>
    <dgm:pt modelId="{A8DF0C81-7FE8-4D37-BAF3-F9DB4E7A78D5}" type="pres">
      <dgm:prSet presAssocID="{55E8CCDB-199A-4066-94A8-8CA2B18E8730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930D8946-460F-46E9-9CF9-1D9836CC9CD4}" type="pres">
      <dgm:prSet presAssocID="{B6F65F9E-CB41-4802-8F2D-87894719B8B4}" presName="sibTrans" presStyleCnt="0"/>
      <dgm:spPr/>
    </dgm:pt>
    <dgm:pt modelId="{38BE2181-1624-48AE-9D4C-6A9EE18A04E0}" type="pres">
      <dgm:prSet presAssocID="{96DA1155-E4B2-46E3-AD4C-6FF6D7409498}" presName="compNode" presStyleCnt="0"/>
      <dgm:spPr/>
    </dgm:pt>
    <dgm:pt modelId="{B6D6E9F3-84AB-4376-8DEB-B636492EEF0B}" type="pres">
      <dgm:prSet presAssocID="{96DA1155-E4B2-46E3-AD4C-6FF6D7409498}" presName="iconBgRect" presStyleLbl="bgShp" presStyleIdx="2" presStyleCnt="8"/>
      <dgm:spPr/>
    </dgm:pt>
    <dgm:pt modelId="{182C2DDE-9184-48FB-B5AC-3BD71709464F}" type="pres">
      <dgm:prSet presAssocID="{96DA1155-E4B2-46E3-AD4C-6FF6D740949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2B12B2B2-0002-47E5-A951-0B24C1FD3AA8}" type="pres">
      <dgm:prSet presAssocID="{96DA1155-E4B2-46E3-AD4C-6FF6D7409498}" presName="spaceRect" presStyleCnt="0"/>
      <dgm:spPr/>
    </dgm:pt>
    <dgm:pt modelId="{A261C45C-69A8-47AD-8F69-912BF31AA578}" type="pres">
      <dgm:prSet presAssocID="{96DA1155-E4B2-46E3-AD4C-6FF6D7409498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6426258C-5183-4475-9DEB-FA96A5BAAECF}" type="pres">
      <dgm:prSet presAssocID="{AB39B134-38E1-490E-8AD5-97ACE09DEFCE}" presName="sibTrans" presStyleCnt="0"/>
      <dgm:spPr/>
    </dgm:pt>
    <dgm:pt modelId="{2E2305EE-3B1D-4562-986A-573C4EC445A0}" type="pres">
      <dgm:prSet presAssocID="{C0B1668C-A14B-4492-8D69-D8C9DE491FDC}" presName="compNode" presStyleCnt="0"/>
      <dgm:spPr/>
    </dgm:pt>
    <dgm:pt modelId="{70E79113-21D9-43B6-8ACD-CD816118ECDE}" type="pres">
      <dgm:prSet presAssocID="{C0B1668C-A14B-4492-8D69-D8C9DE491FDC}" presName="iconBgRect" presStyleLbl="bgShp" presStyleIdx="3" presStyleCnt="8"/>
      <dgm:spPr/>
    </dgm:pt>
    <dgm:pt modelId="{831B0350-8F4B-4D7D-8B6C-9BAF3191B514}" type="pres">
      <dgm:prSet presAssocID="{C0B1668C-A14B-4492-8D69-D8C9DE491FD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556F899-AE4E-4764-B4B1-AAA8ED86CDAB}" type="pres">
      <dgm:prSet presAssocID="{C0B1668C-A14B-4492-8D69-D8C9DE491FDC}" presName="spaceRect" presStyleCnt="0"/>
      <dgm:spPr/>
    </dgm:pt>
    <dgm:pt modelId="{58BBDED4-2992-4169-8D40-B469D289D4AF}" type="pres">
      <dgm:prSet presAssocID="{C0B1668C-A14B-4492-8D69-D8C9DE491FDC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DDCCC3B2-B25A-4E51-B553-497B0538F5D9}" type="pres">
      <dgm:prSet presAssocID="{3987505B-B3C0-4137-A18F-CEA605855C53}" presName="sibTrans" presStyleCnt="0"/>
      <dgm:spPr/>
    </dgm:pt>
    <dgm:pt modelId="{12BFFA75-BFB2-40E2-AD15-3750A581D42E}" type="pres">
      <dgm:prSet presAssocID="{0F7B3F3E-2944-4628-BD4F-552BA9263AEF}" presName="compNode" presStyleCnt="0"/>
      <dgm:spPr/>
    </dgm:pt>
    <dgm:pt modelId="{99CA249F-2FEE-4191-9BF4-272A7AC0E20E}" type="pres">
      <dgm:prSet presAssocID="{0F7B3F3E-2944-4628-BD4F-552BA9263AEF}" presName="iconBgRect" presStyleLbl="bgShp" presStyleIdx="4" presStyleCnt="8"/>
      <dgm:spPr/>
    </dgm:pt>
    <dgm:pt modelId="{690C417E-2904-4265-818E-B60ED0B8B5CB}" type="pres">
      <dgm:prSet presAssocID="{0F7B3F3E-2944-4628-BD4F-552BA9263AE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E537841-9912-48EA-8CBC-2B16EDF471C6}" type="pres">
      <dgm:prSet presAssocID="{0F7B3F3E-2944-4628-BD4F-552BA9263AEF}" presName="spaceRect" presStyleCnt="0"/>
      <dgm:spPr/>
    </dgm:pt>
    <dgm:pt modelId="{57F9C264-FB0C-49C0-A706-5C388807027F}" type="pres">
      <dgm:prSet presAssocID="{0F7B3F3E-2944-4628-BD4F-552BA9263AEF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03AA5322-B6C7-4431-962E-C6719595DD2B}" type="pres">
      <dgm:prSet presAssocID="{7C983214-5DD1-43E1-8960-6798A6A54799}" presName="sibTrans" presStyleCnt="0"/>
      <dgm:spPr/>
    </dgm:pt>
    <dgm:pt modelId="{596C3248-BD9B-462C-A28C-E44F87C8535A}" type="pres">
      <dgm:prSet presAssocID="{9B99A1BE-0014-4631-B55D-F2B6B702E8FF}" presName="compNode" presStyleCnt="0"/>
      <dgm:spPr/>
    </dgm:pt>
    <dgm:pt modelId="{2DAC5C86-0FFB-4164-B2AE-E6C986F4C469}" type="pres">
      <dgm:prSet presAssocID="{9B99A1BE-0014-4631-B55D-F2B6B702E8FF}" presName="iconBgRect" presStyleLbl="bgShp" presStyleIdx="5" presStyleCnt="8"/>
      <dgm:spPr/>
    </dgm:pt>
    <dgm:pt modelId="{2978DA88-9F39-4C3A-8102-43BDB7C68961}" type="pres">
      <dgm:prSet presAssocID="{9B99A1BE-0014-4631-B55D-F2B6B702E8F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5C81A9C-6449-4BFF-BFE0-4E54542C9649}" type="pres">
      <dgm:prSet presAssocID="{9B99A1BE-0014-4631-B55D-F2B6B702E8FF}" presName="spaceRect" presStyleCnt="0"/>
      <dgm:spPr/>
    </dgm:pt>
    <dgm:pt modelId="{A62A2599-03BC-4CAC-B691-D921CABA2654}" type="pres">
      <dgm:prSet presAssocID="{9B99A1BE-0014-4631-B55D-F2B6B702E8FF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332369E8-1B24-4526-85A6-AC110A532E79}" type="pres">
      <dgm:prSet presAssocID="{DA22D7CB-8ED8-4542-9CE5-1C2039654147}" presName="sibTrans" presStyleCnt="0"/>
      <dgm:spPr/>
    </dgm:pt>
    <dgm:pt modelId="{AD32DD6A-9F9E-443E-BEC9-3F9A907E7C7F}" type="pres">
      <dgm:prSet presAssocID="{D999B745-4FEA-4ADF-B111-F23A2C9F739A}" presName="compNode" presStyleCnt="0"/>
      <dgm:spPr/>
    </dgm:pt>
    <dgm:pt modelId="{EB8927F9-CF89-4C42-834D-C451CB01181A}" type="pres">
      <dgm:prSet presAssocID="{D999B745-4FEA-4ADF-B111-F23A2C9F739A}" presName="iconBgRect" presStyleLbl="bgShp" presStyleIdx="6" presStyleCnt="8"/>
      <dgm:spPr/>
    </dgm:pt>
    <dgm:pt modelId="{E9BEA95C-F5A5-40A6-9F0A-742473910BBB}" type="pres">
      <dgm:prSet presAssocID="{D999B745-4FEA-4ADF-B111-F23A2C9F739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16278A-87CA-4484-ADC9-9D9ED33622DF}" type="pres">
      <dgm:prSet presAssocID="{D999B745-4FEA-4ADF-B111-F23A2C9F739A}" presName="spaceRect" presStyleCnt="0"/>
      <dgm:spPr/>
    </dgm:pt>
    <dgm:pt modelId="{8F3FAB39-938B-4A23-AE87-87B44BB9CB3C}" type="pres">
      <dgm:prSet presAssocID="{D999B745-4FEA-4ADF-B111-F23A2C9F739A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ED67DFF5-59D6-4DDF-8F37-D4D9C0687DC8}" type="pres">
      <dgm:prSet presAssocID="{14A2B1A2-5EE3-48A6-829D-D98FD927A07D}" presName="sibTrans" presStyleCnt="0"/>
      <dgm:spPr/>
    </dgm:pt>
    <dgm:pt modelId="{2E01A21C-4174-4E38-9591-081E6F8EEFC2}" type="pres">
      <dgm:prSet presAssocID="{62B94E3D-C586-477C-A96F-0DCD7A542399}" presName="compNode" presStyleCnt="0"/>
      <dgm:spPr/>
    </dgm:pt>
    <dgm:pt modelId="{7F21B5F8-AF04-4A0F-AC0F-E060289575D7}" type="pres">
      <dgm:prSet presAssocID="{62B94E3D-C586-477C-A96F-0DCD7A542399}" presName="iconBgRect" presStyleLbl="bgShp" presStyleIdx="7" presStyleCnt="8"/>
      <dgm:spPr/>
    </dgm:pt>
    <dgm:pt modelId="{83621590-8CB4-4EDA-841B-6E94ABAF9BF2}" type="pres">
      <dgm:prSet presAssocID="{62B94E3D-C586-477C-A96F-0DCD7A54239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82B2982-39A1-421B-942F-BE4516F8FB74}" type="pres">
      <dgm:prSet presAssocID="{62B94E3D-C586-477C-A96F-0DCD7A542399}" presName="spaceRect" presStyleCnt="0"/>
      <dgm:spPr/>
    </dgm:pt>
    <dgm:pt modelId="{7E7F7929-8009-475F-A9CF-CF80C2016DC2}" type="pres">
      <dgm:prSet presAssocID="{62B94E3D-C586-477C-A96F-0DCD7A542399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6B15FE5-AF61-48AA-BF10-59E8F6FFCDA9}" srcId="{3722C3C1-0290-493A-945E-38DA4665C1EC}" destId="{62B94E3D-C586-477C-A96F-0DCD7A542399}" srcOrd="7" destOrd="0" parTransId="{8DC1CC03-6D5E-4C69-BB88-8B60D1F8D9B0}" sibTransId="{F00C0230-033A-4A30-AC9B-43F7A0C9E528}"/>
    <dgm:cxn modelId="{C8143AF9-B6B6-4052-876C-8BADE5A52D50}" type="presOf" srcId="{96DA1155-E4B2-46E3-AD4C-6FF6D7409498}" destId="{A261C45C-69A8-47AD-8F69-912BF31AA578}" srcOrd="0" destOrd="0" presId="urn:microsoft.com/office/officeart/2018/5/layout/IconCircleLabelList"/>
    <dgm:cxn modelId="{17E11906-7366-4287-94C0-F1B53876B116}" type="presOf" srcId="{0F7B3F3E-2944-4628-BD4F-552BA9263AEF}" destId="{57F9C264-FB0C-49C0-A706-5C388807027F}" srcOrd="0" destOrd="0" presId="urn:microsoft.com/office/officeart/2018/5/layout/IconCircleLabelList"/>
    <dgm:cxn modelId="{26C099DA-C886-4A78-AA57-EB98FEA9CC16}" srcId="{3722C3C1-0290-493A-945E-38DA4665C1EC}" destId="{96DA1155-E4B2-46E3-AD4C-6FF6D7409498}" srcOrd="2" destOrd="0" parTransId="{F45F18ED-C1FB-49C3-A4DB-F79D7285BC22}" sibTransId="{AB39B134-38E1-490E-8AD5-97ACE09DEFCE}"/>
    <dgm:cxn modelId="{CAF4D3B5-E320-4D4F-B371-D9EC130C780A}" type="presOf" srcId="{F5721673-5D76-46BC-8B9C-00694A2EA762}" destId="{69EAC478-7340-4CFC-876E-5C39113F758C}" srcOrd="0" destOrd="0" presId="urn:microsoft.com/office/officeart/2018/5/layout/IconCircleLabelList"/>
    <dgm:cxn modelId="{19BE024B-0336-4420-83C9-4A2CDE68B305}" type="presOf" srcId="{9B99A1BE-0014-4631-B55D-F2B6B702E8FF}" destId="{A62A2599-03BC-4CAC-B691-D921CABA2654}" srcOrd="0" destOrd="0" presId="urn:microsoft.com/office/officeart/2018/5/layout/IconCircleLabelList"/>
    <dgm:cxn modelId="{F811FBB1-E90C-441B-B10A-742A4E3DBC93}" srcId="{3722C3C1-0290-493A-945E-38DA4665C1EC}" destId="{C0B1668C-A14B-4492-8D69-D8C9DE491FDC}" srcOrd="3" destOrd="0" parTransId="{79A38A8A-41AA-4A05-AF77-0A0081AA88EF}" sibTransId="{3987505B-B3C0-4137-A18F-CEA605855C53}"/>
    <dgm:cxn modelId="{50075D61-96FA-4E28-8B3A-440462E13009}" srcId="{3722C3C1-0290-493A-945E-38DA4665C1EC}" destId="{0F7B3F3E-2944-4628-BD4F-552BA9263AEF}" srcOrd="4" destOrd="0" parTransId="{2AAF33A8-7A98-4C5E-B77E-382C4CE1F496}" sibTransId="{7C983214-5DD1-43E1-8960-6798A6A54799}"/>
    <dgm:cxn modelId="{D54CF1F6-C5A2-4529-A47E-06172D30C512}" type="presOf" srcId="{D999B745-4FEA-4ADF-B111-F23A2C9F739A}" destId="{8F3FAB39-938B-4A23-AE87-87B44BB9CB3C}" srcOrd="0" destOrd="0" presId="urn:microsoft.com/office/officeart/2018/5/layout/IconCircleLabelList"/>
    <dgm:cxn modelId="{77C67C08-F720-409E-97CD-B43398098F44}" type="presOf" srcId="{3722C3C1-0290-493A-945E-38DA4665C1EC}" destId="{C21486A8-9E0B-4386-AE70-0D8541C0CB8E}" srcOrd="0" destOrd="0" presId="urn:microsoft.com/office/officeart/2018/5/layout/IconCircleLabelList"/>
    <dgm:cxn modelId="{703938CC-E6F5-4312-92F7-58F0910BDBE7}" srcId="{3722C3C1-0290-493A-945E-38DA4665C1EC}" destId="{F5721673-5D76-46BC-8B9C-00694A2EA762}" srcOrd="0" destOrd="0" parTransId="{76668CC5-810B-453E-A757-5B7F784D7737}" sibTransId="{AABB29A7-0257-4B50-B503-30247713793F}"/>
    <dgm:cxn modelId="{D39F0C85-E795-4B2B-9899-1136AD33877F}" type="presOf" srcId="{55E8CCDB-199A-4066-94A8-8CA2B18E8730}" destId="{A8DF0C81-7FE8-4D37-BAF3-F9DB4E7A78D5}" srcOrd="0" destOrd="0" presId="urn:microsoft.com/office/officeart/2018/5/layout/IconCircleLabelList"/>
    <dgm:cxn modelId="{8FC54DC6-E7B4-4D26-9144-47970EA3AC89}" type="presOf" srcId="{62B94E3D-C586-477C-A96F-0DCD7A542399}" destId="{7E7F7929-8009-475F-A9CF-CF80C2016DC2}" srcOrd="0" destOrd="0" presId="urn:microsoft.com/office/officeart/2018/5/layout/IconCircleLabelList"/>
    <dgm:cxn modelId="{4C80CC20-68BD-455E-99F9-FE2FEFA5A1C4}" type="presOf" srcId="{C0B1668C-A14B-4492-8D69-D8C9DE491FDC}" destId="{58BBDED4-2992-4169-8D40-B469D289D4AF}" srcOrd="0" destOrd="0" presId="urn:microsoft.com/office/officeart/2018/5/layout/IconCircleLabelList"/>
    <dgm:cxn modelId="{5535E226-F027-4F41-90AE-38CDA1C91979}" srcId="{3722C3C1-0290-493A-945E-38DA4665C1EC}" destId="{55E8CCDB-199A-4066-94A8-8CA2B18E8730}" srcOrd="1" destOrd="0" parTransId="{5048098A-FD9B-4BA6-B9D1-CE7F5CF4DE94}" sibTransId="{B6F65F9E-CB41-4802-8F2D-87894719B8B4}"/>
    <dgm:cxn modelId="{8EAFE7E4-8DAF-40DC-9C84-B23C87B29197}" srcId="{3722C3C1-0290-493A-945E-38DA4665C1EC}" destId="{D999B745-4FEA-4ADF-B111-F23A2C9F739A}" srcOrd="6" destOrd="0" parTransId="{20BBDF7F-57E7-44A7-9B03-2FFE83663055}" sibTransId="{14A2B1A2-5EE3-48A6-829D-D98FD927A07D}"/>
    <dgm:cxn modelId="{E3900CB6-11C8-40F9-8E5C-6A5A2FCA9262}" srcId="{3722C3C1-0290-493A-945E-38DA4665C1EC}" destId="{9B99A1BE-0014-4631-B55D-F2B6B702E8FF}" srcOrd="5" destOrd="0" parTransId="{2F2CAC59-DED1-44E8-84E5-44B4B0E75B6E}" sibTransId="{DA22D7CB-8ED8-4542-9CE5-1C2039654147}"/>
    <dgm:cxn modelId="{17B5B0D8-FD98-4794-99F0-ECD85E3CE638}" type="presParOf" srcId="{C21486A8-9E0B-4386-AE70-0D8541C0CB8E}" destId="{74CC60DD-9E0F-4985-AE4A-37C6A02C4005}" srcOrd="0" destOrd="0" presId="urn:microsoft.com/office/officeart/2018/5/layout/IconCircleLabelList"/>
    <dgm:cxn modelId="{07199003-DA3D-4FE6-8F6A-B70CF604CBA4}" type="presParOf" srcId="{74CC60DD-9E0F-4985-AE4A-37C6A02C4005}" destId="{F9584B31-FC30-4DEC-8336-6EFCE226A18A}" srcOrd="0" destOrd="0" presId="urn:microsoft.com/office/officeart/2018/5/layout/IconCircleLabelList"/>
    <dgm:cxn modelId="{311B44AA-853C-441C-8B07-241A5B79D71F}" type="presParOf" srcId="{74CC60DD-9E0F-4985-AE4A-37C6A02C4005}" destId="{42C9606D-15D0-4EE2-82C6-C7128EBD4A84}" srcOrd="1" destOrd="0" presId="urn:microsoft.com/office/officeart/2018/5/layout/IconCircleLabelList"/>
    <dgm:cxn modelId="{94B58D38-7C58-4BE9-B0DE-CD65F4706872}" type="presParOf" srcId="{74CC60DD-9E0F-4985-AE4A-37C6A02C4005}" destId="{02F42591-C21B-4C1F-B1A6-97BEA29A9CC4}" srcOrd="2" destOrd="0" presId="urn:microsoft.com/office/officeart/2018/5/layout/IconCircleLabelList"/>
    <dgm:cxn modelId="{E9838B27-CB03-475A-97CB-26552C62BA65}" type="presParOf" srcId="{74CC60DD-9E0F-4985-AE4A-37C6A02C4005}" destId="{69EAC478-7340-4CFC-876E-5C39113F758C}" srcOrd="3" destOrd="0" presId="urn:microsoft.com/office/officeart/2018/5/layout/IconCircleLabelList"/>
    <dgm:cxn modelId="{28924058-1D8B-43B3-8817-C1CF9F893A8A}" type="presParOf" srcId="{C21486A8-9E0B-4386-AE70-0D8541C0CB8E}" destId="{ADBF9ABA-5EC0-4193-9687-6BBB362FB7BD}" srcOrd="1" destOrd="0" presId="urn:microsoft.com/office/officeart/2018/5/layout/IconCircleLabelList"/>
    <dgm:cxn modelId="{A7A88CF5-CFF9-4107-A5CB-66A822B7BC7B}" type="presParOf" srcId="{C21486A8-9E0B-4386-AE70-0D8541C0CB8E}" destId="{9B79789B-FFA2-4B5F-BAAB-968B6D4EFB82}" srcOrd="2" destOrd="0" presId="urn:microsoft.com/office/officeart/2018/5/layout/IconCircleLabelList"/>
    <dgm:cxn modelId="{3D4D2445-F9FC-4707-8F4B-4870B4CD002B}" type="presParOf" srcId="{9B79789B-FFA2-4B5F-BAAB-968B6D4EFB82}" destId="{82BC2345-C2ED-4CE5-A44B-021007B376A8}" srcOrd="0" destOrd="0" presId="urn:microsoft.com/office/officeart/2018/5/layout/IconCircleLabelList"/>
    <dgm:cxn modelId="{A2B564AD-E904-4BDA-9503-E3B774641CA7}" type="presParOf" srcId="{9B79789B-FFA2-4B5F-BAAB-968B6D4EFB82}" destId="{1343908A-49D7-406F-909A-AEDD03F22B83}" srcOrd="1" destOrd="0" presId="urn:microsoft.com/office/officeart/2018/5/layout/IconCircleLabelList"/>
    <dgm:cxn modelId="{58CC4DB8-82BF-44F9-AA91-54B872B67BA8}" type="presParOf" srcId="{9B79789B-FFA2-4B5F-BAAB-968B6D4EFB82}" destId="{1A679019-A111-4E6C-A01A-B0ADFF56957B}" srcOrd="2" destOrd="0" presId="urn:microsoft.com/office/officeart/2018/5/layout/IconCircleLabelList"/>
    <dgm:cxn modelId="{E9CA202D-9D98-4DBA-98C0-5FE008287106}" type="presParOf" srcId="{9B79789B-FFA2-4B5F-BAAB-968B6D4EFB82}" destId="{A8DF0C81-7FE8-4D37-BAF3-F9DB4E7A78D5}" srcOrd="3" destOrd="0" presId="urn:microsoft.com/office/officeart/2018/5/layout/IconCircleLabelList"/>
    <dgm:cxn modelId="{F86CE8BD-C94D-435B-8CEC-CE7185EF688A}" type="presParOf" srcId="{C21486A8-9E0B-4386-AE70-0D8541C0CB8E}" destId="{930D8946-460F-46E9-9CF9-1D9836CC9CD4}" srcOrd="3" destOrd="0" presId="urn:microsoft.com/office/officeart/2018/5/layout/IconCircleLabelList"/>
    <dgm:cxn modelId="{2EFFC2C6-7A4B-4687-9DE9-80CB514C35ED}" type="presParOf" srcId="{C21486A8-9E0B-4386-AE70-0D8541C0CB8E}" destId="{38BE2181-1624-48AE-9D4C-6A9EE18A04E0}" srcOrd="4" destOrd="0" presId="urn:microsoft.com/office/officeart/2018/5/layout/IconCircleLabelList"/>
    <dgm:cxn modelId="{B6279BBA-3431-4ADB-BA2D-A68DA51BA8B0}" type="presParOf" srcId="{38BE2181-1624-48AE-9D4C-6A9EE18A04E0}" destId="{B6D6E9F3-84AB-4376-8DEB-B636492EEF0B}" srcOrd="0" destOrd="0" presId="urn:microsoft.com/office/officeart/2018/5/layout/IconCircleLabelList"/>
    <dgm:cxn modelId="{E3385503-856B-4DDB-A5E2-3D880D433056}" type="presParOf" srcId="{38BE2181-1624-48AE-9D4C-6A9EE18A04E0}" destId="{182C2DDE-9184-48FB-B5AC-3BD71709464F}" srcOrd="1" destOrd="0" presId="urn:microsoft.com/office/officeart/2018/5/layout/IconCircleLabelList"/>
    <dgm:cxn modelId="{2734DC04-37FB-4F68-8FD0-B33B9D42DC79}" type="presParOf" srcId="{38BE2181-1624-48AE-9D4C-6A9EE18A04E0}" destId="{2B12B2B2-0002-47E5-A951-0B24C1FD3AA8}" srcOrd="2" destOrd="0" presId="urn:microsoft.com/office/officeart/2018/5/layout/IconCircleLabelList"/>
    <dgm:cxn modelId="{52D66725-3507-4536-A734-F5C79930A618}" type="presParOf" srcId="{38BE2181-1624-48AE-9D4C-6A9EE18A04E0}" destId="{A261C45C-69A8-47AD-8F69-912BF31AA578}" srcOrd="3" destOrd="0" presId="urn:microsoft.com/office/officeart/2018/5/layout/IconCircleLabelList"/>
    <dgm:cxn modelId="{E09194B6-CFCF-42CC-9A52-5578FAD11A44}" type="presParOf" srcId="{C21486A8-9E0B-4386-AE70-0D8541C0CB8E}" destId="{6426258C-5183-4475-9DEB-FA96A5BAAECF}" srcOrd="5" destOrd="0" presId="urn:microsoft.com/office/officeart/2018/5/layout/IconCircleLabelList"/>
    <dgm:cxn modelId="{941F4852-1B90-424B-9C97-48B775BECA37}" type="presParOf" srcId="{C21486A8-9E0B-4386-AE70-0D8541C0CB8E}" destId="{2E2305EE-3B1D-4562-986A-573C4EC445A0}" srcOrd="6" destOrd="0" presId="urn:microsoft.com/office/officeart/2018/5/layout/IconCircleLabelList"/>
    <dgm:cxn modelId="{FB673AFF-5668-4E2F-AEF3-A82FF2B9305A}" type="presParOf" srcId="{2E2305EE-3B1D-4562-986A-573C4EC445A0}" destId="{70E79113-21D9-43B6-8ACD-CD816118ECDE}" srcOrd="0" destOrd="0" presId="urn:microsoft.com/office/officeart/2018/5/layout/IconCircleLabelList"/>
    <dgm:cxn modelId="{F77B6896-6020-4B4D-B5B9-D55A465657FA}" type="presParOf" srcId="{2E2305EE-3B1D-4562-986A-573C4EC445A0}" destId="{831B0350-8F4B-4D7D-8B6C-9BAF3191B514}" srcOrd="1" destOrd="0" presId="urn:microsoft.com/office/officeart/2018/5/layout/IconCircleLabelList"/>
    <dgm:cxn modelId="{97F6484E-8C11-45AA-ACE2-AF736BEB8707}" type="presParOf" srcId="{2E2305EE-3B1D-4562-986A-573C4EC445A0}" destId="{C556F899-AE4E-4764-B4B1-AAA8ED86CDAB}" srcOrd="2" destOrd="0" presId="urn:microsoft.com/office/officeart/2018/5/layout/IconCircleLabelList"/>
    <dgm:cxn modelId="{F96CD226-82CB-4782-A35F-A52596F4F800}" type="presParOf" srcId="{2E2305EE-3B1D-4562-986A-573C4EC445A0}" destId="{58BBDED4-2992-4169-8D40-B469D289D4AF}" srcOrd="3" destOrd="0" presId="urn:microsoft.com/office/officeart/2018/5/layout/IconCircleLabelList"/>
    <dgm:cxn modelId="{998BEB67-9C59-4C47-9C78-3A767A1A17E9}" type="presParOf" srcId="{C21486A8-9E0B-4386-AE70-0D8541C0CB8E}" destId="{DDCCC3B2-B25A-4E51-B553-497B0538F5D9}" srcOrd="7" destOrd="0" presId="urn:microsoft.com/office/officeart/2018/5/layout/IconCircleLabelList"/>
    <dgm:cxn modelId="{98CFD89C-1960-42F5-97FE-77A59C869273}" type="presParOf" srcId="{C21486A8-9E0B-4386-AE70-0D8541C0CB8E}" destId="{12BFFA75-BFB2-40E2-AD15-3750A581D42E}" srcOrd="8" destOrd="0" presId="urn:microsoft.com/office/officeart/2018/5/layout/IconCircleLabelList"/>
    <dgm:cxn modelId="{B1BA1494-E55C-40F6-B442-8A5E9FAE2EF6}" type="presParOf" srcId="{12BFFA75-BFB2-40E2-AD15-3750A581D42E}" destId="{99CA249F-2FEE-4191-9BF4-272A7AC0E20E}" srcOrd="0" destOrd="0" presId="urn:microsoft.com/office/officeart/2018/5/layout/IconCircleLabelList"/>
    <dgm:cxn modelId="{1903F824-6083-4CEC-8F55-5ECE03F89CAD}" type="presParOf" srcId="{12BFFA75-BFB2-40E2-AD15-3750A581D42E}" destId="{690C417E-2904-4265-818E-B60ED0B8B5CB}" srcOrd="1" destOrd="0" presId="urn:microsoft.com/office/officeart/2018/5/layout/IconCircleLabelList"/>
    <dgm:cxn modelId="{B22D532A-42F6-4B33-88FE-CC0C452B74BD}" type="presParOf" srcId="{12BFFA75-BFB2-40E2-AD15-3750A581D42E}" destId="{6E537841-9912-48EA-8CBC-2B16EDF471C6}" srcOrd="2" destOrd="0" presId="urn:microsoft.com/office/officeart/2018/5/layout/IconCircleLabelList"/>
    <dgm:cxn modelId="{68F4352C-8FA6-4B29-9409-654881B76F2B}" type="presParOf" srcId="{12BFFA75-BFB2-40E2-AD15-3750A581D42E}" destId="{57F9C264-FB0C-49C0-A706-5C388807027F}" srcOrd="3" destOrd="0" presId="urn:microsoft.com/office/officeart/2018/5/layout/IconCircleLabelList"/>
    <dgm:cxn modelId="{49843840-25B6-4800-BD98-72E7B360339D}" type="presParOf" srcId="{C21486A8-9E0B-4386-AE70-0D8541C0CB8E}" destId="{03AA5322-B6C7-4431-962E-C6719595DD2B}" srcOrd="9" destOrd="0" presId="urn:microsoft.com/office/officeart/2018/5/layout/IconCircleLabelList"/>
    <dgm:cxn modelId="{EEF38DC5-2848-4479-8A86-E5D306607E44}" type="presParOf" srcId="{C21486A8-9E0B-4386-AE70-0D8541C0CB8E}" destId="{596C3248-BD9B-462C-A28C-E44F87C8535A}" srcOrd="10" destOrd="0" presId="urn:microsoft.com/office/officeart/2018/5/layout/IconCircleLabelList"/>
    <dgm:cxn modelId="{E9962FE6-0565-48DF-8AD3-F2B347D16015}" type="presParOf" srcId="{596C3248-BD9B-462C-A28C-E44F87C8535A}" destId="{2DAC5C86-0FFB-4164-B2AE-E6C986F4C469}" srcOrd="0" destOrd="0" presId="urn:microsoft.com/office/officeart/2018/5/layout/IconCircleLabelList"/>
    <dgm:cxn modelId="{DC15DD1E-CB1E-4B1C-9FE7-32A94EA0EE2F}" type="presParOf" srcId="{596C3248-BD9B-462C-A28C-E44F87C8535A}" destId="{2978DA88-9F39-4C3A-8102-43BDB7C68961}" srcOrd="1" destOrd="0" presId="urn:microsoft.com/office/officeart/2018/5/layout/IconCircleLabelList"/>
    <dgm:cxn modelId="{C7991F76-C173-4446-BCCA-F17EA48152F3}" type="presParOf" srcId="{596C3248-BD9B-462C-A28C-E44F87C8535A}" destId="{E5C81A9C-6449-4BFF-BFE0-4E54542C9649}" srcOrd="2" destOrd="0" presId="urn:microsoft.com/office/officeart/2018/5/layout/IconCircleLabelList"/>
    <dgm:cxn modelId="{38A77CD6-DA3B-49B4-AD2F-D0E3C638B913}" type="presParOf" srcId="{596C3248-BD9B-462C-A28C-E44F87C8535A}" destId="{A62A2599-03BC-4CAC-B691-D921CABA2654}" srcOrd="3" destOrd="0" presId="urn:microsoft.com/office/officeart/2018/5/layout/IconCircleLabelList"/>
    <dgm:cxn modelId="{A59C1D7F-C0B5-40D3-A03B-4FE62B17177D}" type="presParOf" srcId="{C21486A8-9E0B-4386-AE70-0D8541C0CB8E}" destId="{332369E8-1B24-4526-85A6-AC110A532E79}" srcOrd="11" destOrd="0" presId="urn:microsoft.com/office/officeart/2018/5/layout/IconCircleLabelList"/>
    <dgm:cxn modelId="{AA939BB5-D81C-44B0-98D1-F7C4D58D471F}" type="presParOf" srcId="{C21486A8-9E0B-4386-AE70-0D8541C0CB8E}" destId="{AD32DD6A-9F9E-443E-BEC9-3F9A907E7C7F}" srcOrd="12" destOrd="0" presId="urn:microsoft.com/office/officeart/2018/5/layout/IconCircleLabelList"/>
    <dgm:cxn modelId="{3F25BF63-E9CE-4062-8CC8-1C62C6AAA43B}" type="presParOf" srcId="{AD32DD6A-9F9E-443E-BEC9-3F9A907E7C7F}" destId="{EB8927F9-CF89-4C42-834D-C451CB01181A}" srcOrd="0" destOrd="0" presId="urn:microsoft.com/office/officeart/2018/5/layout/IconCircleLabelList"/>
    <dgm:cxn modelId="{7889849D-4B06-463D-8FBF-B6DE1089C5B1}" type="presParOf" srcId="{AD32DD6A-9F9E-443E-BEC9-3F9A907E7C7F}" destId="{E9BEA95C-F5A5-40A6-9F0A-742473910BBB}" srcOrd="1" destOrd="0" presId="urn:microsoft.com/office/officeart/2018/5/layout/IconCircleLabelList"/>
    <dgm:cxn modelId="{3F1BEA58-7E38-4A15-A3F8-C1A8A89BA9A8}" type="presParOf" srcId="{AD32DD6A-9F9E-443E-BEC9-3F9A907E7C7F}" destId="{9116278A-87CA-4484-ADC9-9D9ED33622DF}" srcOrd="2" destOrd="0" presId="urn:microsoft.com/office/officeart/2018/5/layout/IconCircleLabelList"/>
    <dgm:cxn modelId="{B345B8CA-6918-4F4D-B508-9DBCB4BA94D4}" type="presParOf" srcId="{AD32DD6A-9F9E-443E-BEC9-3F9A907E7C7F}" destId="{8F3FAB39-938B-4A23-AE87-87B44BB9CB3C}" srcOrd="3" destOrd="0" presId="urn:microsoft.com/office/officeart/2018/5/layout/IconCircleLabelList"/>
    <dgm:cxn modelId="{B92321E1-7950-47CF-8144-547281ACE020}" type="presParOf" srcId="{C21486A8-9E0B-4386-AE70-0D8541C0CB8E}" destId="{ED67DFF5-59D6-4DDF-8F37-D4D9C0687DC8}" srcOrd="13" destOrd="0" presId="urn:microsoft.com/office/officeart/2018/5/layout/IconCircleLabelList"/>
    <dgm:cxn modelId="{5843273D-DBF1-45E5-89E0-3FC004288A2E}" type="presParOf" srcId="{C21486A8-9E0B-4386-AE70-0D8541C0CB8E}" destId="{2E01A21C-4174-4E38-9591-081E6F8EEFC2}" srcOrd="14" destOrd="0" presId="urn:microsoft.com/office/officeart/2018/5/layout/IconCircleLabelList"/>
    <dgm:cxn modelId="{4488F421-3F90-4B4D-8D8C-32C6D987772E}" type="presParOf" srcId="{2E01A21C-4174-4E38-9591-081E6F8EEFC2}" destId="{7F21B5F8-AF04-4A0F-AC0F-E060289575D7}" srcOrd="0" destOrd="0" presId="urn:microsoft.com/office/officeart/2018/5/layout/IconCircleLabelList"/>
    <dgm:cxn modelId="{3100A3F6-A595-4724-B768-4B1FA9130F12}" type="presParOf" srcId="{2E01A21C-4174-4E38-9591-081E6F8EEFC2}" destId="{83621590-8CB4-4EDA-841B-6E94ABAF9BF2}" srcOrd="1" destOrd="0" presId="urn:microsoft.com/office/officeart/2018/5/layout/IconCircleLabelList"/>
    <dgm:cxn modelId="{367416A6-962B-4328-B350-8CC5D408F24D}" type="presParOf" srcId="{2E01A21C-4174-4E38-9591-081E6F8EEFC2}" destId="{282B2982-39A1-421B-942F-BE4516F8FB74}" srcOrd="2" destOrd="0" presId="urn:microsoft.com/office/officeart/2018/5/layout/IconCircleLabelList"/>
    <dgm:cxn modelId="{5EC3C25F-AD18-40E0-A405-C3991B5DF6D2}" type="presParOf" srcId="{2E01A21C-4174-4E38-9591-081E6F8EEFC2}" destId="{7E7F7929-8009-475F-A9CF-CF80C2016DC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F1CD5-70E2-4445-97E4-F2E94956D094}">
      <dsp:nvSpPr>
        <dsp:cNvPr id="0" name=""/>
        <dsp:cNvSpPr/>
      </dsp:nvSpPr>
      <dsp:spPr>
        <a:xfrm>
          <a:off x="4493069" y="1688686"/>
          <a:ext cx="1622616" cy="77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244"/>
              </a:lnTo>
              <a:lnTo>
                <a:pt x="1622616" y="526244"/>
              </a:lnTo>
              <a:lnTo>
                <a:pt x="1622616" y="7722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76A35-BBD9-644D-A899-4A6064693885}">
      <dsp:nvSpPr>
        <dsp:cNvPr id="0" name=""/>
        <dsp:cNvSpPr/>
      </dsp:nvSpPr>
      <dsp:spPr>
        <a:xfrm>
          <a:off x="2870452" y="1688686"/>
          <a:ext cx="1622616" cy="772218"/>
        </a:xfrm>
        <a:custGeom>
          <a:avLst/>
          <a:gdLst/>
          <a:ahLst/>
          <a:cxnLst/>
          <a:rect l="0" t="0" r="0" b="0"/>
          <a:pathLst>
            <a:path>
              <a:moveTo>
                <a:pt x="1622616" y="0"/>
              </a:moveTo>
              <a:lnTo>
                <a:pt x="1622616" y="526244"/>
              </a:lnTo>
              <a:lnTo>
                <a:pt x="0" y="526244"/>
              </a:lnTo>
              <a:lnTo>
                <a:pt x="0" y="7722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FD4E8-0C8F-E74B-B08C-670936A76E6E}">
      <dsp:nvSpPr>
        <dsp:cNvPr id="0" name=""/>
        <dsp:cNvSpPr/>
      </dsp:nvSpPr>
      <dsp:spPr>
        <a:xfrm>
          <a:off x="3165473" y="2639"/>
          <a:ext cx="2655191" cy="1686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9CA3A-8843-CC4D-97E1-6E415DAA4270}">
      <dsp:nvSpPr>
        <dsp:cNvPr id="0" name=""/>
        <dsp:cNvSpPr/>
      </dsp:nvSpPr>
      <dsp:spPr>
        <a:xfrm>
          <a:off x="3460495" y="282910"/>
          <a:ext cx="2655191" cy="168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b="1" kern="1200"/>
            <a:t>TAUX DE VACCINATION </a:t>
          </a:r>
          <a:endParaRPr lang="en-US" sz="2500" kern="1200"/>
        </a:p>
      </dsp:txBody>
      <dsp:txXfrm>
        <a:off x="3509878" y="332293"/>
        <a:ext cx="2556425" cy="1587280"/>
      </dsp:txXfrm>
    </dsp:sp>
    <dsp:sp modelId="{0CAD7569-3AB0-934B-A65C-C4CAE837FF97}">
      <dsp:nvSpPr>
        <dsp:cNvPr id="0" name=""/>
        <dsp:cNvSpPr/>
      </dsp:nvSpPr>
      <dsp:spPr>
        <a:xfrm>
          <a:off x="1542856" y="2460904"/>
          <a:ext cx="2655191" cy="1686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D265F-95FE-0A45-ABBD-E9BBCF05C23F}">
      <dsp:nvSpPr>
        <dsp:cNvPr id="0" name=""/>
        <dsp:cNvSpPr/>
      </dsp:nvSpPr>
      <dsp:spPr>
        <a:xfrm>
          <a:off x="1837878" y="2741174"/>
          <a:ext cx="2655191" cy="168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/>
            <a:t>Les avantages perçus </a:t>
          </a:r>
          <a:endParaRPr lang="en-US" sz="2500" kern="1200" dirty="0"/>
        </a:p>
      </dsp:txBody>
      <dsp:txXfrm>
        <a:off x="1887261" y="2790557"/>
        <a:ext cx="2556425" cy="1587280"/>
      </dsp:txXfrm>
    </dsp:sp>
    <dsp:sp modelId="{AF6886A7-9384-084B-9E52-432CC2B0886E}">
      <dsp:nvSpPr>
        <dsp:cNvPr id="0" name=""/>
        <dsp:cNvSpPr/>
      </dsp:nvSpPr>
      <dsp:spPr>
        <a:xfrm>
          <a:off x="4788090" y="2460904"/>
          <a:ext cx="2655191" cy="1686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8BDF9-C1C3-DB47-B524-261224172D4C}">
      <dsp:nvSpPr>
        <dsp:cNvPr id="0" name=""/>
        <dsp:cNvSpPr/>
      </dsp:nvSpPr>
      <dsp:spPr>
        <a:xfrm>
          <a:off x="5083111" y="2741174"/>
          <a:ext cx="2655191" cy="168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/>
            <a:t>Recommendation du généraliste/ medecin de famille </a:t>
          </a:r>
          <a:endParaRPr lang="en-US" sz="2500" kern="1200" dirty="0"/>
        </a:p>
      </dsp:txBody>
      <dsp:txXfrm>
        <a:off x="5132494" y="2790557"/>
        <a:ext cx="2556425" cy="158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4B31-FC30-4DEC-8336-6EFCE226A18A}">
      <dsp:nvSpPr>
        <dsp:cNvPr id="0" name=""/>
        <dsp:cNvSpPr/>
      </dsp:nvSpPr>
      <dsp:spPr>
        <a:xfrm>
          <a:off x="1115293" y="1085"/>
          <a:ext cx="885691" cy="885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9606D-15D0-4EE2-82C6-C7128EBD4A84}">
      <dsp:nvSpPr>
        <dsp:cNvPr id="0" name=""/>
        <dsp:cNvSpPr/>
      </dsp:nvSpPr>
      <dsp:spPr>
        <a:xfrm>
          <a:off x="1304047" y="189839"/>
          <a:ext cx="508183" cy="50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AC478-7340-4CFC-876E-5C39113F758C}">
      <dsp:nvSpPr>
        <dsp:cNvPr id="0" name=""/>
        <dsp:cNvSpPr/>
      </dsp:nvSpPr>
      <dsp:spPr>
        <a:xfrm>
          <a:off x="832162" y="1162647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/>
            <a:t>PVH est fréquent</a:t>
          </a:r>
          <a:endParaRPr lang="en-US" sz="1300" kern="1200"/>
        </a:p>
      </dsp:txBody>
      <dsp:txXfrm>
        <a:off x="832162" y="1162647"/>
        <a:ext cx="1451953" cy="580781"/>
      </dsp:txXfrm>
    </dsp:sp>
    <dsp:sp modelId="{82BC2345-C2ED-4CE5-A44B-021007B376A8}">
      <dsp:nvSpPr>
        <dsp:cNvPr id="0" name=""/>
        <dsp:cNvSpPr/>
      </dsp:nvSpPr>
      <dsp:spPr>
        <a:xfrm>
          <a:off x="2821338" y="1085"/>
          <a:ext cx="885691" cy="885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3908A-49D7-406F-909A-AEDD03F22B83}">
      <dsp:nvSpPr>
        <dsp:cNvPr id="0" name=""/>
        <dsp:cNvSpPr/>
      </dsp:nvSpPr>
      <dsp:spPr>
        <a:xfrm>
          <a:off x="3010092" y="189839"/>
          <a:ext cx="508183" cy="50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0C81-7FE8-4D37-BAF3-F9DB4E7A78D5}">
      <dsp:nvSpPr>
        <dsp:cNvPr id="0" name=""/>
        <dsp:cNvSpPr/>
      </dsp:nvSpPr>
      <dsp:spPr>
        <a:xfrm>
          <a:off x="2538207" y="1162647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/>
            <a:t>Contact peau est suffisant </a:t>
          </a:r>
          <a:endParaRPr lang="en-US" sz="1300" kern="1200"/>
        </a:p>
      </dsp:txBody>
      <dsp:txXfrm>
        <a:off x="2538207" y="1162647"/>
        <a:ext cx="1451953" cy="580781"/>
      </dsp:txXfrm>
    </dsp:sp>
    <dsp:sp modelId="{B6D6E9F3-84AB-4376-8DEB-B636492EEF0B}">
      <dsp:nvSpPr>
        <dsp:cNvPr id="0" name=""/>
        <dsp:cNvSpPr/>
      </dsp:nvSpPr>
      <dsp:spPr>
        <a:xfrm>
          <a:off x="4527383" y="1085"/>
          <a:ext cx="885691" cy="8856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C2DDE-9184-48FB-B5AC-3BD71709464F}">
      <dsp:nvSpPr>
        <dsp:cNvPr id="0" name=""/>
        <dsp:cNvSpPr/>
      </dsp:nvSpPr>
      <dsp:spPr>
        <a:xfrm>
          <a:off x="4716137" y="189839"/>
          <a:ext cx="508183" cy="50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1C45C-69A8-47AD-8F69-912BF31AA578}">
      <dsp:nvSpPr>
        <dsp:cNvPr id="0" name=""/>
        <dsp:cNvSpPr/>
      </dsp:nvSpPr>
      <dsp:spPr>
        <a:xfrm>
          <a:off x="4244252" y="1162647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 dirty="0"/>
            <a:t>PVH, pas tous cancerigène</a:t>
          </a:r>
          <a:endParaRPr lang="en-US" sz="1300" kern="1200" dirty="0"/>
        </a:p>
      </dsp:txBody>
      <dsp:txXfrm>
        <a:off x="4244252" y="1162647"/>
        <a:ext cx="1451953" cy="580781"/>
      </dsp:txXfrm>
    </dsp:sp>
    <dsp:sp modelId="{70E79113-21D9-43B6-8ACD-CD816118ECDE}">
      <dsp:nvSpPr>
        <dsp:cNvPr id="0" name=""/>
        <dsp:cNvSpPr/>
      </dsp:nvSpPr>
      <dsp:spPr>
        <a:xfrm>
          <a:off x="6233428" y="1085"/>
          <a:ext cx="885691" cy="8856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B0350-8F4B-4D7D-8B6C-9BAF3191B514}">
      <dsp:nvSpPr>
        <dsp:cNvPr id="0" name=""/>
        <dsp:cNvSpPr/>
      </dsp:nvSpPr>
      <dsp:spPr>
        <a:xfrm>
          <a:off x="6422182" y="189839"/>
          <a:ext cx="508183" cy="50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BDED4-2992-4169-8D40-B469D289D4AF}">
      <dsp:nvSpPr>
        <dsp:cNvPr id="0" name=""/>
        <dsp:cNvSpPr/>
      </dsp:nvSpPr>
      <dsp:spPr>
        <a:xfrm>
          <a:off x="5950297" y="1162647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/>
            <a:t>La pluspart des patients, aucun symptome </a:t>
          </a:r>
          <a:endParaRPr lang="en-US" sz="1300" kern="1200"/>
        </a:p>
      </dsp:txBody>
      <dsp:txXfrm>
        <a:off x="5950297" y="1162647"/>
        <a:ext cx="1451953" cy="580781"/>
      </dsp:txXfrm>
    </dsp:sp>
    <dsp:sp modelId="{99CA249F-2FEE-4191-9BF4-272A7AC0E20E}">
      <dsp:nvSpPr>
        <dsp:cNvPr id="0" name=""/>
        <dsp:cNvSpPr/>
      </dsp:nvSpPr>
      <dsp:spPr>
        <a:xfrm>
          <a:off x="1115293" y="2106417"/>
          <a:ext cx="885691" cy="8856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C417E-2904-4265-818E-B60ED0B8B5CB}">
      <dsp:nvSpPr>
        <dsp:cNvPr id="0" name=""/>
        <dsp:cNvSpPr/>
      </dsp:nvSpPr>
      <dsp:spPr>
        <a:xfrm>
          <a:off x="1304047" y="2295171"/>
          <a:ext cx="508183" cy="50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9C264-FB0C-49C0-A706-5C388807027F}">
      <dsp:nvSpPr>
        <dsp:cNvPr id="0" name=""/>
        <dsp:cNvSpPr/>
      </dsp:nvSpPr>
      <dsp:spPr>
        <a:xfrm>
          <a:off x="832162" y="3267979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/>
            <a:t>Prevention &gt; traitements</a:t>
          </a:r>
          <a:endParaRPr lang="en-US" sz="1300" kern="1200"/>
        </a:p>
      </dsp:txBody>
      <dsp:txXfrm>
        <a:off x="832162" y="3267979"/>
        <a:ext cx="1451953" cy="580781"/>
      </dsp:txXfrm>
    </dsp:sp>
    <dsp:sp modelId="{2DAC5C86-0FFB-4164-B2AE-E6C986F4C469}">
      <dsp:nvSpPr>
        <dsp:cNvPr id="0" name=""/>
        <dsp:cNvSpPr/>
      </dsp:nvSpPr>
      <dsp:spPr>
        <a:xfrm>
          <a:off x="2821338" y="2106417"/>
          <a:ext cx="885691" cy="885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8DA88-9F39-4C3A-8102-43BDB7C68961}">
      <dsp:nvSpPr>
        <dsp:cNvPr id="0" name=""/>
        <dsp:cNvSpPr/>
      </dsp:nvSpPr>
      <dsp:spPr>
        <a:xfrm>
          <a:off x="3010092" y="2295171"/>
          <a:ext cx="508183" cy="50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A2599-03BC-4CAC-B691-D921CABA2654}">
      <dsp:nvSpPr>
        <dsp:cNvPr id="0" name=""/>
        <dsp:cNvSpPr/>
      </dsp:nvSpPr>
      <dsp:spPr>
        <a:xfrm>
          <a:off x="2538207" y="3267979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/>
            <a:t>Vaccin 9 types (pas tous) </a:t>
          </a:r>
          <a:endParaRPr lang="en-US" sz="1300" kern="1200"/>
        </a:p>
      </dsp:txBody>
      <dsp:txXfrm>
        <a:off x="2538207" y="3267979"/>
        <a:ext cx="1451953" cy="580781"/>
      </dsp:txXfrm>
    </dsp:sp>
    <dsp:sp modelId="{EB8927F9-CF89-4C42-834D-C451CB01181A}">
      <dsp:nvSpPr>
        <dsp:cNvPr id="0" name=""/>
        <dsp:cNvSpPr/>
      </dsp:nvSpPr>
      <dsp:spPr>
        <a:xfrm>
          <a:off x="4527383" y="2106417"/>
          <a:ext cx="885691" cy="885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EA95C-F5A5-40A6-9F0A-742473910BBB}">
      <dsp:nvSpPr>
        <dsp:cNvPr id="0" name=""/>
        <dsp:cNvSpPr/>
      </dsp:nvSpPr>
      <dsp:spPr>
        <a:xfrm>
          <a:off x="4716137" y="2295171"/>
          <a:ext cx="508183" cy="50818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FAB39-938B-4A23-AE87-87B44BB9CB3C}">
      <dsp:nvSpPr>
        <dsp:cNvPr id="0" name=""/>
        <dsp:cNvSpPr/>
      </dsp:nvSpPr>
      <dsp:spPr>
        <a:xfrm>
          <a:off x="4244252" y="3267979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/>
            <a:t>Le test est different pour les H &amp; F</a:t>
          </a:r>
          <a:endParaRPr lang="en-US" sz="1300" kern="1200"/>
        </a:p>
      </dsp:txBody>
      <dsp:txXfrm>
        <a:off x="4244252" y="3267979"/>
        <a:ext cx="1451953" cy="580781"/>
      </dsp:txXfrm>
    </dsp:sp>
    <dsp:sp modelId="{7F21B5F8-AF04-4A0F-AC0F-E060289575D7}">
      <dsp:nvSpPr>
        <dsp:cNvPr id="0" name=""/>
        <dsp:cNvSpPr/>
      </dsp:nvSpPr>
      <dsp:spPr>
        <a:xfrm>
          <a:off x="6233428" y="2106417"/>
          <a:ext cx="885691" cy="8856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21590-8CB4-4EDA-841B-6E94ABAF9BF2}">
      <dsp:nvSpPr>
        <dsp:cNvPr id="0" name=""/>
        <dsp:cNvSpPr/>
      </dsp:nvSpPr>
      <dsp:spPr>
        <a:xfrm>
          <a:off x="6422182" y="2295171"/>
          <a:ext cx="508183" cy="50818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F7929-8009-475F-A9CF-CF80C2016DC2}">
      <dsp:nvSpPr>
        <dsp:cNvPr id="0" name=""/>
        <dsp:cNvSpPr/>
      </dsp:nvSpPr>
      <dsp:spPr>
        <a:xfrm>
          <a:off x="5950297" y="3267979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BE" sz="1300" kern="1200" dirty="0"/>
            <a:t>#prevention #prevention #prevention </a:t>
          </a:r>
          <a:endParaRPr lang="en-US" sz="1300" kern="1200" dirty="0"/>
        </a:p>
      </dsp:txBody>
      <dsp:txXfrm>
        <a:off x="5950297" y="3267979"/>
        <a:ext cx="1451953" cy="58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71AC-C661-44A0-9F9B-57B1785C68CA}" type="datetimeFigureOut">
              <a:rPr lang="nl-BE" smtClean="0"/>
              <a:t>16/10/2019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D29D-4FC8-41CA-BA28-BD1C3C8053A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7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Include logo yosema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7DEC-C887-584F-9C8F-5CF4CEE6D4E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337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77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7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01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97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99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0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9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13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Double stranded 3 oncogenes E5, E6 E7</a:t>
            </a:r>
          </a:p>
          <a:p>
            <a:r>
              <a:rPr lang="nl-BE" dirty="0"/>
              <a:t>s’attache au genes tumor suppresseur et l’inactive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993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Palefsky JM, Holly EA, Efirdc JT et al. Anal intraepithelial neoplasia in the highly active antiretroviral therapy era among HIV-positive men who have sex with men.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19(13) 1407–1414 (2005).</a:t>
            </a:r>
          </a:p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Goldstone S, Palefsky JM, Giuliano AR et al. Prevalence of and risk factors for human papillomavirus (HPV) infection among HIV-seronegative men who have sex with men.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Infect. Dis.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203(1), 66–74 (2011).</a:t>
            </a:r>
          </a:p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Nyitray AG, Carvalho da Silva RJ, Baggio ML et al. Age-specific prevalence of and risk factors for anal human papillomavirus (HPV) among men who have sex with women and men who have sex with men: the HPV in men (HIM) study.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Infect. Dis.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203(1), 49–57 (2011).</a:t>
            </a:r>
          </a:p>
          <a:p>
            <a:endParaRPr lang="nl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Hebnes Jref-1, Olesen TB, Duun-Henriksen AK, Munk C, Norrild B, Kjaer SK. Prevalence of genital human papilloma virus among men in Europe: systematic review and meta-analysis.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Sex. Med.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doi:10.1111/jsm.12652 (2014) (Epub ahead of print).</a:t>
            </a:r>
          </a:p>
          <a:p>
            <a:endParaRPr lang="nl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18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Guilano AR, Tortolero-Luna G, Ferrer E et al. Epidemiology of human papillomavirus infection in men, cancers other than cervical and benign conditions.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26(Suppl. 10), K17–K28 (2008).</a:t>
            </a:r>
          </a:p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 DM. The global health burden of infection-associated cancers in the year 2002.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Int. J. Cancer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118(12), 3030–3044 (2006).</a:t>
            </a:r>
          </a:p>
          <a:p>
            <a:endParaRPr lang="nl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Vuyst H, Clifford GM, Nascimento MC, Madeleine MM, Franceschi S. Prevalence and type distribution of human papillomavirus in carcinoma and intraepithelial neoplasia of the vulva, vagina and anus: a meta-analysis. </a:t>
            </a:r>
            <a:r>
              <a:rPr lang="nl-B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Int. J. Cancer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124(7), 1626–1636 (2009).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19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89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30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58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383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DEB1D-A566-1C40-9A77-8C9AD63C2F65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28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59888" y="2701781"/>
            <a:ext cx="5784113" cy="1040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Eurostile"/>
              </a:defRPr>
            </a:lvl1pPr>
          </a:lstStyle>
          <a:p>
            <a:r>
              <a:rPr lang="fr-FR" dirty="0"/>
              <a:t>Titre présentation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59889" y="3984810"/>
            <a:ext cx="5784112" cy="5127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stil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présentateur / </a:t>
            </a:r>
            <a:r>
              <a:rPr lang="fr-FR" dirty="0" err="1"/>
              <a:t>Naam</a:t>
            </a:r>
            <a:r>
              <a:rPr lang="fr-FR" dirty="0"/>
              <a:t> </a:t>
            </a:r>
            <a:r>
              <a:rPr lang="fr-FR" dirty="0" err="1"/>
              <a:t>spreker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30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42000"/>
            <a:ext cx="7218000" cy="497971"/>
          </a:xfrm>
        </p:spPr>
        <p:txBody>
          <a:bodyPr/>
          <a:lstStyle>
            <a:lvl1pPr>
              <a:defRPr sz="2400" kern="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586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73107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59499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03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503ACA-7D76-024B-879B-BCD1B8127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531411-FCC7-4D4D-A562-5892F9787E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16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71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49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1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31367"/>
            <a:ext cx="7218000" cy="5004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6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kern="120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98584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623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14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1360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454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6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17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32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9614CB-3586-0E4F-9820-1AC1BB9D4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36089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13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0400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3" y="340604"/>
            <a:ext cx="7218087" cy="49936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02381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26CFEB-2F6E-4249-9D38-B5A9BCDA98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855"/>
            <a:ext cx="9169400" cy="6858711"/>
          </a:xfrm>
          <a:prstGeom prst="rect">
            <a:avLst/>
          </a:prstGeom>
        </p:spPr>
      </p:pic>
      <p:pic>
        <p:nvPicPr>
          <p:cNvPr id="8" name="Image 3" descr="FOND COURBE PLEIN-CMJN.ai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96" y="-387048"/>
            <a:ext cx="9795800" cy="1598400"/>
          </a:xfrm>
          <a:prstGeom prst="rect">
            <a:avLst/>
          </a:prstGeom>
        </p:spPr>
      </p:pic>
      <p:pic>
        <p:nvPicPr>
          <p:cNvPr id="9" name="Image 4" descr="LOGO SAINT JEAN + NOM NEGA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6" y="-61199"/>
            <a:ext cx="4598971" cy="161307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24A23116-1070-4850-9679-BB509AC5AE20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18726" y="4001005"/>
            <a:ext cx="6050674" cy="1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636888"/>
            <a:ext cx="7690697" cy="245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5705C8-535E-5448-817B-3D993689BF7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5" r:id="rId2"/>
    <p:sldLayoutId id="2147483747" r:id="rId3"/>
    <p:sldLayoutId id="214748372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48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312999"/>
            <a:ext cx="5428273" cy="15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89E518-509F-AE40-B8FE-E21CB8A28C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F95B22-DA9D-F64D-BE5A-D2EB4167BB9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702" r:id="rId6"/>
    <p:sldLayoutId id="2147483703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C096C6-AFEA-4D48-ACD7-76E0F6705A3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30" r:id="rId6"/>
    <p:sldLayoutId id="21474837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3035693"/>
            <a:ext cx="6046371" cy="120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D05BC-E520-46AA-961D-AFC9A3EBE2CB}"/>
              </a:ext>
            </a:extLst>
          </p:cNvPr>
          <p:cNvSpPr/>
          <p:nvPr userDrawn="1"/>
        </p:nvSpPr>
        <p:spPr>
          <a:xfrm>
            <a:off x="-104502" y="5952919"/>
            <a:ext cx="9318172" cy="905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EDC4B721-DB7C-4177-8015-1043E42D22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4429" y="5952919"/>
            <a:ext cx="2446084" cy="697983"/>
          </a:xfrm>
          <a:prstGeom prst="rect">
            <a:avLst/>
          </a:prstGeom>
        </p:spPr>
      </p:pic>
      <p:pic>
        <p:nvPicPr>
          <p:cNvPr id="12" name="Image 5">
            <a:extLst>
              <a:ext uri="{FF2B5EF4-FFF2-40B4-BE49-F238E27FC236}">
                <a16:creationId xmlns:a16="http://schemas.microsoft.com/office/drawing/2014/main" id="{43C5CFF2-85AA-4A84-AD7B-A4E6B7FCCF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349" y="6115684"/>
            <a:ext cx="2538463" cy="535218"/>
          </a:xfrm>
          <a:prstGeom prst="rect">
            <a:avLst/>
          </a:prstGeom>
        </p:spPr>
      </p:pic>
      <p:pic>
        <p:nvPicPr>
          <p:cNvPr id="13" name="Image 11">
            <a:extLst>
              <a:ext uri="{FF2B5EF4-FFF2-40B4-BE49-F238E27FC236}">
                <a16:creationId xmlns:a16="http://schemas.microsoft.com/office/drawing/2014/main" id="{7C96CBBA-E2FF-4DB7-BC41-4AE22D0E5CB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89189" y="6036422"/>
            <a:ext cx="1330790" cy="7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9888" y="4051693"/>
            <a:ext cx="5784113" cy="10408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BE" dirty="0"/>
              <a:t/>
            </a:r>
            <a:br>
              <a:rPr lang="fr-BE" dirty="0"/>
            </a:br>
            <a:r>
              <a:rPr lang="fr-BE" dirty="0"/>
              <a:t>HPV &amp; Men</a:t>
            </a:r>
            <a:br>
              <a:rPr lang="fr-BE" dirty="0"/>
            </a:br>
            <a:r>
              <a:rPr lang="fr-BE" i="1" dirty="0" err="1"/>
              <a:t>What</a:t>
            </a:r>
            <a:r>
              <a:rPr lang="fr-BE" i="1" dirty="0"/>
              <a:t> do </a:t>
            </a:r>
            <a:r>
              <a:rPr lang="fr-BE" i="1" dirty="0" err="1"/>
              <a:t>you</a:t>
            </a:r>
            <a:r>
              <a:rPr lang="fr-BE" i="1" dirty="0"/>
              <a:t> </a:t>
            </a:r>
            <a:r>
              <a:rPr lang="fr-BE" i="1" dirty="0" err="1"/>
              <a:t>need</a:t>
            </a:r>
            <a:r>
              <a:rPr lang="fr-BE" i="1" dirty="0"/>
              <a:t> to know?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9889" y="5158704"/>
            <a:ext cx="5784112" cy="512762"/>
          </a:xfrm>
        </p:spPr>
        <p:txBody>
          <a:bodyPr/>
          <a:lstStyle/>
          <a:p>
            <a:r>
              <a:rPr lang="fr-BE" sz="2000" dirty="0"/>
              <a:t>Dr Ward Sam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40D76-B468-614E-BD7C-E9A93D6CB0D0}"/>
              </a:ext>
            </a:extLst>
          </p:cNvPr>
          <p:cNvSpPr/>
          <p:nvPr/>
        </p:nvSpPr>
        <p:spPr>
          <a:xfrm>
            <a:off x="-104502" y="5952919"/>
            <a:ext cx="9318172" cy="905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B611FD-186B-AB4C-BDD8-2BFB1813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9" y="6115684"/>
            <a:ext cx="2538463" cy="5352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810685-F917-3248-9A43-36BD8F79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89" y="6036422"/>
            <a:ext cx="1330790" cy="7138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BCD3A6-8EF8-784A-8382-AD2E0B6D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61" y="5974892"/>
            <a:ext cx="2569063" cy="6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E3437AF-233B-5A45-BA0D-800511BC9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739" r="-178" b="30362"/>
          <a:stretch/>
        </p:blipFill>
        <p:spPr>
          <a:xfrm>
            <a:off x="344650" y="505326"/>
            <a:ext cx="8470350" cy="46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3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DD468-6DEA-0648-AB09-6C14C59D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33" y="1051159"/>
            <a:ext cx="7886700" cy="994172"/>
          </a:xfrm>
        </p:spPr>
        <p:txBody>
          <a:bodyPr/>
          <a:lstStyle/>
          <a:p>
            <a:r>
              <a:rPr lang="nl-BE" dirty="0"/>
              <a:t>PVH &amp; Fertilité    (copyright AML Dr Depuydt)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33D52-24C8-DC42-B7B5-31AB427E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33" y="1299411"/>
            <a:ext cx="8785333" cy="3886200"/>
          </a:xfrm>
        </p:spPr>
        <p:txBody>
          <a:bodyPr>
            <a:normAutofit/>
          </a:bodyPr>
          <a:lstStyle/>
          <a:p>
            <a:r>
              <a:rPr lang="nl-BE" altLang="nl-BE" sz="2000" dirty="0"/>
              <a:t>1994: HPV DNA in gewassen zaadcel DNA</a:t>
            </a:r>
            <a:r>
              <a:rPr lang="nl-BE" altLang="nl-BE" sz="2000" baseline="30000" dirty="0"/>
              <a:t>1</a:t>
            </a:r>
          </a:p>
          <a:p>
            <a:r>
              <a:rPr lang="nl-BE" altLang="nl-BE" sz="2000" dirty="0"/>
              <a:t>1996: HPV 16 en 18 DNA in seminaal plasma en sperma</a:t>
            </a:r>
            <a:r>
              <a:rPr lang="nl-BE" altLang="nl-BE" sz="2000" baseline="30000" dirty="0"/>
              <a:t>2</a:t>
            </a:r>
          </a:p>
          <a:p>
            <a:r>
              <a:rPr lang="nl-BE" altLang="nl-BE" sz="2000" dirty="0"/>
              <a:t>1997: </a:t>
            </a:r>
            <a:r>
              <a:rPr lang="nl-BE" altLang="nl-BE" sz="1800" dirty="0"/>
              <a:t>Asthenozoöspermie mogelijks geassocieerd met aanwezigheid van HPV DNA</a:t>
            </a:r>
            <a:r>
              <a:rPr lang="nl-BE" altLang="nl-BE" sz="1800" baseline="30000" dirty="0"/>
              <a:t>3</a:t>
            </a:r>
          </a:p>
          <a:p>
            <a:r>
              <a:rPr lang="nl-BE" altLang="nl-BE" sz="2000" dirty="0"/>
              <a:t>1999: Sperma wassen verwijdert het HPV DNA niet</a:t>
            </a:r>
            <a:r>
              <a:rPr lang="nl-BE" altLang="nl-BE" sz="2000" baseline="30000" dirty="0"/>
              <a:t>4</a:t>
            </a:r>
          </a:p>
          <a:p>
            <a:r>
              <a:rPr lang="nl-BE" altLang="nl-BE" sz="2000" dirty="0"/>
              <a:t>2000: Sperma donoren zouden voor HPV moeten getest worden</a:t>
            </a:r>
            <a:r>
              <a:rPr lang="nl-BE" altLang="nl-BE" sz="2000" baseline="30000" dirty="0"/>
              <a:t>5</a:t>
            </a:r>
          </a:p>
          <a:p>
            <a:r>
              <a:rPr lang="nl-BE" altLang="nl-BE" sz="2000" dirty="0"/>
              <a:t>2001: HPV 16 en 31 DNA veroorzaakt zaadcel DNA fragmentatie</a:t>
            </a:r>
            <a:r>
              <a:rPr lang="nl-BE" altLang="nl-BE" sz="2000" baseline="30000" dirty="0"/>
              <a:t>6</a:t>
            </a:r>
          </a:p>
          <a:p>
            <a:r>
              <a:rPr lang="nl-BE" altLang="nl-BE" sz="2000" dirty="0"/>
              <a:t>2010: HPV virions binden op de kop van de zaadcel</a:t>
            </a:r>
            <a:r>
              <a:rPr lang="nl-BE" altLang="nl-BE" sz="2000" baseline="30000" dirty="0"/>
              <a:t>7</a:t>
            </a:r>
          </a:p>
          <a:p>
            <a:r>
              <a:rPr lang="nl-BE" altLang="nl-BE" sz="2000" b="1" dirty="0"/>
              <a:t>2011: 4X meer miskramen (&lt;20w) bij HPV+ mannen (66,7% vs 15%)</a:t>
            </a:r>
            <a:r>
              <a:rPr lang="nl-BE" altLang="nl-BE" sz="2000" b="1" baseline="30000" dirty="0"/>
              <a:t>8</a:t>
            </a:r>
          </a:p>
          <a:p>
            <a:r>
              <a:rPr lang="nl-BE" altLang="nl-BE" sz="2000" dirty="0"/>
              <a:t>2013: 16% van de infertiele mannen zijn HPV+ </a:t>
            </a:r>
            <a:r>
              <a:rPr lang="nl-BE" altLang="nl-BE" sz="2000" baseline="30000" dirty="0"/>
              <a:t>9</a:t>
            </a:r>
          </a:p>
          <a:p>
            <a:r>
              <a:rPr lang="nl-BE" altLang="nl-BE" sz="2000" dirty="0"/>
              <a:t>2019: Verhoogde sperma DNA schade bij HPV+ patienten</a:t>
            </a:r>
            <a:r>
              <a:rPr lang="nl-BE" altLang="nl-BE" sz="2000" baseline="30000" dirty="0"/>
              <a:t>10</a:t>
            </a:r>
          </a:p>
          <a:p>
            <a:r>
              <a:rPr lang="nl-BE" altLang="nl-BE" sz="2000" b="1" dirty="0"/>
              <a:t>2019: 4 x minder doorgaande zwangerschappen met HPV+ sperma bij IUI</a:t>
            </a:r>
            <a:r>
              <a:rPr lang="nl-BE" altLang="nl-BE" sz="2000" b="1" baseline="30000" dirty="0"/>
              <a:t>11</a:t>
            </a:r>
            <a:endParaRPr lang="nl-BE" altLang="nl-BE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EDAA5-2160-4841-BC3B-4E9A9867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61" y="5585224"/>
            <a:ext cx="5807869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nl-BE" sz="825" baseline="30000" dirty="0"/>
              <a:t>1</a:t>
            </a:r>
            <a:r>
              <a:rPr lang="da-DK" altLang="nl-BE" sz="825" dirty="0"/>
              <a:t>Chan et al., 1994; </a:t>
            </a:r>
            <a:r>
              <a:rPr lang="en-US" altLang="nl-BE" sz="825" baseline="30000" dirty="0"/>
              <a:t>2</a:t>
            </a:r>
            <a:r>
              <a:rPr lang="da-DK" altLang="nl-BE" sz="825" dirty="0"/>
              <a:t>Lai et al,, 1996, </a:t>
            </a:r>
            <a:r>
              <a:rPr lang="en-US" altLang="nl-BE" sz="825" baseline="30000" dirty="0"/>
              <a:t>3</a:t>
            </a:r>
            <a:r>
              <a:rPr lang="da-DK" altLang="nl-BE" sz="825" dirty="0"/>
              <a:t>Lai et al., 1997; </a:t>
            </a:r>
            <a:r>
              <a:rPr lang="en-US" altLang="nl-BE" sz="825" baseline="30000" dirty="0"/>
              <a:t>4</a:t>
            </a:r>
            <a:r>
              <a:rPr lang="da-DK" altLang="nl-BE" sz="825" dirty="0"/>
              <a:t>Brossfield et al., 1999,</a:t>
            </a:r>
            <a:r>
              <a:rPr lang="da-DK" altLang="nl-BE" sz="825" baseline="30000" dirty="0"/>
              <a:t> 5</a:t>
            </a:r>
            <a:r>
              <a:rPr lang="da-DK" altLang="nl-BE" sz="825" dirty="0"/>
              <a:t>Basky  et al., 2001, </a:t>
            </a:r>
            <a:r>
              <a:rPr lang="en-US" altLang="nl-BE" sz="825" baseline="30000" dirty="0"/>
              <a:t>6</a:t>
            </a:r>
            <a:r>
              <a:rPr lang="en-US" altLang="nl-BE" sz="825" dirty="0"/>
              <a:t>Connelly et al., 2001, </a:t>
            </a:r>
            <a:r>
              <a:rPr lang="da-DK" altLang="nl-BE" sz="825" baseline="30000" dirty="0"/>
              <a:t>7</a:t>
            </a:r>
            <a:r>
              <a:rPr lang="en-US" altLang="nl-BE" sz="825" dirty="0" err="1"/>
              <a:t>Foresta</a:t>
            </a:r>
            <a:r>
              <a:rPr lang="en-US" altLang="nl-BE" sz="825" dirty="0"/>
              <a:t> et al., 2010, </a:t>
            </a:r>
            <a:r>
              <a:rPr lang="da-DK" altLang="nl-BE" sz="825" baseline="30000" dirty="0"/>
              <a:t>8</a:t>
            </a:r>
            <a:r>
              <a:rPr lang="en-US" altLang="nl-BE" sz="825" dirty="0" err="1"/>
              <a:t>Perino</a:t>
            </a:r>
            <a:r>
              <a:rPr lang="en-US" altLang="nl-BE" sz="825" dirty="0"/>
              <a:t> et al., 2011, </a:t>
            </a:r>
            <a:r>
              <a:rPr lang="da-DK" altLang="nl-BE" sz="825" baseline="30000" dirty="0"/>
              <a:t>9</a:t>
            </a:r>
            <a:r>
              <a:rPr lang="en-US" altLang="nl-BE" sz="825" dirty="0" err="1"/>
              <a:t>Laprise</a:t>
            </a:r>
            <a:r>
              <a:rPr lang="en-US" altLang="nl-BE" sz="825" dirty="0"/>
              <a:t> et al., 2013</a:t>
            </a:r>
            <a:r>
              <a:rPr lang="da-DK" altLang="nl-BE" sz="825" baseline="30000" dirty="0"/>
              <a:t> 10</a:t>
            </a:r>
            <a:r>
              <a:rPr lang="da-DK" altLang="nl-BE" sz="825" dirty="0"/>
              <a:t>Boeri et al., 2019</a:t>
            </a:r>
            <a:r>
              <a:rPr lang="da-DK" altLang="nl-BE" sz="825" baseline="30000" dirty="0"/>
              <a:t> 11</a:t>
            </a:r>
            <a:r>
              <a:rPr lang="da-DK" altLang="nl-BE" sz="825" dirty="0"/>
              <a:t>Depuydt et al., 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nl-BE" sz="825" dirty="0"/>
          </a:p>
        </p:txBody>
      </p:sp>
    </p:spTree>
    <p:extLst>
      <p:ext uri="{BB962C8B-B14F-4D97-AF65-F5344CB8AC3E}">
        <p14:creationId xmlns:p14="http://schemas.microsoft.com/office/powerpoint/2010/main" val="145408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DA2C-C7AB-2546-B5C5-DF577203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68" y="-12832"/>
            <a:ext cx="3733482" cy="1090538"/>
          </a:xfrm>
        </p:spPr>
        <p:txBody>
          <a:bodyPr>
            <a:normAutofit/>
          </a:bodyPr>
          <a:lstStyle/>
          <a:p>
            <a:r>
              <a:rPr lang="nl-BE" dirty="0"/>
              <a:t>PVH verrue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0074F-607E-1844-8C1C-348A1DAEA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639" r="13703" b="-1"/>
          <a:stretch/>
        </p:blipFill>
        <p:spPr>
          <a:xfrm>
            <a:off x="0" y="1235132"/>
            <a:ext cx="4427621" cy="463419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55898-AC08-B84D-864D-1D644BFB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1528012"/>
            <a:ext cx="4130902" cy="3874968"/>
          </a:xfrm>
        </p:spPr>
        <p:txBody>
          <a:bodyPr anchor="ctr">
            <a:norm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16 000 nouveaux cas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67% récidive dans les 3 mois après traitement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Impact de lesions est important  </a:t>
            </a:r>
          </a:p>
          <a:p>
            <a:pPr lvl="1"/>
            <a:endParaRPr lang="nl-BE" sz="1500" dirty="0">
              <a:solidFill>
                <a:srgbClr val="000000"/>
              </a:solidFill>
            </a:endParaRPr>
          </a:p>
          <a:p>
            <a:endParaRPr lang="nl-BE" sz="1500" dirty="0">
              <a:solidFill>
                <a:srgbClr val="000000"/>
              </a:solidFill>
            </a:endParaRPr>
          </a:p>
          <a:p>
            <a:endParaRPr lang="nl-BE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4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597DF-A473-BA46-8D5B-9E70FCBA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585" y="0"/>
            <a:ext cx="3250361" cy="109053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/>
              <a:t>PVH &amp; cancer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4836E8-33C2-804D-85BE-AC6A9D24A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4528" r="-2" b="4685"/>
          <a:stretch/>
        </p:blipFill>
        <p:spPr>
          <a:xfrm>
            <a:off x="15" y="4090443"/>
            <a:ext cx="2312567" cy="1910308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2352B9-D206-AD4A-B92D-1600F9404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0749" r="13464" b="4"/>
          <a:stretch/>
        </p:blipFill>
        <p:spPr>
          <a:xfrm>
            <a:off x="2649552" y="3095371"/>
            <a:ext cx="1916552" cy="191655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D6DC7C-5ABC-0449-8D35-F0E78759B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12124" b="-1"/>
          <a:stretch/>
        </p:blipFill>
        <p:spPr>
          <a:xfrm>
            <a:off x="1" y="857249"/>
            <a:ext cx="2957333" cy="248857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6940612-3C4F-4FB6-B6B3-6DAA1725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3" y="1360976"/>
            <a:ext cx="4080618" cy="499169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5,2% tout cancer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20% ADN </a:t>
            </a:r>
            <a:r>
              <a:rPr lang="en-US" sz="3200" dirty="0" err="1">
                <a:solidFill>
                  <a:srgbClr val="000000"/>
                </a:solidFill>
              </a:rPr>
              <a:t>urogénital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1,3 – 10 000 patients</a:t>
            </a:r>
          </a:p>
          <a:p>
            <a:r>
              <a:rPr lang="en-US" sz="3200" dirty="0" err="1">
                <a:solidFill>
                  <a:srgbClr val="000000"/>
                </a:solidFill>
              </a:rPr>
              <a:t>Circoncision</a:t>
            </a:r>
            <a:r>
              <a:rPr lang="en-US" sz="32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962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74180-1A46-6D4B-942C-808AADFF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131094"/>
            <a:ext cx="3840086" cy="1269596"/>
          </a:xfrm>
        </p:spPr>
        <p:txBody>
          <a:bodyPr>
            <a:normAutofit/>
          </a:bodyPr>
          <a:lstStyle/>
          <a:p>
            <a:r>
              <a:rPr lang="nl-BE" dirty="0"/>
              <a:t>PVH traitement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7006D-D55E-304A-95B9-C1089317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3316"/>
            <a:ext cx="4451683" cy="4559968"/>
          </a:xfrm>
        </p:spPr>
        <p:txBody>
          <a:bodyPr>
            <a:normAutofit/>
          </a:bodyPr>
          <a:lstStyle/>
          <a:p>
            <a:r>
              <a:rPr lang="nl-BE" sz="1350" dirty="0" err="1"/>
              <a:t>Verrue</a:t>
            </a:r>
            <a:endParaRPr lang="nl-BE" sz="1350" dirty="0"/>
          </a:p>
          <a:p>
            <a:pPr lvl="1"/>
            <a:r>
              <a:rPr lang="nl-BE" sz="2000" dirty="0"/>
              <a:t>Crème </a:t>
            </a:r>
          </a:p>
          <a:p>
            <a:pPr lvl="2"/>
            <a:r>
              <a:rPr lang="nl-BE" sz="1350" dirty="0" err="1"/>
              <a:t>Cyto-toxique</a:t>
            </a:r>
            <a:r>
              <a:rPr lang="nl-BE" sz="1350" dirty="0"/>
              <a:t> </a:t>
            </a:r>
          </a:p>
          <a:p>
            <a:pPr lvl="3"/>
            <a:r>
              <a:rPr lang="nl-BE" dirty="0"/>
              <a:t>Imiquimod boosts immuno</a:t>
            </a:r>
          </a:p>
          <a:p>
            <a:pPr lvl="3"/>
            <a:r>
              <a:rPr lang="nl-BE" dirty="0"/>
              <a:t>Podophylum resin (20-50)</a:t>
            </a:r>
          </a:p>
          <a:p>
            <a:pPr lvl="3"/>
            <a:r>
              <a:rPr lang="nl-BE" dirty="0"/>
              <a:t>Podofylox antimitotic </a:t>
            </a:r>
          </a:p>
          <a:p>
            <a:pPr lvl="2"/>
            <a:r>
              <a:rPr lang="nl-BE" sz="1350" dirty="0"/>
              <a:t>VEREGEN (</a:t>
            </a:r>
            <a:r>
              <a:rPr lang="nl-BE" sz="1350" dirty="0" err="1"/>
              <a:t>thé</a:t>
            </a:r>
            <a:r>
              <a:rPr lang="nl-BE" sz="1350" dirty="0"/>
              <a:t> </a:t>
            </a:r>
            <a:r>
              <a:rPr lang="nl-BE" sz="1350" dirty="0" err="1"/>
              <a:t>vert</a:t>
            </a:r>
            <a:r>
              <a:rPr lang="nl-BE" sz="1350" dirty="0"/>
              <a:t>) </a:t>
            </a:r>
          </a:p>
          <a:p>
            <a:pPr lvl="1"/>
            <a:r>
              <a:rPr lang="nl-BE" sz="2000" dirty="0"/>
              <a:t>Laser</a:t>
            </a:r>
          </a:p>
          <a:p>
            <a:pPr lvl="1"/>
            <a:r>
              <a:rPr lang="nl-BE" sz="2000" dirty="0"/>
              <a:t>Electrocoagulation</a:t>
            </a:r>
          </a:p>
          <a:p>
            <a:pPr lvl="1"/>
            <a:r>
              <a:rPr lang="nl-BE" sz="2000" dirty="0" err="1"/>
              <a:t>Freezing</a:t>
            </a:r>
            <a:endParaRPr lang="nl-BE" sz="2000" dirty="0"/>
          </a:p>
          <a:p>
            <a:pPr lvl="1"/>
            <a:r>
              <a:rPr lang="nl-BE" sz="2000" dirty="0"/>
              <a:t>Chirurgie (</a:t>
            </a:r>
            <a:r>
              <a:rPr lang="nl-BE" sz="2000" dirty="0" err="1"/>
              <a:t>excision</a:t>
            </a:r>
            <a:r>
              <a:rPr lang="nl-BE" sz="2000" dirty="0"/>
              <a:t>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B395F9-86E3-6847-B1AB-1A09E18F6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4" r="30398" b="-1"/>
          <a:stretch/>
        </p:blipFill>
        <p:spPr>
          <a:xfrm>
            <a:off x="3886199" y="0"/>
            <a:ext cx="5257801" cy="6000748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13BE777-C778-2342-A2CE-498EA31F84A4}"/>
              </a:ext>
            </a:extLst>
          </p:cNvPr>
          <p:cNvSpPr txBox="1">
            <a:spLocks/>
          </p:cNvSpPr>
          <p:nvPr/>
        </p:nvSpPr>
        <p:spPr>
          <a:xfrm>
            <a:off x="491490" y="283687"/>
            <a:ext cx="2743540" cy="133988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bg1"/>
                </a:solidFill>
                <a:latin typeface="Eurostile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  <a:latin typeface="+mj-lt"/>
              </a:rPr>
              <a:t>PVH TRAITEMENT</a:t>
            </a:r>
          </a:p>
        </p:txBody>
      </p:sp>
    </p:spTree>
    <p:extLst>
      <p:ext uri="{BB962C8B-B14F-4D97-AF65-F5344CB8AC3E}">
        <p14:creationId xmlns:p14="http://schemas.microsoft.com/office/powerpoint/2010/main" val="1483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8BBE8-912E-EF44-A4E7-3EEF3F4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73"/>
            <a:ext cx="7218087" cy="499367"/>
          </a:xfrm>
        </p:spPr>
        <p:txBody>
          <a:bodyPr/>
          <a:lstStyle/>
          <a:p>
            <a:r>
              <a:rPr lang="nl-BE" dirty="0"/>
              <a:t>PVH Traitement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C61AE-5642-9449-B101-B177C780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/>
              <a:t>Cancer </a:t>
            </a:r>
          </a:p>
          <a:p>
            <a:pPr lvl="1"/>
            <a:r>
              <a:rPr lang="nl-BE" sz="2000" dirty="0"/>
              <a:t>Penile amputation </a:t>
            </a:r>
          </a:p>
          <a:p>
            <a:pPr lvl="2"/>
            <a:r>
              <a:rPr lang="nl-BE" sz="2000" dirty="0"/>
              <a:t>Partial</a:t>
            </a:r>
          </a:p>
          <a:p>
            <a:pPr lvl="2"/>
            <a:r>
              <a:rPr lang="nl-BE" sz="2000" dirty="0"/>
              <a:t>Totale </a:t>
            </a:r>
          </a:p>
          <a:p>
            <a:pPr lvl="1"/>
            <a:r>
              <a:rPr lang="nl-BE" sz="2000" b="1" dirty="0">
                <a:solidFill>
                  <a:srgbClr val="FF0000"/>
                </a:solidFill>
              </a:rPr>
              <a:t>Penile sparing surgery</a:t>
            </a:r>
          </a:p>
          <a:p>
            <a:pPr lvl="2"/>
            <a:r>
              <a:rPr lang="nl-BE" sz="2000" b="1" dirty="0">
                <a:solidFill>
                  <a:srgbClr val="FF0000"/>
                </a:solidFill>
              </a:rPr>
              <a:t>Glans resurfacing </a:t>
            </a:r>
          </a:p>
          <a:p>
            <a:pPr lvl="2"/>
            <a:endParaRPr lang="nl-BE" sz="2000" b="1" dirty="0">
              <a:solidFill>
                <a:srgbClr val="FF0000"/>
              </a:solidFill>
            </a:endParaRPr>
          </a:p>
          <a:p>
            <a:pPr lvl="2"/>
            <a:endParaRPr lang="nl-BE" sz="2000" b="1" dirty="0">
              <a:solidFill>
                <a:srgbClr val="FF0000"/>
              </a:solidFill>
            </a:endParaRPr>
          </a:p>
          <a:p>
            <a:pPr lvl="2"/>
            <a:endParaRPr lang="nl-BE" sz="2000" b="1" dirty="0">
              <a:solidFill>
                <a:srgbClr val="FF0000"/>
              </a:solidFill>
            </a:endParaRPr>
          </a:p>
          <a:p>
            <a:pPr lvl="2"/>
            <a:endParaRPr lang="nl-BE" sz="2000" b="1" dirty="0">
              <a:solidFill>
                <a:srgbClr val="FF0000"/>
              </a:solidFill>
            </a:endParaRPr>
          </a:p>
          <a:p>
            <a:pPr lvl="2"/>
            <a:endParaRPr lang="nl-BE" sz="2000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nl-BE" sz="1200" b="1" dirty="0">
              <a:solidFill>
                <a:srgbClr val="FF0000"/>
              </a:solidFill>
            </a:endParaRPr>
          </a:p>
          <a:p>
            <a:r>
              <a:rPr lang="nl-BE" sz="2800" i="1" dirty="0"/>
              <a:t>CENTER OF EXCELLENCE </a:t>
            </a:r>
            <a:br>
              <a:rPr lang="nl-BE" sz="2800" i="1" dirty="0"/>
            </a:br>
            <a:r>
              <a:rPr lang="nl-BE" sz="2800" i="1" dirty="0"/>
              <a:t>(UZ Leuven)  prof Dr Albersen Maarten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4555AB-CDF5-6146-AB81-0CA4D24A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741" y="0"/>
            <a:ext cx="4378259" cy="5306981"/>
          </a:xfrm>
          <a:prstGeom prst="rect">
            <a:avLst/>
          </a:prstGeom>
        </p:spPr>
      </p:pic>
      <p:pic>
        <p:nvPicPr>
          <p:cNvPr id="6" name="Afbeelding 5" descr="Afbeelding met zitten, tafel, neerleggen, tatoeage&#10;&#10;Automatisch gegenereerde beschrijving">
            <a:extLst>
              <a:ext uri="{FF2B5EF4-FFF2-40B4-BE49-F238E27FC236}">
                <a16:creationId xmlns:a16="http://schemas.microsoft.com/office/drawing/2014/main" id="{B84F99D5-C7CC-BD47-924C-5E5F9D0B0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65" y="1606892"/>
            <a:ext cx="4410876" cy="33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FAE4248-E237-B24C-AE68-B112D0873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80" r="2586" b="10115"/>
          <a:stretch/>
        </p:blipFill>
        <p:spPr>
          <a:xfrm>
            <a:off x="482600" y="1361402"/>
            <a:ext cx="8178800" cy="41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2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B5B42B4-056D-7D4E-9565-9603A889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16" y="208257"/>
            <a:ext cx="7218087" cy="499367"/>
          </a:xfrm>
        </p:spPr>
        <p:txBody>
          <a:bodyPr>
            <a:normAutofit fontScale="90000"/>
          </a:bodyPr>
          <a:lstStyle/>
          <a:p>
            <a:r>
              <a:rPr lang="nl-BE" sz="3200" dirty="0"/>
              <a:t>Prevention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7F5409-A9D2-9445-920D-76BB28744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03" y="1579144"/>
            <a:ext cx="7453824" cy="38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7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B5B42B4-056D-7D4E-9565-9603A889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16" y="208257"/>
            <a:ext cx="7218087" cy="499367"/>
          </a:xfrm>
        </p:spPr>
        <p:txBody>
          <a:bodyPr>
            <a:normAutofit fontScale="90000"/>
          </a:bodyPr>
          <a:lstStyle/>
          <a:p>
            <a:r>
              <a:rPr lang="nl-BE" sz="3200" dirty="0"/>
              <a:t>Prevention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AEB06BE-05BB-9B45-9234-15C4C2E94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74" t="26421" r="20000" b="42000"/>
          <a:stretch/>
        </p:blipFill>
        <p:spPr>
          <a:xfrm>
            <a:off x="293700" y="1285321"/>
            <a:ext cx="6251479" cy="2441986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927D9B2-CFAB-FC4F-94B3-5B16C737A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79" t="30842" r="14473" b="39263"/>
          <a:stretch/>
        </p:blipFill>
        <p:spPr>
          <a:xfrm>
            <a:off x="293700" y="3817487"/>
            <a:ext cx="8556600" cy="28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C0ECE-8D37-DD4D-ACB7-4D8FCB50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Prevention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6E374-5906-1F41-883D-9AE1487E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9" y="1458649"/>
            <a:ext cx="7873726" cy="3922976"/>
          </a:xfrm>
        </p:spPr>
        <p:txBody>
          <a:bodyPr anchor="ctr">
            <a:normAutofit/>
          </a:bodyPr>
          <a:lstStyle/>
          <a:p>
            <a:r>
              <a:rPr lang="nl-BE" sz="2400" i="1" dirty="0">
                <a:solidFill>
                  <a:srgbClr val="000000"/>
                </a:solidFill>
              </a:rPr>
              <a:t>“A critical obstacle to HPV vaccine acceptability for boys was identified in that the general public largely equates HPV vaccination with cervical cancer; thus the HPV vaccine is understood as a women's vaccine”</a:t>
            </a:r>
          </a:p>
        </p:txBody>
      </p:sp>
    </p:spTree>
    <p:extLst>
      <p:ext uri="{BB962C8B-B14F-4D97-AF65-F5344CB8AC3E}">
        <p14:creationId xmlns:p14="http://schemas.microsoft.com/office/powerpoint/2010/main" val="354368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C561E-DADF-F840-8A8C-8EE76060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Dr WARD Sam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274B1-8A84-8C42-8816-181A3224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Formation en NL</a:t>
            </a:r>
          </a:p>
          <a:p>
            <a:pPr lvl="1"/>
            <a:r>
              <a:rPr lang="nl-BE" sz="1600" dirty="0"/>
              <a:t>FR, ENG, DE</a:t>
            </a:r>
          </a:p>
          <a:p>
            <a:r>
              <a:rPr lang="nl-BE" sz="3600" dirty="0"/>
              <a:t>Clinique Saint Jean 8/10</a:t>
            </a:r>
          </a:p>
          <a:p>
            <a:pPr lvl="1"/>
            <a:r>
              <a:rPr lang="nl-BE" sz="1600" dirty="0"/>
              <a:t>Urologue - Andrologue</a:t>
            </a:r>
          </a:p>
          <a:p>
            <a:pPr lvl="1"/>
            <a:r>
              <a:rPr lang="nl-BE" sz="1600" dirty="0"/>
              <a:t>Coordinateur du departement de chirurgie</a:t>
            </a:r>
          </a:p>
          <a:p>
            <a:pPr lvl="1"/>
            <a:r>
              <a:rPr lang="nl-BE" sz="1600" dirty="0"/>
              <a:t>Comité ethique</a:t>
            </a:r>
          </a:p>
          <a:p>
            <a:pPr lvl="1"/>
            <a:r>
              <a:rPr lang="nl-BE" sz="1600" dirty="0"/>
              <a:t>Comité quartier opératoire</a:t>
            </a:r>
          </a:p>
          <a:p>
            <a:r>
              <a:rPr lang="nl-BE" sz="3600" dirty="0"/>
              <a:t>Cabinet à Medicis 1/10</a:t>
            </a:r>
          </a:p>
          <a:p>
            <a:r>
              <a:rPr lang="nl-BE" sz="3600" dirty="0"/>
              <a:t>Revalidation 0,5/10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5D3F95-F3EF-9F46-8459-F06EA19D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3" y="4745347"/>
            <a:ext cx="1790842" cy="17908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895091-125B-1F4D-B0D6-AC52E462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784976"/>
            <a:ext cx="3645405" cy="8538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3F04C6-378B-C748-B8CA-C8B0F2364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9" y="4784976"/>
            <a:ext cx="1554956" cy="17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9ABC3E-6DE9-E349-A2C8-F57F83814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537"/>
          <a:stretch/>
        </p:blipFill>
        <p:spPr>
          <a:xfrm>
            <a:off x="735703" y="1234033"/>
            <a:ext cx="7313423" cy="43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FF630-36E3-344F-BDAD-A8FDC6C5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147726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nl-BE" sz="3000">
                <a:solidFill>
                  <a:srgbClr val="FFFFFF"/>
                </a:solidFill>
              </a:rPr>
              <a:t>Prevention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1F12BC2-F266-41B3-AB14-106B94576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924166"/>
              </p:ext>
            </p:extLst>
          </p:nvPr>
        </p:nvGraphicFramePr>
        <p:xfrm>
          <a:off x="-329665" y="1297171"/>
          <a:ext cx="9281160" cy="442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940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551F-D074-5844-9A09-B9AFFF55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147726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nl-BE" sz="3000">
                <a:solidFill>
                  <a:srgbClr val="FFFFFF"/>
                </a:solidFill>
              </a:rPr>
              <a:t>PREVENTION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22060-3DD6-EC40-AD1E-C97E45C0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0" y="1299411"/>
            <a:ext cx="7375161" cy="4393911"/>
          </a:xfrm>
        </p:spPr>
        <p:txBody>
          <a:bodyPr>
            <a:normAutofit fontScale="92500" lnSpcReduction="10000"/>
          </a:bodyPr>
          <a:lstStyle/>
          <a:p>
            <a:r>
              <a:rPr lang="nl-BE" sz="2400" dirty="0">
                <a:solidFill>
                  <a:srgbClr val="000000"/>
                </a:solidFill>
              </a:rPr>
              <a:t>68 pays</a:t>
            </a:r>
          </a:p>
          <a:p>
            <a:endParaRPr lang="nl-BE" sz="2400" dirty="0">
              <a:solidFill>
                <a:srgbClr val="000000"/>
              </a:solidFill>
            </a:endParaRPr>
          </a:p>
          <a:p>
            <a:r>
              <a:rPr lang="nl-BE" sz="2400" dirty="0">
                <a:solidFill>
                  <a:srgbClr val="000000"/>
                </a:solidFill>
              </a:rPr>
              <a:t>Australie le premier pays pour la vaccination “gender neutral”</a:t>
            </a:r>
          </a:p>
          <a:p>
            <a:endParaRPr lang="nl-BE" sz="2400" dirty="0">
              <a:solidFill>
                <a:srgbClr val="000000"/>
              </a:solidFill>
            </a:endParaRPr>
          </a:p>
          <a:p>
            <a:r>
              <a:rPr lang="nl-BE" sz="2400" dirty="0">
                <a:solidFill>
                  <a:srgbClr val="000000"/>
                </a:solidFill>
              </a:rPr>
              <a:t>Circoncision </a:t>
            </a:r>
          </a:p>
          <a:p>
            <a:endParaRPr lang="nl-BE" sz="2400" dirty="0">
              <a:solidFill>
                <a:srgbClr val="000000"/>
              </a:solidFill>
            </a:endParaRPr>
          </a:p>
          <a:p>
            <a:r>
              <a:rPr lang="nl-BE" sz="2400" dirty="0">
                <a:solidFill>
                  <a:srgbClr val="000000"/>
                </a:solidFill>
              </a:rPr>
              <a:t>3 vaccins sur le marché (CERVARIX GARDASIL 4 – 9) </a:t>
            </a:r>
          </a:p>
          <a:p>
            <a:r>
              <a:rPr lang="nl-BE" sz="2400" dirty="0">
                <a:solidFill>
                  <a:srgbClr val="000000"/>
                </a:solidFill>
              </a:rPr>
              <a:t>Cost effectiveness ?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Prix et du taux de vaccination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QALY (trop de femmes) 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herd immunisation &gt; 70% des filles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Vaccination des hommes va certaintement proteger les filles et les MSM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MSM (meme apres 19 ans – 26 ans) </a:t>
            </a:r>
          </a:p>
          <a:p>
            <a:r>
              <a:rPr lang="nl-BE" sz="2800" dirty="0">
                <a:solidFill>
                  <a:srgbClr val="000000"/>
                </a:solidFill>
              </a:rPr>
              <a:t>L’effet sur la fertilité </a:t>
            </a:r>
          </a:p>
        </p:txBody>
      </p:sp>
    </p:spTree>
    <p:extLst>
      <p:ext uri="{BB962C8B-B14F-4D97-AF65-F5344CB8AC3E}">
        <p14:creationId xmlns:p14="http://schemas.microsoft.com/office/powerpoint/2010/main" val="413366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BC4A02-2ED5-D44C-A5E3-01655697C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220" t="9286" r="36526" b="21166"/>
          <a:stretch/>
        </p:blipFill>
        <p:spPr>
          <a:xfrm>
            <a:off x="289172" y="132346"/>
            <a:ext cx="6917744" cy="56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0B462-622C-E04E-8F71-D3E6F3D4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147726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nl-BE" sz="3000">
                <a:solidFill>
                  <a:srgbClr val="FFFFFF"/>
                </a:solidFill>
              </a:rPr>
              <a:t>Conclusions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AC62417-262B-4169-AAD2-26BE747E3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8707"/>
              </p:ext>
            </p:extLst>
          </p:nvPr>
        </p:nvGraphicFramePr>
        <p:xfrm>
          <a:off x="500512" y="1660617"/>
          <a:ext cx="8234413" cy="384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D952D89E-8EFF-DD44-9474-86600713407B}"/>
              </a:ext>
            </a:extLst>
          </p:cNvPr>
          <p:cNvSpPr txBox="1"/>
          <p:nvPr/>
        </p:nvSpPr>
        <p:spPr>
          <a:xfrm>
            <a:off x="986589" y="276726"/>
            <a:ext cx="670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398116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9DEFE-B088-1841-953E-2C47889C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9" y="1459467"/>
            <a:ext cx="3733482" cy="1090538"/>
          </a:xfrm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rgbClr val="000000"/>
                </a:solidFill>
              </a:rPr>
              <a:t>Thank You – Merci – Danku – Danke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CE76D7D-5D3B-3447-A83A-2D3BB3317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86" y="2708077"/>
            <a:ext cx="2746373" cy="14418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33DE51-2E10-4832-B778-8DCEFE7BF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673512"/>
            <a:ext cx="3733184" cy="272946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</a:rPr>
              <a:t>sward@clstjean.be</a:t>
            </a:r>
            <a:r>
              <a:rPr lang="en-US" sz="3200" b="1" i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0486 127 552</a:t>
            </a:r>
          </a:p>
          <a:p>
            <a:pPr algn="ctr"/>
            <a:endParaRPr lang="en-US" sz="3200" b="1" dirty="0">
              <a:solidFill>
                <a:srgbClr val="000000"/>
              </a:solidFill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@</a:t>
            </a:r>
            <a:r>
              <a:rPr lang="en-US" sz="3200" b="1" dirty="0" err="1">
                <a:solidFill>
                  <a:srgbClr val="000000"/>
                </a:solidFill>
              </a:rPr>
              <a:t>dr_wardsam</a:t>
            </a:r>
            <a:endParaRPr lang="en-US" sz="3200" b="1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C355A-5825-1143-9528-88961A95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F396D1-55CB-6545-948F-8EC73A1E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1941" y="2543771"/>
            <a:ext cx="2513409" cy="251340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1761B4-1EBC-794A-84FE-15D5772B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75918"/>
            <a:ext cx="2385416" cy="23854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B1D9627-F5EA-D24F-9A1F-4CC8131DF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8" y="2505075"/>
            <a:ext cx="2456259" cy="24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E3ED5-77FB-8340-B4FC-7620E1A2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0604"/>
            <a:ext cx="9143999" cy="499367"/>
          </a:xfrm>
        </p:spPr>
        <p:txBody>
          <a:bodyPr>
            <a:noAutofit/>
          </a:bodyPr>
          <a:lstStyle/>
          <a:p>
            <a:pPr algn="ctr"/>
            <a:r>
              <a:rPr lang="nl-BE" sz="3200" b="1" dirty="0">
                <a:solidFill>
                  <a:srgbClr val="0070C0"/>
                </a:solidFill>
              </a:rPr>
              <a:t>YOSEMA</a:t>
            </a:r>
            <a:r>
              <a:rPr lang="nl-BE" sz="3200" dirty="0">
                <a:solidFill>
                  <a:srgbClr val="0070C0"/>
                </a:solidFill>
              </a:rPr>
              <a:t> 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b="1" dirty="0">
                <a:solidFill>
                  <a:srgbClr val="0070C0"/>
                </a:solidFill>
              </a:rPr>
              <a:t>Yo</a:t>
            </a:r>
            <a:r>
              <a:rPr lang="nl-BE" sz="3200" dirty="0"/>
              <a:t>ung </a:t>
            </a:r>
            <a:r>
              <a:rPr lang="nl-BE" sz="3200" b="1" dirty="0">
                <a:solidFill>
                  <a:srgbClr val="0070C0"/>
                </a:solidFill>
              </a:rPr>
              <a:t>Se</a:t>
            </a:r>
            <a:r>
              <a:rPr lang="nl-BE" sz="3200" dirty="0"/>
              <a:t>xual </a:t>
            </a:r>
            <a:r>
              <a:rPr lang="nl-BE" sz="3200" b="1" dirty="0">
                <a:solidFill>
                  <a:srgbClr val="0070C0"/>
                </a:solidFill>
              </a:rPr>
              <a:t>M</a:t>
            </a:r>
            <a:r>
              <a:rPr lang="nl-BE" sz="3200" dirty="0"/>
              <a:t>edecine </a:t>
            </a:r>
            <a:r>
              <a:rPr lang="nl-BE" sz="3200" b="1" dirty="0">
                <a:solidFill>
                  <a:srgbClr val="0070C0"/>
                </a:solidFill>
              </a:rPr>
              <a:t>A</a:t>
            </a:r>
            <a:r>
              <a:rPr lang="nl-BE" sz="3200" dirty="0"/>
              <a:t>cademicians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823B62-9E41-5740-99BE-05221E967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46374"/>
          <a:stretch/>
        </p:blipFill>
        <p:spPr>
          <a:xfrm>
            <a:off x="2565781" y="1762298"/>
            <a:ext cx="4012438" cy="3890849"/>
          </a:xfrm>
        </p:spPr>
      </p:pic>
    </p:spTree>
    <p:extLst>
      <p:ext uri="{BB962C8B-B14F-4D97-AF65-F5344CB8AC3E}">
        <p14:creationId xmlns:p14="http://schemas.microsoft.com/office/powerpoint/2010/main" val="16377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D3424CB-6E7D-744B-AD23-6B501AE3C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521" b="18480"/>
          <a:stretch/>
        </p:blipFill>
        <p:spPr>
          <a:xfrm>
            <a:off x="15" y="1"/>
            <a:ext cx="914398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E6F92-E186-C64F-8A0C-86FECD5F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PVH : quelques chiffres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80A4C4-21D7-EF43-9955-3575A7DA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10" y="1576098"/>
            <a:ext cx="7235048" cy="3922976"/>
          </a:xfrm>
        </p:spPr>
        <p:txBody>
          <a:bodyPr anchor="ctr">
            <a:normAutofit/>
          </a:bodyPr>
          <a:lstStyle/>
          <a:p>
            <a:r>
              <a:rPr lang="nl-BE" sz="1800" dirty="0">
                <a:solidFill>
                  <a:srgbClr val="000000"/>
                </a:solidFill>
              </a:rPr>
              <a:t>PVH = </a:t>
            </a:r>
            <a:r>
              <a:rPr lang="nl-BE" sz="1800" dirty="0" err="1">
                <a:solidFill>
                  <a:srgbClr val="000000"/>
                </a:solidFill>
              </a:rPr>
              <a:t>tout</a:t>
            </a:r>
            <a:r>
              <a:rPr lang="nl-BE" sz="1800" dirty="0">
                <a:solidFill>
                  <a:srgbClr val="000000"/>
                </a:solidFill>
              </a:rPr>
              <a:t> </a:t>
            </a:r>
            <a:r>
              <a:rPr lang="nl-BE" sz="1800" dirty="0" err="1">
                <a:solidFill>
                  <a:srgbClr val="000000"/>
                </a:solidFill>
              </a:rPr>
              <a:t>le</a:t>
            </a:r>
            <a:r>
              <a:rPr lang="nl-BE" sz="1800" dirty="0">
                <a:solidFill>
                  <a:srgbClr val="000000"/>
                </a:solidFill>
              </a:rPr>
              <a:t> monde (H&amp;F) </a:t>
            </a:r>
          </a:p>
          <a:p>
            <a:pPr lvl="1"/>
            <a:r>
              <a:rPr lang="nl-BE" dirty="0" err="1">
                <a:solidFill>
                  <a:srgbClr val="000000"/>
                </a:solidFill>
              </a:rPr>
              <a:t>Plusieurs</a:t>
            </a:r>
            <a:r>
              <a:rPr lang="nl-BE" dirty="0">
                <a:solidFill>
                  <a:srgbClr val="000000"/>
                </a:solidFill>
              </a:rPr>
              <a:t> types de PVH (&gt; 100)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40 types ano-génitaux </a:t>
            </a:r>
          </a:p>
          <a:p>
            <a:r>
              <a:rPr lang="nl-BE" sz="1800" dirty="0">
                <a:solidFill>
                  <a:srgbClr val="000000"/>
                </a:solidFill>
              </a:rPr>
              <a:t>Transmission contact </a:t>
            </a:r>
            <a:r>
              <a:rPr lang="nl-BE" sz="1800" dirty="0" err="1">
                <a:solidFill>
                  <a:srgbClr val="000000"/>
                </a:solidFill>
              </a:rPr>
              <a:t>peau</a:t>
            </a:r>
            <a:r>
              <a:rPr lang="nl-BE" sz="18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Orale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Vaginale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Anale</a:t>
            </a:r>
          </a:p>
          <a:p>
            <a:r>
              <a:rPr lang="nl-BE" sz="1800" dirty="0">
                <a:solidFill>
                  <a:srgbClr val="000000"/>
                </a:solidFill>
              </a:rPr>
              <a:t>Plupart (9 et 10) 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“</a:t>
            </a:r>
            <a:r>
              <a:rPr lang="nl-BE" dirty="0" err="1">
                <a:solidFill>
                  <a:srgbClr val="000000"/>
                </a:solidFill>
              </a:rPr>
              <a:t>Self</a:t>
            </a: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err="1">
                <a:solidFill>
                  <a:srgbClr val="000000"/>
                </a:solidFill>
              </a:rPr>
              <a:t>limitant</a:t>
            </a:r>
            <a:r>
              <a:rPr lang="nl-BE" dirty="0">
                <a:solidFill>
                  <a:srgbClr val="000000"/>
                </a:solidFill>
              </a:rPr>
              <a:t>”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&gt; 2 </a:t>
            </a:r>
            <a:r>
              <a:rPr lang="nl-BE" dirty="0" err="1">
                <a:solidFill>
                  <a:srgbClr val="000000"/>
                </a:solidFill>
              </a:rPr>
              <a:t>ans</a:t>
            </a:r>
            <a:r>
              <a:rPr lang="nl-BE" dirty="0">
                <a:solidFill>
                  <a:srgbClr val="000000"/>
                </a:solidFill>
              </a:rPr>
              <a:t> </a:t>
            </a:r>
          </a:p>
          <a:p>
            <a:endParaRPr lang="nl-B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F132F-4E5D-FB4B-86E0-36475C1A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08284"/>
            <a:ext cx="8058150" cy="731687"/>
          </a:xfrm>
        </p:spPr>
        <p:txBody>
          <a:bodyPr/>
          <a:lstStyle/>
          <a:p>
            <a:r>
              <a:rPr lang="nl-BE" dirty="0"/>
              <a:t>PVH : quelques chiffres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906BD9-FAEC-2C43-A111-EC0E6056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78"/>
            <a:ext cx="8229600" cy="4640981"/>
          </a:xfrm>
        </p:spPr>
        <p:txBody>
          <a:bodyPr/>
          <a:lstStyle/>
          <a:p>
            <a:r>
              <a:rPr lang="nl-BE" sz="4000" dirty="0"/>
              <a:t>MST virale la plus fréquente </a:t>
            </a:r>
          </a:p>
          <a:p>
            <a:pPr lvl="1"/>
            <a:r>
              <a:rPr lang="nl-BE" sz="1800" dirty="0"/>
              <a:t>6,2 millions/ an USA</a:t>
            </a:r>
          </a:p>
          <a:p>
            <a:pPr lvl="1"/>
            <a:r>
              <a:rPr lang="nl-BE" sz="1800" dirty="0"/>
              <a:t>USA (2015) Prévalence moyenne ano-génitale 20%</a:t>
            </a:r>
          </a:p>
          <a:p>
            <a:pPr lvl="2"/>
            <a:r>
              <a:rPr lang="nl-BE" sz="1800" dirty="0"/>
              <a:t>Hétéro 15%</a:t>
            </a:r>
          </a:p>
          <a:p>
            <a:pPr lvl="2"/>
            <a:r>
              <a:rPr lang="nl-BE" sz="1800" dirty="0"/>
              <a:t>MSM 60 % </a:t>
            </a:r>
          </a:p>
          <a:p>
            <a:pPr lvl="2"/>
            <a:r>
              <a:rPr lang="nl-BE" sz="1800" dirty="0"/>
              <a:t>MSM VIH+ 95% </a:t>
            </a:r>
          </a:p>
          <a:p>
            <a:pPr lvl="2"/>
            <a:r>
              <a:rPr lang="nl-BE" sz="1800" dirty="0"/>
              <a:t>Plus fréquent type 16 </a:t>
            </a:r>
          </a:p>
          <a:p>
            <a:pPr lvl="1"/>
            <a:r>
              <a:rPr lang="nl-BE" sz="1800" dirty="0"/>
              <a:t>EU (2014)</a:t>
            </a:r>
          </a:p>
          <a:p>
            <a:pPr lvl="2"/>
            <a:r>
              <a:rPr lang="nl-BE" sz="1800" dirty="0"/>
              <a:t>Hétéro 12,5 %</a:t>
            </a:r>
          </a:p>
          <a:p>
            <a:pPr lvl="2"/>
            <a:r>
              <a:rPr lang="nl-BE" sz="1800" dirty="0"/>
              <a:t>MSM 30% </a:t>
            </a:r>
          </a:p>
          <a:p>
            <a:pPr lvl="2"/>
            <a:r>
              <a:rPr lang="nl-BE" sz="1800" dirty="0"/>
              <a:t>Type 16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46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DB0F5-A7AD-554E-89DD-DD345DF6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413743-2202-8743-93C6-0613B95F8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47" r="691" b="57738"/>
          <a:stretch/>
        </p:blipFill>
        <p:spPr>
          <a:xfrm>
            <a:off x="1030244" y="156411"/>
            <a:ext cx="6816493" cy="5731770"/>
          </a:xfrm>
        </p:spPr>
      </p:pic>
    </p:spTree>
    <p:extLst>
      <p:ext uri="{BB962C8B-B14F-4D97-AF65-F5344CB8AC3E}">
        <p14:creationId xmlns:p14="http://schemas.microsoft.com/office/powerpoint/2010/main" val="85132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2C426-FB9F-B24B-9399-84F6A604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43" y="0"/>
            <a:ext cx="3733482" cy="1090538"/>
          </a:xfrm>
        </p:spPr>
        <p:txBody>
          <a:bodyPr>
            <a:normAutofit/>
          </a:bodyPr>
          <a:lstStyle/>
          <a:p>
            <a:r>
              <a:rPr lang="nl-BE" dirty="0"/>
              <a:t>PVH &amp; </a:t>
            </a:r>
            <a:r>
              <a:rPr lang="nl-BE" dirty="0" err="1"/>
              <a:t>diagnostic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383B49-5FFA-B342-933B-C8B34BE8B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3555" r="12433" b="2"/>
          <a:stretch/>
        </p:blipFill>
        <p:spPr>
          <a:xfrm>
            <a:off x="15" y="1537673"/>
            <a:ext cx="3628516" cy="3797804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88558-DFA3-2745-A524-9614063A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8" y="2004735"/>
            <a:ext cx="3733184" cy="2729467"/>
          </a:xfrm>
        </p:spPr>
        <p:txBody>
          <a:bodyPr anchor="ctr">
            <a:normAutofit/>
          </a:bodyPr>
          <a:lstStyle/>
          <a:p>
            <a:r>
              <a:rPr lang="nl-BE" sz="2400" dirty="0">
                <a:solidFill>
                  <a:srgbClr val="000000"/>
                </a:solidFill>
              </a:rPr>
              <a:t>Verrue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condylome </a:t>
            </a:r>
          </a:p>
          <a:p>
            <a:r>
              <a:rPr lang="nl-BE" sz="2400" dirty="0">
                <a:solidFill>
                  <a:srgbClr val="000000"/>
                </a:solidFill>
              </a:rPr>
              <a:t>Cancer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Anal : 80-90%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Pénien: 25 %</a:t>
            </a:r>
          </a:p>
          <a:p>
            <a:r>
              <a:rPr lang="nl-BE" sz="2400" dirty="0">
                <a:solidFill>
                  <a:srgbClr val="000000"/>
                </a:solidFill>
              </a:rPr>
              <a:t>Fertilité (Dr Guisset) </a:t>
            </a:r>
          </a:p>
        </p:txBody>
      </p:sp>
    </p:spTree>
    <p:extLst>
      <p:ext uri="{BB962C8B-B14F-4D97-AF65-F5344CB8AC3E}">
        <p14:creationId xmlns:p14="http://schemas.microsoft.com/office/powerpoint/2010/main" val="5512273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chapitre  / Titel hoofdstu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avec n° / Inhoud met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sans n° / Inhoud zonder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n / Ei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SAINT-JEAN POWERPOINT_v00</Template>
  <TotalTime>49</TotalTime>
  <Words>713</Words>
  <Application>Microsoft Office PowerPoint</Application>
  <PresentationFormat>Diavoorstelling (4:3)</PresentationFormat>
  <Paragraphs>164</Paragraphs>
  <Slides>25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DIN Offc Pro Medium</vt:lpstr>
      <vt:lpstr>Eurostile</vt:lpstr>
      <vt:lpstr>Lucida Grande</vt:lpstr>
      <vt:lpstr>Wingdings</vt:lpstr>
      <vt:lpstr>Cover</vt:lpstr>
      <vt:lpstr>Titre chapitre  / Titel hoofdstuk</vt:lpstr>
      <vt:lpstr>Bullets</vt:lpstr>
      <vt:lpstr>Contenu avec n° / Inhoud met n°</vt:lpstr>
      <vt:lpstr>Contenu sans n° / Inhoud zonder n°</vt:lpstr>
      <vt:lpstr>Fin / Einde</vt:lpstr>
      <vt:lpstr> HPV &amp; Men What do you need to know? </vt:lpstr>
      <vt:lpstr>Dr WARD Sam</vt:lpstr>
      <vt:lpstr>PowerPoint-presentatie</vt:lpstr>
      <vt:lpstr>YOSEMA  Young Sexual Medecine Academicians</vt:lpstr>
      <vt:lpstr>PowerPoint-presentatie</vt:lpstr>
      <vt:lpstr>PVH : quelques chiffres </vt:lpstr>
      <vt:lpstr>PVH : quelques chiffres </vt:lpstr>
      <vt:lpstr>PowerPoint-presentatie</vt:lpstr>
      <vt:lpstr>PVH &amp; diagnostic</vt:lpstr>
      <vt:lpstr>PowerPoint-presentatie</vt:lpstr>
      <vt:lpstr>PVH &amp; Fertilité    (copyright AML Dr Depuydt)</vt:lpstr>
      <vt:lpstr>PVH verrue</vt:lpstr>
      <vt:lpstr>PVH &amp; cancer</vt:lpstr>
      <vt:lpstr>PVH traitement </vt:lpstr>
      <vt:lpstr>PVH Traitement</vt:lpstr>
      <vt:lpstr>PowerPoint-presentatie</vt:lpstr>
      <vt:lpstr>Prevention</vt:lpstr>
      <vt:lpstr>Prevention</vt:lpstr>
      <vt:lpstr>Prevention</vt:lpstr>
      <vt:lpstr>PowerPoint-presentatie</vt:lpstr>
      <vt:lpstr>Prevention</vt:lpstr>
      <vt:lpstr>PREVENTION</vt:lpstr>
      <vt:lpstr>PowerPoint-presentatie</vt:lpstr>
      <vt:lpstr>Conclusions</vt:lpstr>
      <vt:lpstr>Thank You – Merci – Danku – Danke </vt:lpstr>
    </vt:vector>
  </TitlesOfParts>
  <Company>Identic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HERMAN, Maud</dc:creator>
  <cp:lastModifiedBy>Alev Akin</cp:lastModifiedBy>
  <cp:revision>261</cp:revision>
  <cp:lastPrinted>2018-09-26T15:00:04Z</cp:lastPrinted>
  <dcterms:created xsi:type="dcterms:W3CDTF">2014-11-16T20:25:29Z</dcterms:created>
  <dcterms:modified xsi:type="dcterms:W3CDTF">2019-10-16T09:29:29Z</dcterms:modified>
</cp:coreProperties>
</file>