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8" r:id="rId2"/>
    <p:sldMasterId id="2147483694" r:id="rId3"/>
    <p:sldMasterId id="2147483680" r:id="rId4"/>
    <p:sldMasterId id="2147483688" r:id="rId5"/>
    <p:sldMasterId id="2147483700" r:id="rId6"/>
  </p:sldMasterIdLst>
  <p:notesMasterIdLst>
    <p:notesMasterId r:id="rId30"/>
  </p:notesMasterIdLst>
  <p:sldIdLst>
    <p:sldId id="301" r:id="rId7"/>
    <p:sldId id="265" r:id="rId8"/>
    <p:sldId id="266" r:id="rId9"/>
    <p:sldId id="281" r:id="rId10"/>
    <p:sldId id="268" r:id="rId11"/>
    <p:sldId id="267" r:id="rId12"/>
    <p:sldId id="282" r:id="rId13"/>
    <p:sldId id="269" r:id="rId14"/>
    <p:sldId id="283" r:id="rId15"/>
    <p:sldId id="284" r:id="rId16"/>
    <p:sldId id="270" r:id="rId17"/>
    <p:sldId id="271" r:id="rId18"/>
    <p:sldId id="272" r:id="rId19"/>
    <p:sldId id="285" r:id="rId20"/>
    <p:sldId id="273" r:id="rId21"/>
    <p:sldId id="274" r:id="rId22"/>
    <p:sldId id="275" r:id="rId23"/>
    <p:sldId id="276" r:id="rId24"/>
    <p:sldId id="286" r:id="rId25"/>
    <p:sldId id="277" r:id="rId26"/>
    <p:sldId id="287" r:id="rId27"/>
    <p:sldId id="288" r:id="rId28"/>
    <p:sldId id="279" r:id="rId2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Van der Aa" initials="FV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7BB"/>
    <a:srgbClr val="004380"/>
    <a:srgbClr val="4BACC6"/>
    <a:srgbClr val="1F497D"/>
    <a:srgbClr val="FFFFFF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4684" autoAdjust="0"/>
  </p:normalViewPr>
  <p:slideViewPr>
    <p:cSldViewPr snapToGrid="0" snapToObjects="1">
      <p:cViewPr varScale="1">
        <p:scale>
          <a:sx n="83" d="100"/>
          <a:sy n="83" d="100"/>
        </p:scale>
        <p:origin x="153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71AC-C661-44A0-9F9B-57B1785C68CA}" type="datetimeFigureOut">
              <a:rPr lang="nl-BE" smtClean="0"/>
              <a:t>16/10/2019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D29D-4FC8-41CA-BA28-BD1C3C8053A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7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From pyramid to pillar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7DEC-C887-584F-9C8F-5CF4CEE6D4E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722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7DEC-C887-584F-9C8F-5CF4CEE6D4E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3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59888" y="2701781"/>
            <a:ext cx="5784113" cy="1040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spcAft>
                <a:spcPts val="0"/>
              </a:spcAft>
              <a:defRPr sz="2400">
                <a:solidFill>
                  <a:schemeClr val="bg1"/>
                </a:solidFill>
                <a:latin typeface="Eurostile"/>
              </a:defRPr>
            </a:lvl1pPr>
          </a:lstStyle>
          <a:p>
            <a:r>
              <a:rPr lang="fr-FR" dirty="0"/>
              <a:t>Titre présentation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presentatie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59889" y="3984810"/>
            <a:ext cx="5784112" cy="5127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stil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 présentateur / </a:t>
            </a:r>
            <a:r>
              <a:rPr lang="fr-FR" dirty="0" err="1"/>
              <a:t>Naam</a:t>
            </a:r>
            <a:r>
              <a:rPr lang="fr-FR" dirty="0"/>
              <a:t> </a:t>
            </a:r>
            <a:r>
              <a:rPr lang="fr-FR" dirty="0" err="1"/>
              <a:t>spreker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30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42000"/>
            <a:ext cx="7218000" cy="497971"/>
          </a:xfrm>
        </p:spPr>
        <p:txBody>
          <a:bodyPr/>
          <a:lstStyle>
            <a:lvl1pPr>
              <a:defRPr sz="2400" kern="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586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73107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59499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03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503ACA-7D76-024B-879B-BCD1B8127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531411-FCC7-4D4D-A562-5892F9787E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16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71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491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71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31367"/>
            <a:ext cx="7218000" cy="50040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69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kern="120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98584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623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142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1360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454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76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17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32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9614CB-3586-0E4F-9820-1AC1BB9D4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36089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13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0400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3" y="340604"/>
            <a:ext cx="7218087" cy="499367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02381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F26CFEB-2F6E-4249-9D38-B5A9BCDA98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855"/>
            <a:ext cx="9169400" cy="6858711"/>
          </a:xfrm>
          <a:prstGeom prst="rect">
            <a:avLst/>
          </a:prstGeom>
        </p:spPr>
      </p:pic>
      <p:pic>
        <p:nvPicPr>
          <p:cNvPr id="8" name="Image 3" descr="FOND COURBE PLEIN-CMJN.ai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96" y="-387048"/>
            <a:ext cx="9795800" cy="1598400"/>
          </a:xfrm>
          <a:prstGeom prst="rect">
            <a:avLst/>
          </a:prstGeom>
        </p:spPr>
      </p:pic>
      <p:pic>
        <p:nvPicPr>
          <p:cNvPr id="9" name="Image 4" descr="LOGO SAINT JEAN + NOM NEGATIF-CMJN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6" y="-61199"/>
            <a:ext cx="4598971" cy="161307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24A23116-1070-4850-9679-BB509AC5AE20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18726" y="4001005"/>
            <a:ext cx="6050674" cy="1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636888"/>
            <a:ext cx="7690697" cy="245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5705C8-535E-5448-817B-3D993689BF7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5" r:id="rId2"/>
    <p:sldLayoutId id="2147483747" r:id="rId3"/>
    <p:sldLayoutId id="214748372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48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312999"/>
            <a:ext cx="5428273" cy="156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89E518-509F-AE40-B8FE-E21CB8A28C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F95B22-DA9D-F64D-BE5A-D2EB4167BB9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702" r:id="rId6"/>
    <p:sldLayoutId id="2147483703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C096C6-AFEA-4D48-ACD7-76E0F6705A3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30" r:id="rId6"/>
    <p:sldLayoutId id="21474837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3035693"/>
            <a:ext cx="6046371" cy="120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D05BC-E520-46AA-961D-AFC9A3EBE2CB}"/>
              </a:ext>
            </a:extLst>
          </p:cNvPr>
          <p:cNvSpPr/>
          <p:nvPr userDrawn="1"/>
        </p:nvSpPr>
        <p:spPr>
          <a:xfrm>
            <a:off x="-104502" y="5952919"/>
            <a:ext cx="9318172" cy="905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EDC4B721-DB7C-4177-8015-1043E42D22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4429" y="5952919"/>
            <a:ext cx="2446084" cy="697983"/>
          </a:xfrm>
          <a:prstGeom prst="rect">
            <a:avLst/>
          </a:prstGeom>
        </p:spPr>
      </p:pic>
      <p:pic>
        <p:nvPicPr>
          <p:cNvPr id="12" name="Image 5">
            <a:extLst>
              <a:ext uri="{FF2B5EF4-FFF2-40B4-BE49-F238E27FC236}">
                <a16:creationId xmlns:a16="http://schemas.microsoft.com/office/drawing/2014/main" id="{43C5CFF2-85AA-4A84-AD7B-A4E6B7FCCF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3349" y="6115684"/>
            <a:ext cx="2538463" cy="535218"/>
          </a:xfrm>
          <a:prstGeom prst="rect">
            <a:avLst/>
          </a:prstGeom>
        </p:spPr>
      </p:pic>
      <p:pic>
        <p:nvPicPr>
          <p:cNvPr id="13" name="Image 11">
            <a:extLst>
              <a:ext uri="{FF2B5EF4-FFF2-40B4-BE49-F238E27FC236}">
                <a16:creationId xmlns:a16="http://schemas.microsoft.com/office/drawing/2014/main" id="{7C96CBBA-E2FF-4DB7-BC41-4AE22D0E5CB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89189" y="6036422"/>
            <a:ext cx="1330790" cy="7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9888" y="4051693"/>
            <a:ext cx="5784113" cy="10408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BE" dirty="0"/>
              <a:t/>
            </a:r>
            <a:br>
              <a:rPr lang="fr-BE" dirty="0"/>
            </a:br>
            <a:r>
              <a:rPr lang="fr-BE" dirty="0" err="1"/>
              <a:t>Late</a:t>
            </a:r>
            <a:r>
              <a:rPr lang="fr-BE" dirty="0"/>
              <a:t> </a:t>
            </a:r>
            <a:r>
              <a:rPr lang="fr-BE" dirty="0" err="1"/>
              <a:t>onset</a:t>
            </a:r>
            <a:r>
              <a:rPr lang="fr-BE" dirty="0"/>
              <a:t> </a:t>
            </a:r>
            <a:r>
              <a:rPr lang="fr-BE" dirty="0" err="1"/>
              <a:t>hypogonadism</a:t>
            </a:r>
            <a:r>
              <a:rPr lang="fr-BE" dirty="0"/>
              <a:t> </a:t>
            </a:r>
            <a:br>
              <a:rPr lang="fr-BE" dirty="0"/>
            </a:br>
            <a:r>
              <a:rPr lang="fr-BE" i="1" dirty="0"/>
              <a:t>« the </a:t>
            </a:r>
            <a:r>
              <a:rPr lang="fr-BE" i="1" dirty="0" err="1"/>
              <a:t>myth</a:t>
            </a:r>
            <a:r>
              <a:rPr lang="fr-BE" i="1" dirty="0"/>
              <a:t> of the andropause »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9889" y="5158704"/>
            <a:ext cx="5784112" cy="512762"/>
          </a:xfrm>
        </p:spPr>
        <p:txBody>
          <a:bodyPr/>
          <a:lstStyle/>
          <a:p>
            <a:r>
              <a:rPr lang="fr-BE" sz="2000" dirty="0"/>
              <a:t>Dr Ward Sam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40D76-B468-614E-BD7C-E9A93D6CB0D0}"/>
              </a:ext>
            </a:extLst>
          </p:cNvPr>
          <p:cNvSpPr/>
          <p:nvPr/>
        </p:nvSpPr>
        <p:spPr>
          <a:xfrm>
            <a:off x="-104502" y="5952919"/>
            <a:ext cx="9318172" cy="905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B611FD-186B-AB4C-BDD8-2BFB1813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9" y="6115684"/>
            <a:ext cx="2538463" cy="5352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810685-F917-3248-9A43-36BD8F79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89" y="6036422"/>
            <a:ext cx="1330790" cy="7138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BCD3A6-8EF8-784A-8382-AD2E0B6D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61" y="5974892"/>
            <a:ext cx="2569063" cy="6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984B8-46CF-324D-9991-ECC212AE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Risk of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BEB88-B22B-D347-8D0F-2D14281C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4420"/>
            <a:ext cx="8229600" cy="4472539"/>
          </a:xfrm>
        </p:spPr>
        <p:txBody>
          <a:bodyPr/>
          <a:lstStyle/>
          <a:p>
            <a:r>
              <a:rPr lang="nl-BE" sz="4000" dirty="0"/>
              <a:t>Osteoporosis &gt; fracture risk </a:t>
            </a:r>
          </a:p>
          <a:p>
            <a:r>
              <a:rPr lang="nl-BE" sz="4000" dirty="0"/>
              <a:t>Lean body mass lowering (muscle) </a:t>
            </a:r>
          </a:p>
          <a:p>
            <a:r>
              <a:rPr lang="nl-BE" sz="4000" dirty="0"/>
              <a:t>MMA linked: predictive of the development of metabolic syndrome </a:t>
            </a:r>
          </a:p>
          <a:p>
            <a:pPr lvl="1"/>
            <a:r>
              <a:rPr lang="nl-BE" sz="1800" dirty="0"/>
              <a:t>Cardiovascular burden in old populaten </a:t>
            </a:r>
          </a:p>
          <a:p>
            <a:r>
              <a:rPr lang="nl-BE" sz="4000" dirty="0"/>
              <a:t>Visceral fat </a:t>
            </a:r>
          </a:p>
          <a:p>
            <a:pPr lvl="1"/>
            <a:r>
              <a:rPr lang="nl-BE" sz="1800" dirty="0"/>
              <a:t>Cardiovascular comorbidities</a:t>
            </a:r>
          </a:p>
          <a:p>
            <a:r>
              <a:rPr lang="nl-BE" sz="4000" dirty="0"/>
              <a:t>Sexual symptoms </a:t>
            </a:r>
          </a:p>
          <a:p>
            <a:pPr lvl="1"/>
            <a:r>
              <a:rPr lang="nl-BE" sz="1800" dirty="0"/>
              <a:t>Low desire</a:t>
            </a:r>
          </a:p>
          <a:p>
            <a:pPr lvl="1"/>
            <a:r>
              <a:rPr lang="nl-BE" sz="1800" dirty="0"/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244597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Epidiomology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E4C6A-84B9-8D4C-8CFD-30DB70B0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4894"/>
            <a:ext cx="8229600" cy="4292065"/>
          </a:xfrm>
        </p:spPr>
        <p:txBody>
          <a:bodyPr/>
          <a:lstStyle/>
          <a:p>
            <a:r>
              <a:rPr lang="nl-BE" dirty="0"/>
              <a:t>3-6% of patients </a:t>
            </a:r>
          </a:p>
          <a:p>
            <a:r>
              <a:rPr lang="nl-BE" dirty="0"/>
              <a:t>2019 life expectancy doubled with 100 years ago</a:t>
            </a:r>
          </a:p>
          <a:p>
            <a:r>
              <a:rPr lang="nl-BE" dirty="0"/>
              <a:t>With ageing population, incidence will rise &gt; 65 y old</a:t>
            </a:r>
          </a:p>
          <a:p>
            <a:pPr lvl="1"/>
            <a:r>
              <a:rPr lang="nl-BE" dirty="0"/>
              <a:t>WHO 2000: 500 milj </a:t>
            </a:r>
          </a:p>
          <a:p>
            <a:pPr lvl="1"/>
            <a:r>
              <a:rPr lang="nl-BE" dirty="0"/>
              <a:t>WHO 2050: 1,5 billion  </a:t>
            </a:r>
          </a:p>
          <a:p>
            <a:pPr marL="342900" lvl="1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770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E4C6A-84B9-8D4C-8CFD-30DB70B0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Clinical </a:t>
            </a:r>
          </a:p>
          <a:p>
            <a:pPr lvl="1"/>
            <a:r>
              <a:rPr lang="nl-BE" dirty="0"/>
              <a:t>Questionning </a:t>
            </a:r>
          </a:p>
          <a:p>
            <a:pPr lvl="1"/>
            <a:r>
              <a:rPr lang="nl-BE" dirty="0"/>
              <a:t>Clinical examination </a:t>
            </a:r>
          </a:p>
          <a:p>
            <a:r>
              <a:rPr lang="nl-BE" dirty="0"/>
              <a:t>Serum level </a:t>
            </a:r>
          </a:p>
          <a:p>
            <a:pPr lvl="1"/>
            <a:r>
              <a:rPr lang="nl-BE" dirty="0"/>
              <a:t>Total T, SHBG </a:t>
            </a:r>
          </a:p>
          <a:p>
            <a:pPr lvl="1"/>
            <a:r>
              <a:rPr lang="nl-BE" dirty="0"/>
              <a:t>Calculate free testosterone  </a:t>
            </a:r>
          </a:p>
          <a:p>
            <a:pPr lvl="1"/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EEBC49-96A5-2A41-9A04-A200A7CED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0" t="26669" r="27769" b="29004"/>
          <a:stretch/>
        </p:blipFill>
        <p:spPr>
          <a:xfrm>
            <a:off x="473202" y="958899"/>
            <a:ext cx="7415214" cy="50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Diagnosis</a:t>
            </a: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66C6C3D0-2BE3-1844-A218-8D75D3840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05" t="18461" r="32784" b="64497"/>
          <a:stretch/>
        </p:blipFill>
        <p:spPr>
          <a:xfrm>
            <a:off x="415033" y="2302669"/>
            <a:ext cx="8313935" cy="2252663"/>
          </a:xfrm>
        </p:spPr>
      </p:pic>
    </p:spTree>
    <p:extLst>
      <p:ext uri="{BB962C8B-B14F-4D97-AF65-F5344CB8AC3E}">
        <p14:creationId xmlns:p14="http://schemas.microsoft.com/office/powerpoint/2010/main" val="122552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96F91-6B73-3B41-9DAD-B0FBF07A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Diagnosis : use questionnaires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7C1E325-7FA6-3F49-8165-C1735B2AF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2" y="2002209"/>
            <a:ext cx="3526631" cy="359075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CB7453-F6AD-8040-AAAF-70B13528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780" r="14933"/>
          <a:stretch/>
        </p:blipFill>
        <p:spPr>
          <a:xfrm>
            <a:off x="4312444" y="2002209"/>
            <a:ext cx="4408046" cy="35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8"/>
            <a:ext cx="7886700" cy="994172"/>
          </a:xfrm>
        </p:spPr>
        <p:txBody>
          <a:bodyPr>
            <a:normAutofit/>
          </a:bodyPr>
          <a:lstStyle/>
          <a:p>
            <a:r>
              <a:rPr lang="nl-BE" sz="3000" dirty="0"/>
              <a:t>Differential Diagnosis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0084" y="5330428"/>
            <a:ext cx="2600325" cy="504825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07A9991-626F-7A4D-867E-D0C1F0C6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8178" y="1334631"/>
            <a:ext cx="5761434" cy="4500622"/>
          </a:xfrm>
        </p:spPr>
      </p:pic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12CC99A6-1940-AE43-A63C-DA2437F60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96" t="35570" r="33627" b="36803"/>
          <a:stretch/>
        </p:blipFill>
        <p:spPr>
          <a:xfrm>
            <a:off x="153592" y="1735931"/>
            <a:ext cx="8968601" cy="40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Treatment guidelines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E4C6A-84B9-8D4C-8CFD-30DB70B0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6610"/>
            <a:ext cx="8229600" cy="4400349"/>
          </a:xfrm>
        </p:spPr>
        <p:txBody>
          <a:bodyPr/>
          <a:lstStyle/>
          <a:p>
            <a:r>
              <a:rPr lang="nl-BE" dirty="0"/>
              <a:t>PO doesn’t work </a:t>
            </a:r>
          </a:p>
          <a:p>
            <a:r>
              <a:rPr lang="nl-BE" dirty="0"/>
              <a:t>Lifestyle </a:t>
            </a:r>
          </a:p>
          <a:p>
            <a:r>
              <a:rPr lang="nl-BE" dirty="0"/>
              <a:t>Topical</a:t>
            </a:r>
          </a:p>
          <a:p>
            <a:r>
              <a:rPr lang="nl-BE" dirty="0"/>
              <a:t>Injection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0084" y="5330428"/>
            <a:ext cx="2600325" cy="5048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0D3DEA-6A3E-014C-B3CD-88280DC3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095" y="1166863"/>
            <a:ext cx="5678905" cy="53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Treatment Topical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55615C9-ADFE-4A46-B9E1-6F413DE12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43" b="52316"/>
          <a:stretch/>
        </p:blipFill>
        <p:spPr>
          <a:xfrm>
            <a:off x="907737" y="1990726"/>
            <a:ext cx="5810961" cy="1556147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B802D80-9F1E-9546-B66F-E2B685241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33" r="-315"/>
          <a:stretch/>
        </p:blipFill>
        <p:spPr>
          <a:xfrm>
            <a:off x="907738" y="3546871"/>
            <a:ext cx="5810961" cy="11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Treatment Injection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1CF06BE-2CC7-FF4A-974E-2072AE4BD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60" y="1958578"/>
            <a:ext cx="6563987" cy="3263504"/>
          </a:xfrm>
        </p:spPr>
      </p:pic>
    </p:spTree>
    <p:extLst>
      <p:ext uri="{BB962C8B-B14F-4D97-AF65-F5344CB8AC3E}">
        <p14:creationId xmlns:p14="http://schemas.microsoft.com/office/powerpoint/2010/main" val="376981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apparaat&#10;&#10;Automatisch gegenereerde beschrijving">
            <a:extLst>
              <a:ext uri="{FF2B5EF4-FFF2-40B4-BE49-F238E27FC236}">
                <a16:creationId xmlns:a16="http://schemas.microsoft.com/office/drawing/2014/main" id="{3DC8508F-B705-574F-9F28-1720E6C94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06" y="193296"/>
            <a:ext cx="4724651" cy="5415246"/>
          </a:xfrm>
          <a:prstGeom prst="rect">
            <a:avLst/>
          </a:prstGeom>
        </p:spPr>
      </p:pic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6431BB2D-2CE8-C441-8A50-6F8640920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356" y="193296"/>
            <a:ext cx="3689937" cy="32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E7882-2810-844F-87CA-EE73D8DB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Late Onset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46B35-5A0B-E546-A95C-D59D22F3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1462"/>
            <a:ext cx="8229600" cy="4075497"/>
          </a:xfrm>
        </p:spPr>
        <p:txBody>
          <a:bodyPr/>
          <a:lstStyle/>
          <a:p>
            <a:r>
              <a:rPr lang="nl-BE" sz="4000" dirty="0"/>
              <a:t>Definition</a:t>
            </a:r>
          </a:p>
          <a:p>
            <a:r>
              <a:rPr lang="nl-BE" sz="4000" dirty="0"/>
              <a:t>Facts </a:t>
            </a:r>
          </a:p>
          <a:p>
            <a:r>
              <a:rPr lang="nl-BE" sz="4000" dirty="0"/>
              <a:t>Epidemiology </a:t>
            </a:r>
          </a:p>
          <a:p>
            <a:r>
              <a:rPr lang="nl-BE" sz="4000" dirty="0"/>
              <a:t>Diagnosis</a:t>
            </a:r>
          </a:p>
          <a:p>
            <a:r>
              <a:rPr lang="nl-BE" sz="4000" dirty="0"/>
              <a:t>Treatment </a:t>
            </a:r>
          </a:p>
        </p:txBody>
      </p:sp>
    </p:spTree>
    <p:extLst>
      <p:ext uri="{BB962C8B-B14F-4D97-AF65-F5344CB8AC3E}">
        <p14:creationId xmlns:p14="http://schemas.microsoft.com/office/powerpoint/2010/main" val="141507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AA11F07-C87D-D344-9CD7-ABC32CC5A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8" y="1628179"/>
            <a:ext cx="8502964" cy="3519488"/>
          </a:xfrm>
        </p:spPr>
      </p:pic>
    </p:spTree>
    <p:extLst>
      <p:ext uri="{BB962C8B-B14F-4D97-AF65-F5344CB8AC3E}">
        <p14:creationId xmlns:p14="http://schemas.microsoft.com/office/powerpoint/2010/main" val="285626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59062-6AA1-2D4F-8AA5-A1F4CA70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9C88F9B-CE85-7341-8507-71AD0324E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46" t="19373" r="10891" b="47464"/>
          <a:stretch/>
        </p:blipFill>
        <p:spPr>
          <a:xfrm>
            <a:off x="288758" y="340604"/>
            <a:ext cx="8378569" cy="4484059"/>
          </a:xfrm>
        </p:spPr>
      </p:pic>
    </p:spTree>
    <p:extLst>
      <p:ext uri="{BB962C8B-B14F-4D97-AF65-F5344CB8AC3E}">
        <p14:creationId xmlns:p14="http://schemas.microsoft.com/office/powerpoint/2010/main" val="165836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5EEA4-1DA4-EF41-8D3F-E5476F30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200" dirty="0"/>
              <a:t>Take home messages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37FCC5-1921-7646-A88B-C4CBEA596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8484"/>
            <a:ext cx="8229600" cy="4448476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nl-BE" sz="3600" dirty="0"/>
              <a:t>Incidence &amp; prevalence of LOH will rise</a:t>
            </a:r>
            <a:br>
              <a:rPr lang="nl-BE" sz="3600" dirty="0"/>
            </a:br>
            <a:endParaRPr lang="nl-BE" sz="3600" dirty="0"/>
          </a:p>
          <a:p>
            <a:pPr marL="385763" indent="-385763">
              <a:buFont typeface="+mj-lt"/>
              <a:buAutoNum type="arabicPeriod"/>
            </a:pPr>
            <a:r>
              <a:rPr lang="nl-BE" sz="3600" dirty="0"/>
              <a:t>LOH has a major impact on </a:t>
            </a:r>
          </a:p>
          <a:p>
            <a:pPr lvl="2">
              <a:buFont typeface="Wingdings" pitchFamily="2" charset="2"/>
              <a:buChar char="Ø"/>
            </a:pPr>
            <a:r>
              <a:rPr lang="nl-BE" sz="1600" dirty="0"/>
              <a:t>Quality of life</a:t>
            </a:r>
          </a:p>
          <a:p>
            <a:pPr lvl="2">
              <a:buFont typeface="Wingdings" pitchFamily="2" charset="2"/>
              <a:buChar char="Ø"/>
            </a:pPr>
            <a:r>
              <a:rPr lang="nl-BE" sz="1600" dirty="0"/>
              <a:t>Cardiovascular comorbidties</a:t>
            </a:r>
          </a:p>
          <a:p>
            <a:pPr lvl="2">
              <a:buFont typeface="Wingdings" pitchFamily="2" charset="2"/>
              <a:buChar char="Ø"/>
            </a:pPr>
            <a:r>
              <a:rPr lang="nl-BE" sz="1600" dirty="0"/>
              <a:t>Skelettal related events</a:t>
            </a:r>
            <a:br>
              <a:rPr lang="nl-BE" sz="1600" dirty="0"/>
            </a:br>
            <a:endParaRPr lang="nl-BE" sz="1600" dirty="0"/>
          </a:p>
          <a:p>
            <a:pPr marL="385763" indent="-385763">
              <a:buFont typeface="+mj-lt"/>
              <a:buAutoNum type="arabicPeriod"/>
            </a:pPr>
            <a:r>
              <a:rPr lang="nl-BE" sz="3600" dirty="0"/>
              <a:t>Diagnosis &amp; treatment are easy</a:t>
            </a:r>
            <a:br>
              <a:rPr lang="nl-BE" sz="3600" dirty="0"/>
            </a:br>
            <a:endParaRPr lang="nl-BE" sz="3600" dirty="0"/>
          </a:p>
          <a:p>
            <a:pPr marL="385763" indent="-385763">
              <a:buFont typeface="+mj-lt"/>
              <a:buAutoNum type="arabicPeriod"/>
            </a:pPr>
            <a:r>
              <a:rPr lang="nl-BE" sz="3600" dirty="0"/>
              <a:t>Treatment = benefit for patient &amp; partner  </a:t>
            </a:r>
          </a:p>
        </p:txBody>
      </p:sp>
    </p:spTree>
    <p:extLst>
      <p:ext uri="{BB962C8B-B14F-4D97-AF65-F5344CB8AC3E}">
        <p14:creationId xmlns:p14="http://schemas.microsoft.com/office/powerpoint/2010/main" val="356685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6FCB11E-3826-3B48-9037-EBC8066B8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732610" cy="521196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" y="5221486"/>
            <a:ext cx="3732609" cy="724646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B13D25D1-98DB-2447-A7D7-C0469DEC5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616" y="5238155"/>
            <a:ext cx="1380277" cy="72464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972DAC0-76C3-D443-8EF7-75FAD08EE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467" y="5238155"/>
            <a:ext cx="724646" cy="7246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EB69C45-E7B3-024B-A541-832E499DE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119" y="5277223"/>
            <a:ext cx="2439758" cy="61317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8F36A9B-C31F-EB46-8AF5-7905ADD16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6590" y="5233394"/>
            <a:ext cx="666694" cy="750839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19661D-732C-AE4D-84D4-4785D3DAD90A}"/>
              </a:ext>
            </a:extLst>
          </p:cNvPr>
          <p:cNvSpPr txBox="1">
            <a:spLocks/>
          </p:cNvSpPr>
          <p:nvPr/>
        </p:nvSpPr>
        <p:spPr>
          <a:xfrm>
            <a:off x="4049521" y="1430499"/>
            <a:ext cx="4683714" cy="35522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rgbClr val="000000"/>
                </a:solidFill>
              </a:rPr>
              <a:t>sward@clstjean.be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+32 486 127 552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+32 2 221 98 63</a:t>
            </a:r>
          </a:p>
          <a:p>
            <a:pPr marL="0" indent="0" algn="ctr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@</a:t>
            </a:r>
            <a:r>
              <a:rPr lang="en-US" sz="2000" dirty="0" err="1">
                <a:solidFill>
                  <a:srgbClr val="000000"/>
                </a:solidFill>
              </a:rPr>
              <a:t>dr_wardsam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3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2319C3D-C505-CC43-ABD2-91FD286E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0084" y="5330428"/>
            <a:ext cx="2600325" cy="5048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E97E46-6987-BD41-9AB9-442B96A3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Definition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D863A-E716-5A43-8631-DCFDCF6B0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Low Testosterone  </a:t>
            </a:r>
          </a:p>
          <a:p>
            <a:pPr lvl="1"/>
            <a:r>
              <a:rPr lang="nl-BE" dirty="0"/>
              <a:t>Age &gt; 65</a:t>
            </a:r>
          </a:p>
          <a:p>
            <a:r>
              <a:rPr lang="nl-BE" dirty="0"/>
              <a:t>Symptoms: </a:t>
            </a:r>
          </a:p>
          <a:p>
            <a:pPr lvl="1"/>
            <a:r>
              <a:rPr lang="nl-BE" dirty="0"/>
              <a:t>Lethargy</a:t>
            </a:r>
          </a:p>
          <a:p>
            <a:pPr lvl="1"/>
            <a:r>
              <a:rPr lang="nl-BE" dirty="0"/>
              <a:t>Fatigue</a:t>
            </a:r>
          </a:p>
          <a:p>
            <a:pPr lvl="1"/>
            <a:r>
              <a:rPr lang="nl-BE" dirty="0"/>
              <a:t>Decreased sense of well-being</a:t>
            </a:r>
          </a:p>
          <a:p>
            <a:pPr lvl="1"/>
            <a:r>
              <a:rPr lang="nl-BE" dirty="0"/>
              <a:t>Depressive mood</a:t>
            </a:r>
          </a:p>
          <a:p>
            <a:pPr lvl="1"/>
            <a:r>
              <a:rPr lang="nl-BE" dirty="0"/>
              <a:t>Reduced physical and mental activity</a:t>
            </a:r>
          </a:p>
          <a:p>
            <a:pPr lvl="1"/>
            <a:r>
              <a:rPr lang="nl-BE" dirty="0"/>
              <a:t>Diminished libido (sexual desire)</a:t>
            </a:r>
          </a:p>
          <a:p>
            <a:pPr lvl="1"/>
            <a:r>
              <a:rPr lang="nl-BE" dirty="0"/>
              <a:t>Increased sweating</a:t>
            </a:r>
          </a:p>
          <a:p>
            <a:pPr lvl="1"/>
            <a:r>
              <a:rPr lang="nl-BE" dirty="0"/>
              <a:t>Reduced muscle and bone mass or even osteoporosis (Dexa?)</a:t>
            </a:r>
          </a:p>
          <a:p>
            <a:pPr lvl="1"/>
            <a:r>
              <a:rPr lang="nl-BE" dirty="0"/>
              <a:t>Erectile dysfunction</a:t>
            </a:r>
          </a:p>
          <a:p>
            <a:pPr lvl="1"/>
            <a:r>
              <a:rPr lang="nl-BE" dirty="0"/>
              <a:t>Mild anemia. 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FD9FDE-2C5B-E840-8571-001E2A68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81" y="1166290"/>
            <a:ext cx="7886699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E7882-2810-844F-87CA-EE73D8DB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348"/>
            <a:ext cx="8058151" cy="707624"/>
          </a:xfrm>
        </p:spPr>
        <p:txBody>
          <a:bodyPr/>
          <a:lstStyle/>
          <a:p>
            <a:r>
              <a:rPr lang="nl-BE" dirty="0"/>
              <a:t>Late Onset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46B35-5A0B-E546-A95C-D59D22F3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5052"/>
            <a:ext cx="8229600" cy="4231907"/>
          </a:xfrm>
        </p:spPr>
        <p:txBody>
          <a:bodyPr/>
          <a:lstStyle/>
          <a:p>
            <a:r>
              <a:rPr lang="nl-BE" dirty="0"/>
              <a:t>Definition</a:t>
            </a:r>
          </a:p>
          <a:p>
            <a:r>
              <a:rPr lang="nl-BE" b="1" dirty="0"/>
              <a:t>Facts </a:t>
            </a:r>
          </a:p>
          <a:p>
            <a:r>
              <a:rPr lang="nl-BE" dirty="0"/>
              <a:t>Epidemiology </a:t>
            </a:r>
          </a:p>
          <a:p>
            <a:r>
              <a:rPr lang="nl-BE" dirty="0"/>
              <a:t>Diagnosis</a:t>
            </a:r>
          </a:p>
          <a:p>
            <a:pPr lvl="1"/>
            <a:r>
              <a:rPr lang="nl-BE" dirty="0"/>
              <a:t>Adam test </a:t>
            </a:r>
          </a:p>
          <a:p>
            <a:r>
              <a:rPr lang="nl-BE" dirty="0"/>
              <a:t>Treatment </a:t>
            </a:r>
          </a:p>
        </p:txBody>
      </p:sp>
    </p:spTree>
    <p:extLst>
      <p:ext uri="{BB962C8B-B14F-4D97-AF65-F5344CB8AC3E}">
        <p14:creationId xmlns:p14="http://schemas.microsoft.com/office/powerpoint/2010/main" val="326201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3FA2927-1F04-4044-8FE3-D36D85D71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305" y="50158"/>
            <a:ext cx="5048427" cy="6687526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80E57D1-CBF8-3340-B977-8890FD14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9" r="2055" b="51155"/>
          <a:stretch/>
        </p:blipFill>
        <p:spPr>
          <a:xfrm>
            <a:off x="406409" y="1462138"/>
            <a:ext cx="8020287" cy="3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D440F-00A1-5B4F-9A80-468574A9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104"/>
            <a:ext cx="7886700" cy="4379495"/>
          </a:xfrm>
        </p:spPr>
        <p:txBody>
          <a:bodyPr/>
          <a:lstStyle/>
          <a:p>
            <a:pPr algn="ctr"/>
            <a:endParaRPr lang="nl-BE" sz="2800" i="1" dirty="0"/>
          </a:p>
          <a:p>
            <a:pPr algn="ctr"/>
            <a:r>
              <a:rPr lang="nl-BE" sz="2800" i="1" dirty="0"/>
              <a:t>LOH is associated with substantially higher risks of all-cause and cardiovascular mortality, to which </a:t>
            </a:r>
            <a:r>
              <a:rPr lang="nl-BE" sz="2800" b="1" i="1" dirty="0"/>
              <a:t>both the level of T and the presence of sexual symptoms contribute independently</a:t>
            </a:r>
            <a:r>
              <a:rPr lang="nl-BE" sz="2800" i="1" dirty="0"/>
              <a:t>. </a:t>
            </a:r>
          </a:p>
          <a:p>
            <a:pPr algn="ctr"/>
            <a:endParaRPr lang="nl-BE" sz="2800" i="1" dirty="0"/>
          </a:p>
          <a:p>
            <a:pPr algn="ctr"/>
            <a:endParaRPr lang="nl-BE" sz="2800" i="1" dirty="0"/>
          </a:p>
          <a:p>
            <a:pPr algn="ctr"/>
            <a:r>
              <a:rPr lang="nl-BE" sz="2800" i="1" dirty="0"/>
              <a:t>Detecting low T in men presenting with sexual symptoms offers an opportunity to identify a subgroup of aging men at particularly high risk of dying.</a:t>
            </a:r>
          </a:p>
        </p:txBody>
      </p:sp>
    </p:spTree>
    <p:extLst>
      <p:ext uri="{BB962C8B-B14F-4D97-AF65-F5344CB8AC3E}">
        <p14:creationId xmlns:p14="http://schemas.microsoft.com/office/powerpoint/2010/main" val="90727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2546-5AA9-9448-9E9A-CC324480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Belgie, anno 2019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73CC5D-95D9-2543-96C7-1E526EC4A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78" t="10580" r="10325" b="43780"/>
          <a:stretch/>
        </p:blipFill>
        <p:spPr>
          <a:xfrm>
            <a:off x="261235" y="2421732"/>
            <a:ext cx="8621531" cy="3128963"/>
          </a:xfrm>
        </p:spPr>
      </p:pic>
    </p:spTree>
    <p:extLst>
      <p:ext uri="{BB962C8B-B14F-4D97-AF65-F5344CB8AC3E}">
        <p14:creationId xmlns:p14="http://schemas.microsoft.com/office/powerpoint/2010/main" val="171135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6B3D-EF24-884F-8703-4DABB073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Facts: from cone to pillar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B284BE5-9398-BE42-86F7-75E50047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051" y="2215752"/>
            <a:ext cx="8353898" cy="2970610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BECEAE-31EF-5240-A730-4CA8BD04C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0084" y="5330428"/>
            <a:ext cx="26003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E7882-2810-844F-87CA-EE73D8DB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Late Onset Hypogonadism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46B35-5A0B-E546-A95C-D59D22F3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1462"/>
            <a:ext cx="8229600" cy="4075497"/>
          </a:xfrm>
        </p:spPr>
        <p:txBody>
          <a:bodyPr/>
          <a:lstStyle/>
          <a:p>
            <a:r>
              <a:rPr lang="nl-BE" dirty="0"/>
              <a:t>Definition</a:t>
            </a:r>
          </a:p>
          <a:p>
            <a:r>
              <a:rPr lang="nl-BE" dirty="0"/>
              <a:t>Facts </a:t>
            </a:r>
          </a:p>
          <a:p>
            <a:r>
              <a:rPr lang="nl-BE" b="1" dirty="0"/>
              <a:t>Epidemiology </a:t>
            </a:r>
          </a:p>
          <a:p>
            <a:r>
              <a:rPr lang="nl-BE" dirty="0"/>
              <a:t>Diagnosis</a:t>
            </a:r>
          </a:p>
          <a:p>
            <a:r>
              <a:rPr lang="nl-BE" dirty="0"/>
              <a:t>Treatment </a:t>
            </a:r>
          </a:p>
        </p:txBody>
      </p:sp>
    </p:spTree>
    <p:extLst>
      <p:ext uri="{BB962C8B-B14F-4D97-AF65-F5344CB8AC3E}">
        <p14:creationId xmlns:p14="http://schemas.microsoft.com/office/powerpoint/2010/main" val="253615447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chapitre  / Titel hoofdstu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avec n° / Inhoud met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sans n° / Inhoud zonder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in / Ei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SAINT-JEAN POWERPOINT_v00</Template>
  <TotalTime>16</TotalTime>
  <Words>260</Words>
  <Application>Microsoft Office PowerPoint</Application>
  <PresentationFormat>Diavoorstelling (4:3)</PresentationFormat>
  <Paragraphs>92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23</vt:i4>
      </vt:variant>
    </vt:vector>
  </HeadingPairs>
  <TitlesOfParts>
    <vt:vector size="35" baseType="lpstr">
      <vt:lpstr>Arial</vt:lpstr>
      <vt:lpstr>Calibri</vt:lpstr>
      <vt:lpstr>DIN Offc Pro Medium</vt:lpstr>
      <vt:lpstr>Eurostile</vt:lpstr>
      <vt:lpstr>Lucida Grande</vt:lpstr>
      <vt:lpstr>Wingdings</vt:lpstr>
      <vt:lpstr>Cover</vt:lpstr>
      <vt:lpstr>Titre chapitre  / Titel hoofdstuk</vt:lpstr>
      <vt:lpstr>Bullets</vt:lpstr>
      <vt:lpstr>Contenu avec n° / Inhoud met n°</vt:lpstr>
      <vt:lpstr>Contenu sans n° / Inhoud zonder n°</vt:lpstr>
      <vt:lpstr>Fin / Einde</vt:lpstr>
      <vt:lpstr> Late onset hypogonadism  « the myth of the andropause » </vt:lpstr>
      <vt:lpstr>Late Onset Hypogonadism</vt:lpstr>
      <vt:lpstr>Definition</vt:lpstr>
      <vt:lpstr>Late Onset Hypogonadism</vt:lpstr>
      <vt:lpstr>PowerPoint-presentatie</vt:lpstr>
      <vt:lpstr>PowerPoint-presentatie</vt:lpstr>
      <vt:lpstr>Belgie, anno 2019</vt:lpstr>
      <vt:lpstr>Facts: from cone to pillar</vt:lpstr>
      <vt:lpstr>Late Onset Hypogonadism</vt:lpstr>
      <vt:lpstr>Risk of hypogonadism</vt:lpstr>
      <vt:lpstr>Epidiomology</vt:lpstr>
      <vt:lpstr>Diagnosis</vt:lpstr>
      <vt:lpstr>Diagnosis</vt:lpstr>
      <vt:lpstr>Diagnosis : use questionnaires </vt:lpstr>
      <vt:lpstr>Differential Diagnosis</vt:lpstr>
      <vt:lpstr>Treatment guidelines</vt:lpstr>
      <vt:lpstr>Treatment Topical </vt:lpstr>
      <vt:lpstr>Treatment Injection</vt:lpstr>
      <vt:lpstr>PowerPoint-presentatie</vt:lpstr>
      <vt:lpstr>PowerPoint-presentatie</vt:lpstr>
      <vt:lpstr>PowerPoint-presentatie</vt:lpstr>
      <vt:lpstr>Take home messages</vt:lpstr>
      <vt:lpstr>PowerPoint-presentatie</vt:lpstr>
    </vt:vector>
  </TitlesOfParts>
  <Company>Identic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HERMAN, Maud</dc:creator>
  <cp:lastModifiedBy>Alev Akin</cp:lastModifiedBy>
  <cp:revision>258</cp:revision>
  <cp:lastPrinted>2018-09-26T15:00:04Z</cp:lastPrinted>
  <dcterms:created xsi:type="dcterms:W3CDTF">2014-11-16T20:25:29Z</dcterms:created>
  <dcterms:modified xsi:type="dcterms:W3CDTF">2019-10-16T09:40:36Z</dcterms:modified>
</cp:coreProperties>
</file>