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8" r:id="rId2"/>
    <p:sldMasterId id="2147483694" r:id="rId3"/>
    <p:sldMasterId id="2147483680" r:id="rId4"/>
    <p:sldMasterId id="2147483688" r:id="rId5"/>
    <p:sldMasterId id="2147483700" r:id="rId6"/>
    <p:sldMasterId id="2147483733" r:id="rId7"/>
  </p:sldMasterIdLst>
  <p:notesMasterIdLst>
    <p:notesMasterId r:id="rId32"/>
  </p:notesMasterIdLst>
  <p:sldIdLst>
    <p:sldId id="301" r:id="rId8"/>
    <p:sldId id="469" r:id="rId9"/>
    <p:sldId id="470" r:id="rId10"/>
    <p:sldId id="471" r:id="rId11"/>
    <p:sldId id="417" r:id="rId12"/>
    <p:sldId id="455" r:id="rId13"/>
    <p:sldId id="351" r:id="rId14"/>
    <p:sldId id="449" r:id="rId15"/>
    <p:sldId id="434" r:id="rId16"/>
    <p:sldId id="447" r:id="rId17"/>
    <p:sldId id="445" r:id="rId18"/>
    <p:sldId id="444" r:id="rId19"/>
    <p:sldId id="442" r:id="rId20"/>
    <p:sldId id="472" r:id="rId21"/>
    <p:sldId id="473" r:id="rId22"/>
    <p:sldId id="474" r:id="rId23"/>
    <p:sldId id="475" r:id="rId24"/>
    <p:sldId id="476" r:id="rId25"/>
    <p:sldId id="478" r:id="rId26"/>
    <p:sldId id="452" r:id="rId27"/>
    <p:sldId id="384" r:id="rId28"/>
    <p:sldId id="477" r:id="rId29"/>
    <p:sldId id="467" r:id="rId30"/>
    <p:sldId id="339" r:id="rId3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Van der Aa" initials="FVd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0"/>
    <a:srgbClr val="4BACC6"/>
    <a:srgbClr val="1F497D"/>
    <a:srgbClr val="FFFFFF"/>
    <a:srgbClr val="1111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1" autoAdjust="0"/>
    <p:restoredTop sz="94847" autoAdjust="0"/>
  </p:normalViewPr>
  <p:slideViewPr>
    <p:cSldViewPr snapToGrid="0" snapToObjects="1">
      <p:cViewPr varScale="1">
        <p:scale>
          <a:sx n="81" d="100"/>
          <a:sy n="81" d="100"/>
        </p:scale>
        <p:origin x="1579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9" d="100"/>
        <a:sy n="249" d="100"/>
      </p:scale>
      <p:origin x="0" y="16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771AC-C661-44A0-9F9B-57B1785C68CA}" type="datetimeFigureOut">
              <a:rPr lang="nl-BE" smtClean="0"/>
              <a:t>29/10/2019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DD29D-4FC8-41CA-BA28-BD1C3C8053A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471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59888" y="2701781"/>
            <a:ext cx="5784113" cy="1040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50000"/>
              </a:lnSpc>
              <a:spcAft>
                <a:spcPts val="0"/>
              </a:spcAft>
              <a:defRPr sz="2400">
                <a:solidFill>
                  <a:schemeClr val="bg1"/>
                </a:solidFill>
                <a:latin typeface="Eurostile"/>
              </a:defRPr>
            </a:lvl1pPr>
          </a:lstStyle>
          <a:p>
            <a:r>
              <a:rPr lang="fr-FR" dirty="0"/>
              <a:t>Titre présentation / </a:t>
            </a:r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presentatie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59889" y="3984810"/>
            <a:ext cx="5784112" cy="5127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Eurostil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Nom présentateur / </a:t>
            </a:r>
            <a:r>
              <a:rPr lang="fr-FR" dirty="0" err="1"/>
              <a:t>Naam</a:t>
            </a:r>
            <a:r>
              <a:rPr lang="fr-FR" dirty="0"/>
              <a:t> </a:t>
            </a:r>
            <a:r>
              <a:rPr lang="fr-FR" dirty="0" err="1"/>
              <a:t>spreker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3116-1070-4850-9679-BB509AC5AE20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4916-EDC3-48FE-8F14-28BD3FD9218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307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7263" y="340604"/>
            <a:ext cx="7218087" cy="499367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0238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7262" y="342000"/>
            <a:ext cx="7218000" cy="497971"/>
          </a:xfrm>
        </p:spPr>
        <p:txBody>
          <a:bodyPr/>
          <a:lstStyle>
            <a:lvl1pPr>
              <a:defRPr sz="2400" kern="0" spc="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6"/>
            <a:ext cx="3868737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788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358668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73107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59499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303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037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531411-FCC7-4D4D-A562-5892F9787E5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16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716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9491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71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kern="1200" spc="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fr-FR" dirty="0"/>
              <a:t>Titre chapitre / </a:t>
            </a:r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hoofdstuk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48</a:t>
            </a:r>
          </a:p>
          <a:p>
            <a:pPr lvl="0"/>
            <a:r>
              <a:rPr lang="fr-FR" dirty="0"/>
              <a:t>Bleu/</a:t>
            </a:r>
            <a:r>
              <a:rPr lang="fr-FR" dirty="0" err="1"/>
              <a:t>Blauw</a:t>
            </a:r>
            <a:r>
              <a:rPr lang="fr-FR" dirty="0"/>
              <a:t> RGB 31 73 125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1F497D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985845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7262" y="331367"/>
            <a:ext cx="7218000" cy="500400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6"/>
            <a:ext cx="3868737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788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694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6230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8142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F497D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313603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1454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7666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5875"/>
            <a:ext cx="9193213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9" name="Image 3" descr="FOND COURBE PLEIN-CMJN.ai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896" y="-387048"/>
            <a:ext cx="9795800" cy="1598400"/>
          </a:xfrm>
          <a:prstGeom prst="rect">
            <a:avLst/>
          </a:prstGeom>
        </p:spPr>
      </p:pic>
      <p:pic>
        <p:nvPicPr>
          <p:cNvPr id="11" name="Image 4" descr="LOGO SAINT JEAN + NOM NEGATIF-CMJN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6" y="-61199"/>
            <a:ext cx="4598971" cy="16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25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3" descr="FOND COURBE PLEIN-CMJ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-252000"/>
            <a:ext cx="9756000" cy="1590101"/>
          </a:xfrm>
          <a:prstGeom prst="rect">
            <a:avLst/>
          </a:prstGeom>
        </p:spPr>
      </p:pic>
      <p:pic>
        <p:nvPicPr>
          <p:cNvPr id="13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7346272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31859C"/>
              </a:buClr>
              <a:buFont typeface="Wingdings" panose="05000000000000000000" pitchFamily="2" charset="2"/>
              <a:buChar char="§"/>
              <a:defRPr sz="2400">
                <a:latin typeface="Eurostile"/>
              </a:defRPr>
            </a:lvl1pPr>
            <a:lvl2pPr>
              <a:defRPr sz="2400">
                <a:latin typeface="Eurostile"/>
              </a:defRPr>
            </a:lvl2pPr>
            <a:lvl3pPr>
              <a:defRPr sz="2400">
                <a:latin typeface="Eurostile"/>
              </a:defRPr>
            </a:lvl3pPr>
            <a:lvl4pPr>
              <a:defRPr sz="2400">
                <a:latin typeface="Eurostile"/>
              </a:defRPr>
            </a:lvl4pPr>
            <a:lvl5pPr>
              <a:defRPr sz="2400">
                <a:latin typeface="Eurostil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pic>
        <p:nvPicPr>
          <p:cNvPr id="12" name="Image 7" descr="LOGO SAINT JEAN + NOM POSITIF-CMJN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4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Autofit/>
          </a:bodyPr>
          <a:lstStyle>
            <a:lvl1pPr marL="0" indent="0">
              <a:buNone/>
              <a:defRPr sz="4800" baseline="0">
                <a:solidFill>
                  <a:srgbClr val="1F497D"/>
                </a:solidFill>
                <a:latin typeface="Eurostil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/>
              <a:t>Titel hoofdstuk/Titre Chapitre Eurostile 48</a:t>
            </a:r>
          </a:p>
          <a:p>
            <a:pPr lvl="0"/>
            <a:endParaRPr lang="nl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7" name="Image 3" descr="FOND COURBE PLEIN-CMJ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-252000"/>
            <a:ext cx="9756000" cy="1590101"/>
          </a:xfrm>
          <a:prstGeom prst="rect">
            <a:avLst/>
          </a:prstGeom>
        </p:spPr>
      </p:pic>
      <p:pic>
        <p:nvPicPr>
          <p:cNvPr id="8" name="Image 7" descr="LOGO SAINT JEAN + NOM POSITIF-CMJN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83061" y="691686"/>
            <a:ext cx="719092" cy="669600"/>
          </a:xfrm>
          <a:prstGeom prst="roundRect">
            <a:avLst/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rgbClr val="004380"/>
                </a:solidFill>
                <a:latin typeface="DIN Offc Pro Medium" panose="020B0604020101020102" pitchFamily="34" charset="0"/>
              </a:rPr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804896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165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7177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5402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urostile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0651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0791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29-10-19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9878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29-10-19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3270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5279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2683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145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732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531411-FCC7-4D4D-A562-5892F9787E5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8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963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F497D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36089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713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0400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578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813" y="-12909"/>
            <a:ext cx="9193213" cy="687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3" descr="FOND COURBE PLEIN-CMJN.ai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896" y="-387048"/>
            <a:ext cx="9795800" cy="1598400"/>
          </a:xfrm>
          <a:prstGeom prst="rect">
            <a:avLst/>
          </a:prstGeom>
        </p:spPr>
      </p:pic>
      <p:pic>
        <p:nvPicPr>
          <p:cNvPr id="9" name="Image 4" descr="LOGO SAINT JEAN + NOM NEGATIF-CMJN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6" y="-61199"/>
            <a:ext cx="4598971" cy="1613072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24A23116-1070-4850-9679-BB509AC5AE20}" type="datetimeFigureOut">
              <a:rPr lang="fr-BE" smtClean="0"/>
              <a:pPr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4F74916-EDC3-48FE-8F14-28BD3FD9218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0" name="Imag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18726" y="2689863"/>
            <a:ext cx="6050674" cy="11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10" name="Rounded Rectangle 6"/>
          <p:cNvSpPr/>
          <p:nvPr userDrawn="1"/>
        </p:nvSpPr>
        <p:spPr>
          <a:xfrm>
            <a:off x="483061" y="691686"/>
            <a:ext cx="719092" cy="669600"/>
          </a:xfrm>
          <a:prstGeom prst="roundRect">
            <a:avLst/>
          </a:prstGeom>
          <a:ln w="6350">
            <a:solidFill>
              <a:srgbClr val="4BAC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2000" dirty="0">
              <a:solidFill>
                <a:srgbClr val="004380"/>
              </a:solidFill>
              <a:latin typeface="DIN Offc Pro Medium" panose="020B0604020101020102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2152" y="2636888"/>
            <a:ext cx="7690697" cy="2456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Titre chapitre / </a:t>
            </a:r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hoofdstuk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48</a:t>
            </a:r>
          </a:p>
          <a:p>
            <a:pPr lvl="0"/>
            <a:r>
              <a:rPr lang="fr-FR" dirty="0"/>
              <a:t>Bleu/</a:t>
            </a:r>
            <a:r>
              <a:rPr lang="fr-FR" dirty="0" err="1"/>
              <a:t>Blauw</a:t>
            </a:r>
            <a:r>
              <a:rPr lang="fr-FR" dirty="0"/>
              <a:t> RGB 31 73 125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621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25" r:id="rId2"/>
    <p:sldLayoutId id="2147483726" r:id="rId3"/>
    <p:sldLayoutId id="2147483727" r:id="rId4"/>
    <p:sldLayoutId id="214748372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0"/>
        </a:spcBef>
        <a:buClr>
          <a:srgbClr val="4BACC6"/>
        </a:buClr>
        <a:buFont typeface="Wingdings" panose="05000000000000000000" pitchFamily="2" charset="2"/>
        <a:buNone/>
        <a:defRPr sz="4800" kern="1200">
          <a:solidFill>
            <a:srgbClr val="1F497D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10" name="Rounded Rectangle 6"/>
          <p:cNvSpPr/>
          <p:nvPr userDrawn="1"/>
        </p:nvSpPr>
        <p:spPr>
          <a:xfrm>
            <a:off x="483061" y="691686"/>
            <a:ext cx="719092" cy="669600"/>
          </a:xfrm>
          <a:prstGeom prst="roundRect">
            <a:avLst/>
          </a:prstGeom>
          <a:ln w="6350">
            <a:solidFill>
              <a:srgbClr val="4BAC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2000" dirty="0">
              <a:solidFill>
                <a:srgbClr val="004380"/>
              </a:solidFill>
              <a:latin typeface="DIN Offc Pro Medium" panose="020B0604020101020102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2152" y="2312999"/>
            <a:ext cx="5428273" cy="1569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012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BACC6"/>
        </a:buClr>
        <a:buFont typeface="Wingdings" panose="05000000000000000000" pitchFamily="2" charset="2"/>
        <a:buChar char="§"/>
        <a:defRPr sz="2400" kern="1200">
          <a:solidFill>
            <a:srgbClr val="1F497D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8" name="Image 1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10" name="Rounded Rectangle 6"/>
          <p:cNvSpPr/>
          <p:nvPr userDrawn="1"/>
        </p:nvSpPr>
        <p:spPr>
          <a:xfrm>
            <a:off x="483061" y="691686"/>
            <a:ext cx="719092" cy="669600"/>
          </a:xfrm>
          <a:prstGeom prst="roundRect">
            <a:avLst/>
          </a:prstGeom>
          <a:ln w="6350">
            <a:solidFill>
              <a:srgbClr val="4BAC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2000" dirty="0">
              <a:solidFill>
                <a:srgbClr val="004380"/>
              </a:solidFill>
              <a:latin typeface="DIN Offc Pro Medium" panose="020B0604020101020102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2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81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87" r:id="rId5"/>
    <p:sldLayoutId id="2147483702" r:id="rId6"/>
    <p:sldLayoutId id="2147483703" r:id="rId7"/>
    <p:sldLayoutId id="2147483705" r:id="rId8"/>
    <p:sldLayoutId id="214748370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8" name="Image 1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2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802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730" r:id="rId6"/>
    <p:sldLayoutId id="214748373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2152" y="3035693"/>
            <a:ext cx="6046371" cy="1200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805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4BACC6"/>
        </a:buClr>
        <a:buFont typeface="Wingdings" panose="05000000000000000000" pitchFamily="2" charset="2"/>
        <a:buNone/>
        <a:defRPr sz="2400" kern="1200">
          <a:solidFill>
            <a:srgbClr val="1F497D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3116-1070-4850-9679-BB509AC5AE20}" type="datetimeFigureOut">
              <a:rPr lang="fr-BE" smtClean="0"/>
              <a:pPr/>
              <a:t>29-10-19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4916-EDC3-48FE-8F14-28BD3FD9218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8" name="Imag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3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Eurostil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stas@clstjean.be" TargetMode="Externa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2900369" y="2493105"/>
            <a:ext cx="5988869" cy="2022709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</a:pPr>
            <a:br>
              <a:rPr lang="fr-BE" sz="4000" b="1" dirty="0"/>
            </a:br>
            <a:r>
              <a:rPr lang="fr-BE" sz="4000" b="1" dirty="0"/>
              <a:t>Lésions Génitales:</a:t>
            </a:r>
            <a:br>
              <a:rPr lang="fr-BE" sz="4000" b="1" dirty="0"/>
            </a:br>
            <a:r>
              <a:rPr lang="fr-BE" sz="4000" dirty="0"/>
              <a:t> Impact sur la qualité de vie</a:t>
            </a:r>
            <a:br>
              <a:rPr lang="fr-BE" sz="4000" dirty="0"/>
            </a:br>
            <a:br>
              <a:rPr lang="fr-BE" sz="4000" dirty="0"/>
            </a:br>
            <a:r>
              <a:rPr lang="fr-BE" sz="4000" dirty="0"/>
              <a:t>Semiye Tas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1620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>
              <a:solidFill>
                <a:srgbClr val="004380"/>
              </a:solidFill>
            </a:endParaRPr>
          </a:p>
          <a:p>
            <a:endParaRPr lang="fr-BE" dirty="0">
              <a:solidFill>
                <a:srgbClr val="00438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61" y="297918"/>
            <a:ext cx="7995611" cy="55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>
              <a:solidFill>
                <a:srgbClr val="004380"/>
              </a:solidFill>
            </a:endParaRPr>
          </a:p>
          <a:p>
            <a:endParaRPr lang="fr-BE" dirty="0">
              <a:solidFill>
                <a:srgbClr val="00438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30" y="250879"/>
            <a:ext cx="8698627" cy="54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>
              <a:solidFill>
                <a:srgbClr val="004380"/>
              </a:solidFill>
            </a:endParaRPr>
          </a:p>
          <a:p>
            <a:endParaRPr lang="fr-BE" dirty="0">
              <a:solidFill>
                <a:srgbClr val="00438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8" y="580157"/>
            <a:ext cx="8277809" cy="513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3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>
              <a:solidFill>
                <a:srgbClr val="004380"/>
              </a:solidFill>
            </a:endParaRPr>
          </a:p>
          <a:p>
            <a:endParaRPr lang="fr-BE" dirty="0">
              <a:solidFill>
                <a:srgbClr val="00438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0" y="486077"/>
            <a:ext cx="8230776" cy="52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l-NL" sz="4000" dirty="0">
                <a:solidFill>
                  <a:srgbClr val="000000"/>
                </a:solidFill>
              </a:rPr>
            </a:br>
            <a:r>
              <a:rPr lang="nl-NL" sz="4000" dirty="0" err="1">
                <a:solidFill>
                  <a:srgbClr val="000000"/>
                </a:solidFill>
              </a:rPr>
              <a:t>Quel</a:t>
            </a:r>
            <a:r>
              <a:rPr lang="nl-NL" sz="4000" dirty="0">
                <a:solidFill>
                  <a:srgbClr val="000000"/>
                </a:solidFill>
              </a:rPr>
              <a:t> impact </a:t>
            </a:r>
            <a:r>
              <a:rPr lang="nl-NL" sz="4000" dirty="0" err="1">
                <a:solidFill>
                  <a:srgbClr val="000000"/>
                </a:solidFill>
              </a:rPr>
              <a:t>sur</a:t>
            </a:r>
            <a:r>
              <a:rPr lang="nl-NL" sz="4000" dirty="0">
                <a:solidFill>
                  <a:srgbClr val="000000"/>
                </a:solidFill>
              </a:rPr>
              <a:t> </a:t>
            </a:r>
            <a:r>
              <a:rPr lang="nl-NL" sz="4000" dirty="0" err="1">
                <a:solidFill>
                  <a:srgbClr val="000000"/>
                </a:solidFill>
              </a:rPr>
              <a:t>laqualité</a:t>
            </a:r>
            <a:r>
              <a:rPr lang="nl-NL" sz="4000" dirty="0">
                <a:solidFill>
                  <a:srgbClr val="000000"/>
                </a:solidFill>
              </a:rPr>
              <a:t> de </a:t>
            </a:r>
            <a:r>
              <a:rPr lang="nl-NL" sz="4000" dirty="0" err="1">
                <a:solidFill>
                  <a:srgbClr val="000000"/>
                </a:solidFill>
              </a:rPr>
              <a:t>vie</a:t>
            </a:r>
            <a:r>
              <a:rPr lang="nl-NL" sz="4000" dirty="0">
                <a:solidFill>
                  <a:srgbClr val="000000"/>
                </a:solidFill>
              </a:rPr>
              <a:t> </a:t>
            </a:r>
            <a:br>
              <a:rPr lang="nl-NL" sz="4000" dirty="0">
                <a:solidFill>
                  <a:srgbClr val="000000"/>
                </a:solidFill>
              </a:rPr>
            </a:br>
            <a:r>
              <a:rPr lang="nl-NL" sz="4000" dirty="0">
                <a:solidFill>
                  <a:srgbClr val="000000"/>
                </a:solidFill>
              </a:rPr>
              <a:t>et la </a:t>
            </a:r>
            <a:r>
              <a:rPr lang="nl-NL" sz="4000" dirty="0" err="1">
                <a:solidFill>
                  <a:srgbClr val="000000"/>
                </a:solidFill>
              </a:rPr>
              <a:t>sexualité</a:t>
            </a:r>
            <a:r>
              <a:rPr lang="nl-NL" sz="4000" dirty="0">
                <a:solidFill>
                  <a:srgbClr val="000000"/>
                </a:solidFill>
              </a:rPr>
              <a:t> ?</a:t>
            </a:r>
            <a:br>
              <a:rPr lang="en-GB" sz="4000" dirty="0">
                <a:solidFill>
                  <a:srgbClr val="000000"/>
                </a:solidFill>
              </a:rPr>
            </a:br>
            <a:endParaRPr lang="nl-NL" sz="4000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La </a:t>
            </a:r>
            <a:r>
              <a:rPr lang="nl-NL" dirty="0" err="1"/>
              <a:t>peau</a:t>
            </a:r>
            <a:r>
              <a:rPr lang="nl-NL" dirty="0"/>
              <a:t> </a:t>
            </a:r>
            <a:r>
              <a:rPr lang="nl-NL" dirty="0" err="1"/>
              <a:t>tient</a:t>
            </a:r>
            <a:r>
              <a:rPr lang="nl-NL" dirty="0"/>
              <a:t> </a:t>
            </a:r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capitale</a:t>
            </a:r>
            <a:r>
              <a:rPr lang="nl-NL" dirty="0"/>
              <a:t> </a:t>
            </a:r>
            <a:r>
              <a:rPr lang="nl-NL" b="1" dirty="0"/>
              <a:t>dans la </a:t>
            </a:r>
            <a:r>
              <a:rPr lang="nl-NL" b="1" dirty="0" err="1"/>
              <a:t>construction</a:t>
            </a:r>
            <a:r>
              <a:rPr lang="nl-NL" b="1" dirty="0"/>
              <a:t> de </a:t>
            </a:r>
            <a:r>
              <a:rPr lang="nl-NL" b="1" dirty="0" err="1"/>
              <a:t>l’image</a:t>
            </a:r>
            <a:r>
              <a:rPr lang="nl-NL" b="1" dirty="0"/>
              <a:t> de </a:t>
            </a:r>
            <a:r>
              <a:rPr lang="nl-NL" b="1" dirty="0" err="1"/>
              <a:t>soi</a:t>
            </a:r>
            <a:r>
              <a:rPr lang="nl-NL" dirty="0"/>
              <a:t>, dans </a:t>
            </a:r>
            <a:r>
              <a:rPr lang="nl-NL" dirty="0" err="1"/>
              <a:t>l’estime</a:t>
            </a:r>
            <a:r>
              <a:rPr lang="nl-NL" dirty="0"/>
              <a:t> de </a:t>
            </a:r>
            <a:r>
              <a:rPr lang="nl-NL" dirty="0" err="1"/>
              <a:t>soi</a:t>
            </a:r>
            <a:r>
              <a:rPr lang="nl-NL" dirty="0"/>
              <a:t>, dans la </a:t>
            </a:r>
            <a:r>
              <a:rPr lang="nl-NL" dirty="0" err="1"/>
              <a:t>vie</a:t>
            </a:r>
            <a:r>
              <a:rPr lang="nl-NL" dirty="0"/>
              <a:t> </a:t>
            </a:r>
            <a:r>
              <a:rPr lang="nl-NL" dirty="0" err="1"/>
              <a:t>affective</a:t>
            </a:r>
            <a:r>
              <a:rPr lang="nl-NL" dirty="0"/>
              <a:t>, familiale et sociale, et dans la </a:t>
            </a:r>
            <a:r>
              <a:rPr lang="nl-NL" dirty="0" err="1"/>
              <a:t>sexualité</a:t>
            </a:r>
            <a:r>
              <a:rPr lang="nl-NL" dirty="0"/>
              <a:t>. </a:t>
            </a:r>
          </a:p>
          <a:p>
            <a:pPr marL="0" indent="0">
              <a:buNone/>
            </a:pPr>
            <a:r>
              <a:rPr lang="nl-NL" dirty="0"/>
              <a:t>      =&gt; </a:t>
            </a:r>
            <a:r>
              <a:rPr lang="nl-NL" b="1" dirty="0" err="1"/>
              <a:t>l’impact</a:t>
            </a:r>
            <a:r>
              <a:rPr lang="nl-NL" b="1" dirty="0"/>
              <a:t> </a:t>
            </a:r>
            <a:r>
              <a:rPr lang="nl-NL" b="1" dirty="0" err="1"/>
              <a:t>sur</a:t>
            </a:r>
            <a:r>
              <a:rPr lang="nl-NL" b="1" dirty="0"/>
              <a:t> la </a:t>
            </a:r>
            <a:r>
              <a:rPr lang="nl-NL" b="1" dirty="0" err="1"/>
              <a:t>qualité</a:t>
            </a:r>
            <a:r>
              <a:rPr lang="nl-NL" b="1" dirty="0"/>
              <a:t> de </a:t>
            </a:r>
            <a:r>
              <a:rPr lang="nl-NL" b="1" dirty="0" err="1"/>
              <a:t>vie</a:t>
            </a:r>
            <a:r>
              <a:rPr lang="nl-NL" b="1" dirty="0"/>
              <a:t> des </a:t>
            </a:r>
            <a:r>
              <a:rPr lang="nl-NL" b="1" dirty="0" err="1"/>
              <a:t>maladies</a:t>
            </a:r>
            <a:endParaRPr lang="nl-BE" b="1" dirty="0"/>
          </a:p>
          <a:p>
            <a:r>
              <a:rPr lang="nl-NL" dirty="0"/>
              <a:t>Les </a:t>
            </a:r>
            <a:r>
              <a:rPr lang="nl-NL" dirty="0" err="1"/>
              <a:t>patients</a:t>
            </a:r>
            <a:r>
              <a:rPr lang="nl-NL" dirty="0"/>
              <a:t> ne </a:t>
            </a:r>
            <a:r>
              <a:rPr lang="nl-NL" dirty="0" err="1"/>
              <a:t>déclarant</a:t>
            </a:r>
            <a:r>
              <a:rPr lang="nl-NL" dirty="0"/>
              <a:t> pas </a:t>
            </a:r>
            <a:r>
              <a:rPr lang="nl-NL" dirty="0" err="1"/>
              <a:t>toujours</a:t>
            </a:r>
            <a:r>
              <a:rPr lang="nl-NL" dirty="0"/>
              <a:t> </a:t>
            </a:r>
            <a:r>
              <a:rPr lang="nl-NL" dirty="0" err="1"/>
              <a:t>spontanément</a:t>
            </a:r>
            <a:r>
              <a:rPr lang="nl-NL" dirty="0"/>
              <a:t> </a:t>
            </a:r>
            <a:r>
              <a:rPr lang="nl-NL" dirty="0" err="1"/>
              <a:t>une</a:t>
            </a:r>
            <a:r>
              <a:rPr lang="nl-NL" dirty="0"/>
              <a:t> </a:t>
            </a:r>
            <a:r>
              <a:rPr lang="nl-NL" dirty="0" err="1"/>
              <a:t>atteinte</a:t>
            </a:r>
            <a:r>
              <a:rPr lang="nl-NL" dirty="0"/>
              <a:t> </a:t>
            </a:r>
            <a:r>
              <a:rPr lang="nl-NL" dirty="0" err="1"/>
              <a:t>génitale</a:t>
            </a:r>
            <a:r>
              <a:rPr lang="nl-NL" dirty="0"/>
              <a:t> (</a:t>
            </a:r>
            <a:r>
              <a:rPr lang="nl-NL" dirty="0" err="1"/>
              <a:t>méconnaissance</a:t>
            </a:r>
            <a:r>
              <a:rPr lang="nl-NL" dirty="0"/>
              <a:t>, pudeur</a:t>
            </a:r>
            <a:r>
              <a:rPr lang="mr-IN" dirty="0"/>
              <a:t>…</a:t>
            </a:r>
            <a:r>
              <a:rPr lang="nl-BE" dirty="0"/>
              <a:t>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758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l-NL" sz="4000" dirty="0">
                <a:solidFill>
                  <a:srgbClr val="000000"/>
                </a:solidFill>
              </a:rPr>
            </a:br>
            <a:r>
              <a:rPr lang="nl-NL" sz="4000" dirty="0" err="1">
                <a:solidFill>
                  <a:srgbClr val="000000"/>
                </a:solidFill>
              </a:rPr>
              <a:t>Quel</a:t>
            </a:r>
            <a:r>
              <a:rPr lang="nl-NL" sz="4000" dirty="0">
                <a:solidFill>
                  <a:srgbClr val="000000"/>
                </a:solidFill>
              </a:rPr>
              <a:t> impact </a:t>
            </a:r>
            <a:r>
              <a:rPr lang="nl-NL" sz="4000" dirty="0" err="1">
                <a:solidFill>
                  <a:srgbClr val="000000"/>
                </a:solidFill>
              </a:rPr>
              <a:t>sur</a:t>
            </a:r>
            <a:r>
              <a:rPr lang="nl-NL" sz="4000" dirty="0">
                <a:solidFill>
                  <a:srgbClr val="000000"/>
                </a:solidFill>
              </a:rPr>
              <a:t> </a:t>
            </a:r>
            <a:r>
              <a:rPr lang="nl-NL" sz="4000" dirty="0" err="1">
                <a:solidFill>
                  <a:srgbClr val="000000"/>
                </a:solidFill>
              </a:rPr>
              <a:t>laqualité</a:t>
            </a:r>
            <a:r>
              <a:rPr lang="nl-NL" sz="4000" dirty="0">
                <a:solidFill>
                  <a:srgbClr val="000000"/>
                </a:solidFill>
              </a:rPr>
              <a:t> de </a:t>
            </a:r>
            <a:r>
              <a:rPr lang="nl-NL" sz="4000" dirty="0" err="1">
                <a:solidFill>
                  <a:srgbClr val="000000"/>
                </a:solidFill>
              </a:rPr>
              <a:t>vie</a:t>
            </a:r>
            <a:r>
              <a:rPr lang="nl-NL" sz="4000" dirty="0">
                <a:solidFill>
                  <a:srgbClr val="000000"/>
                </a:solidFill>
              </a:rPr>
              <a:t> </a:t>
            </a:r>
            <a:br>
              <a:rPr lang="nl-NL" sz="4000" dirty="0">
                <a:solidFill>
                  <a:srgbClr val="000000"/>
                </a:solidFill>
              </a:rPr>
            </a:br>
            <a:r>
              <a:rPr lang="nl-NL" sz="4000" dirty="0">
                <a:solidFill>
                  <a:srgbClr val="000000"/>
                </a:solidFill>
              </a:rPr>
              <a:t>et la </a:t>
            </a:r>
            <a:r>
              <a:rPr lang="nl-NL" sz="4000" dirty="0" err="1">
                <a:solidFill>
                  <a:srgbClr val="000000"/>
                </a:solidFill>
              </a:rPr>
              <a:t>sexualité</a:t>
            </a:r>
            <a:r>
              <a:rPr lang="nl-NL" sz="4000" dirty="0">
                <a:solidFill>
                  <a:srgbClr val="000000"/>
                </a:solidFill>
              </a:rPr>
              <a:t> ?</a:t>
            </a:r>
            <a:br>
              <a:rPr lang="en-GB" sz="4000" dirty="0">
                <a:solidFill>
                  <a:srgbClr val="000000"/>
                </a:solidFill>
              </a:rPr>
            </a:b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040096" cy="4844241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Pendant la consultation ne </a:t>
            </a:r>
            <a:r>
              <a:rPr lang="en-GB" dirty="0" err="1"/>
              <a:t>doit</a:t>
            </a:r>
            <a:r>
              <a:rPr lang="en-GB" dirty="0"/>
              <a:t> pas </a:t>
            </a:r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négligé</a:t>
            </a:r>
            <a:endParaRPr lang="en-GB" dirty="0"/>
          </a:p>
          <a:p>
            <a:pPr lvl="0"/>
            <a:r>
              <a:rPr lang="en-GB" dirty="0"/>
              <a:t>La </a:t>
            </a:r>
            <a:r>
              <a:rPr lang="en-GB" dirty="0" err="1"/>
              <a:t>douleur</a:t>
            </a:r>
            <a:r>
              <a:rPr lang="en-GB" dirty="0"/>
              <a:t> et les variables </a:t>
            </a:r>
            <a:r>
              <a:rPr lang="en-GB" dirty="0" err="1"/>
              <a:t>biopsychosociales</a:t>
            </a:r>
            <a:r>
              <a:rPr lang="en-GB" dirty="0"/>
              <a:t> </a:t>
            </a:r>
            <a:r>
              <a:rPr lang="en-GB" dirty="0" err="1"/>
              <a:t>spécifiques</a:t>
            </a:r>
            <a:r>
              <a:rPr lang="en-GB" dirty="0"/>
              <a:t> </a:t>
            </a:r>
            <a:r>
              <a:rPr lang="en-GB" dirty="0" err="1"/>
              <a:t>peuvent</a:t>
            </a:r>
            <a:r>
              <a:rPr lang="en-GB" dirty="0"/>
              <a:t> </a:t>
            </a:r>
            <a:r>
              <a:rPr lang="en-GB" dirty="0" err="1"/>
              <a:t>aggraver</a:t>
            </a:r>
            <a:r>
              <a:rPr lang="en-GB" dirty="0"/>
              <a:t> la </a:t>
            </a:r>
            <a:r>
              <a:rPr lang="en-GB" dirty="0" err="1"/>
              <a:t>fonction</a:t>
            </a:r>
            <a:r>
              <a:rPr lang="en-GB" dirty="0"/>
              <a:t> </a:t>
            </a:r>
            <a:r>
              <a:rPr lang="en-GB" dirty="0" err="1"/>
              <a:t>sexuelle</a:t>
            </a:r>
            <a:r>
              <a:rPr lang="en-GB" dirty="0"/>
              <a:t> </a:t>
            </a:r>
          </a:p>
          <a:p>
            <a:pPr lvl="0"/>
            <a:r>
              <a:rPr lang="en-GB" dirty="0" err="1"/>
              <a:t>Une</a:t>
            </a:r>
            <a:r>
              <a:rPr lang="en-GB" dirty="0"/>
              <a:t> prise en charge </a:t>
            </a:r>
            <a:r>
              <a:rPr lang="en-GB" dirty="0" err="1"/>
              <a:t>multidisciplinaire</a:t>
            </a:r>
            <a:r>
              <a:rPr lang="en-GB" dirty="0"/>
              <a:t> (</a:t>
            </a:r>
            <a:r>
              <a:rPr lang="en-GB" dirty="0" err="1"/>
              <a:t>médecin</a:t>
            </a:r>
            <a:r>
              <a:rPr lang="en-GB" dirty="0"/>
              <a:t> </a:t>
            </a:r>
            <a:r>
              <a:rPr lang="en-GB" dirty="0" err="1"/>
              <a:t>généraliste</a:t>
            </a:r>
            <a:r>
              <a:rPr lang="en-GB" dirty="0"/>
              <a:t>, </a:t>
            </a:r>
            <a:r>
              <a:rPr lang="en-GB" dirty="0" err="1"/>
              <a:t>Oncologue</a:t>
            </a:r>
            <a:r>
              <a:rPr lang="en-GB" dirty="0"/>
              <a:t>, </a:t>
            </a:r>
            <a:r>
              <a:rPr lang="en-GB" dirty="0" err="1"/>
              <a:t>gynécologie</a:t>
            </a:r>
            <a:r>
              <a:rPr lang="en-GB" dirty="0"/>
              <a:t>, </a:t>
            </a:r>
            <a:r>
              <a:rPr lang="en-GB" dirty="0" err="1"/>
              <a:t>psychologie</a:t>
            </a:r>
            <a:r>
              <a:rPr lang="en-GB" dirty="0"/>
              <a:t>, </a:t>
            </a:r>
            <a:r>
              <a:rPr lang="en-GB" dirty="0" err="1"/>
              <a:t>sexologie</a:t>
            </a:r>
            <a:r>
              <a:rPr lang="en-GB" dirty="0"/>
              <a:t>, </a:t>
            </a:r>
            <a:r>
              <a:rPr lang="en-GB" dirty="0" err="1"/>
              <a:t>psychotherapeute</a:t>
            </a:r>
            <a:r>
              <a:rPr lang="en-GB" dirty="0"/>
              <a:t>, </a:t>
            </a:r>
            <a:r>
              <a:rPr lang="en-GB" dirty="0" err="1"/>
              <a:t>kinesiste</a:t>
            </a:r>
            <a:r>
              <a:rPr lang="en-GB" dirty="0"/>
              <a:t>,</a:t>
            </a:r>
            <a:r>
              <a:rPr lang="mr-IN" dirty="0"/>
              <a:t>…</a:t>
            </a:r>
            <a:r>
              <a:rPr lang="en-GB" dirty="0"/>
              <a:t>) </a:t>
            </a:r>
            <a:r>
              <a:rPr lang="en-GB" dirty="0" err="1"/>
              <a:t>peut</a:t>
            </a:r>
            <a:r>
              <a:rPr lang="en-GB" dirty="0"/>
              <a:t> </a:t>
            </a:r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nécessaire</a:t>
            </a:r>
            <a:r>
              <a:rPr lang="en-GB" dirty="0"/>
              <a:t> pour </a:t>
            </a:r>
            <a:r>
              <a:rPr lang="en-GB" dirty="0" err="1"/>
              <a:t>améliorer</a:t>
            </a:r>
            <a:r>
              <a:rPr lang="en-GB" dirty="0"/>
              <a:t> la </a:t>
            </a:r>
            <a:r>
              <a:rPr lang="en-GB" dirty="0" err="1"/>
              <a:t>qualité</a:t>
            </a:r>
            <a:r>
              <a:rPr lang="en-GB" dirty="0"/>
              <a:t> de vie </a:t>
            </a:r>
            <a:r>
              <a:rPr lang="en-GB" dirty="0" err="1"/>
              <a:t>sexuelle</a:t>
            </a:r>
            <a:r>
              <a:rPr lang="en-GB" dirty="0"/>
              <a:t> de la </a:t>
            </a:r>
            <a:r>
              <a:rPr lang="en-GB" dirty="0" err="1"/>
              <a:t>patiente</a:t>
            </a:r>
            <a:r>
              <a:rPr lang="en-GB" dirty="0"/>
              <a:t> et de son </a:t>
            </a:r>
            <a:r>
              <a:rPr lang="en-GB" dirty="0" err="1"/>
              <a:t>partenaire</a:t>
            </a:r>
            <a:endParaRPr lang="en-GB" dirty="0"/>
          </a:p>
          <a:p>
            <a:pPr lvl="0"/>
            <a:r>
              <a:rPr lang="en-GB" dirty="0" err="1"/>
              <a:t>Indiquer</a:t>
            </a:r>
            <a:r>
              <a:rPr lang="en-GB" dirty="0"/>
              <a:t> les services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079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l-NL" sz="4000" dirty="0">
                <a:solidFill>
                  <a:srgbClr val="000000"/>
                </a:solidFill>
              </a:rPr>
            </a:br>
            <a:r>
              <a:rPr lang="nl-NL" sz="4000" dirty="0" err="1">
                <a:solidFill>
                  <a:srgbClr val="000000"/>
                </a:solidFill>
              </a:rPr>
              <a:t>Quel</a:t>
            </a:r>
            <a:r>
              <a:rPr lang="nl-NL" sz="4000" dirty="0">
                <a:solidFill>
                  <a:srgbClr val="000000"/>
                </a:solidFill>
              </a:rPr>
              <a:t> impact </a:t>
            </a:r>
            <a:r>
              <a:rPr lang="nl-NL" sz="4000" dirty="0" err="1">
                <a:solidFill>
                  <a:srgbClr val="000000"/>
                </a:solidFill>
              </a:rPr>
              <a:t>sur</a:t>
            </a:r>
            <a:r>
              <a:rPr lang="nl-NL" sz="4000" dirty="0">
                <a:solidFill>
                  <a:srgbClr val="000000"/>
                </a:solidFill>
              </a:rPr>
              <a:t> </a:t>
            </a:r>
            <a:r>
              <a:rPr lang="nl-NL" sz="4000" dirty="0" err="1">
                <a:solidFill>
                  <a:srgbClr val="000000"/>
                </a:solidFill>
              </a:rPr>
              <a:t>laqualité</a:t>
            </a:r>
            <a:r>
              <a:rPr lang="nl-NL" sz="4000" dirty="0">
                <a:solidFill>
                  <a:srgbClr val="000000"/>
                </a:solidFill>
              </a:rPr>
              <a:t> de </a:t>
            </a:r>
            <a:r>
              <a:rPr lang="nl-NL" sz="4000" dirty="0" err="1">
                <a:solidFill>
                  <a:srgbClr val="000000"/>
                </a:solidFill>
              </a:rPr>
              <a:t>vie</a:t>
            </a:r>
            <a:r>
              <a:rPr lang="nl-NL" sz="4000" dirty="0">
                <a:solidFill>
                  <a:srgbClr val="000000"/>
                </a:solidFill>
              </a:rPr>
              <a:t> </a:t>
            </a:r>
            <a:br>
              <a:rPr lang="nl-NL" sz="4000" dirty="0">
                <a:solidFill>
                  <a:srgbClr val="000000"/>
                </a:solidFill>
              </a:rPr>
            </a:br>
            <a:r>
              <a:rPr lang="nl-NL" sz="4000" dirty="0">
                <a:solidFill>
                  <a:srgbClr val="000000"/>
                </a:solidFill>
              </a:rPr>
              <a:t>et la </a:t>
            </a:r>
            <a:r>
              <a:rPr lang="nl-NL" sz="4000" dirty="0" err="1">
                <a:solidFill>
                  <a:srgbClr val="000000"/>
                </a:solidFill>
              </a:rPr>
              <a:t>sexualité</a:t>
            </a:r>
            <a:r>
              <a:rPr lang="nl-NL" sz="4000" dirty="0">
                <a:solidFill>
                  <a:srgbClr val="000000"/>
                </a:solidFill>
              </a:rPr>
              <a:t> ?</a:t>
            </a:r>
            <a:br>
              <a:rPr lang="en-GB" sz="4000" dirty="0">
                <a:solidFill>
                  <a:srgbClr val="000000"/>
                </a:solidFill>
              </a:rPr>
            </a:b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9231" y="2242227"/>
            <a:ext cx="8168065" cy="42022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dirty="0" err="1"/>
              <a:t>Aider</a:t>
            </a:r>
            <a:r>
              <a:rPr lang="nl-NL" sz="5400" dirty="0"/>
              <a:t> femme </a:t>
            </a:r>
            <a:r>
              <a:rPr lang="nl-NL" sz="5400" dirty="0" err="1"/>
              <a:t>ou</a:t>
            </a:r>
            <a:r>
              <a:rPr lang="nl-NL" sz="5400" dirty="0"/>
              <a:t> homme </a:t>
            </a:r>
          </a:p>
          <a:p>
            <a:pPr marL="0" indent="0" algn="ctr">
              <a:buNone/>
            </a:pPr>
            <a:r>
              <a:rPr lang="nl-NL" sz="5400" dirty="0" err="1"/>
              <a:t>Aider</a:t>
            </a:r>
            <a:r>
              <a:rPr lang="nl-NL" sz="5400" dirty="0"/>
              <a:t> </a:t>
            </a:r>
            <a:r>
              <a:rPr lang="nl-NL" sz="5400" dirty="0" err="1"/>
              <a:t>un</a:t>
            </a:r>
            <a:r>
              <a:rPr lang="nl-NL" sz="5400" dirty="0"/>
              <a:t> </a:t>
            </a:r>
            <a:r>
              <a:rPr lang="nl-NL" sz="5400" dirty="0" err="1"/>
              <a:t>couple</a:t>
            </a:r>
            <a:r>
              <a:rPr lang="nl-NL" sz="5400" dirty="0"/>
              <a:t> </a:t>
            </a:r>
          </a:p>
          <a:p>
            <a:pPr marL="0" indent="0" algn="ctr">
              <a:buNone/>
            </a:pPr>
            <a:r>
              <a:rPr lang="nl-NL" sz="5400" dirty="0" err="1"/>
              <a:t>Aider</a:t>
            </a:r>
            <a:r>
              <a:rPr lang="nl-NL" sz="5400" dirty="0"/>
              <a:t> </a:t>
            </a:r>
            <a:r>
              <a:rPr lang="nl-NL" sz="5400" dirty="0" err="1"/>
              <a:t>une</a:t>
            </a:r>
            <a:r>
              <a:rPr lang="nl-NL" sz="5400" dirty="0"/>
              <a:t> </a:t>
            </a:r>
            <a:r>
              <a:rPr lang="nl-NL" sz="5400" dirty="0" err="1"/>
              <a:t>famille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121084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000000"/>
                </a:solidFill>
              </a:rPr>
              <a:t>La </a:t>
            </a:r>
            <a:r>
              <a:rPr lang="en-GB" sz="5400" dirty="0" err="1">
                <a:solidFill>
                  <a:srgbClr val="000000"/>
                </a:solidFill>
              </a:rPr>
              <a:t>qualité</a:t>
            </a:r>
            <a:r>
              <a:rPr lang="en-GB" sz="5400" dirty="0">
                <a:solidFill>
                  <a:srgbClr val="000000"/>
                </a:solidFill>
              </a:rPr>
              <a:t> de vie </a:t>
            </a:r>
            <a:endParaRPr lang="nl-NL" sz="5400" dirty="0">
              <a:solidFill>
                <a:srgbClr val="0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1"/>
            <a:ext cx="8087129" cy="4969681"/>
          </a:xfrm>
        </p:spPr>
        <p:txBody>
          <a:bodyPr>
            <a:normAutofit/>
          </a:bodyPr>
          <a:lstStyle/>
          <a:p>
            <a:r>
              <a:rPr lang="en-GB" dirty="0"/>
              <a:t>« Perception </a:t>
            </a:r>
            <a:r>
              <a:rPr lang="en-GB" dirty="0" err="1"/>
              <a:t>qu’un</a:t>
            </a:r>
            <a:r>
              <a:rPr lang="en-GB" dirty="0"/>
              <a:t> </a:t>
            </a:r>
            <a:r>
              <a:rPr lang="en-GB" dirty="0" err="1"/>
              <a:t>individu</a:t>
            </a:r>
            <a:r>
              <a:rPr lang="en-GB" dirty="0"/>
              <a:t> a de </a:t>
            </a:r>
            <a:r>
              <a:rPr lang="en-GB" dirty="0" err="1"/>
              <a:t>sa</a:t>
            </a:r>
            <a:r>
              <a:rPr lang="en-GB" dirty="0"/>
              <a:t> place </a:t>
            </a:r>
            <a:r>
              <a:rPr lang="en-GB" dirty="0" err="1"/>
              <a:t>dans</a:t>
            </a:r>
            <a:r>
              <a:rPr lang="en-GB" dirty="0"/>
              <a:t> </a:t>
            </a:r>
            <a:r>
              <a:rPr lang="en-GB" dirty="0" err="1"/>
              <a:t>l’existence</a:t>
            </a:r>
            <a:r>
              <a:rPr lang="en-GB" dirty="0"/>
              <a:t>, </a:t>
            </a:r>
            <a:r>
              <a:rPr lang="en-GB" dirty="0" err="1"/>
              <a:t>dans</a:t>
            </a:r>
            <a:r>
              <a:rPr lang="en-GB" dirty="0"/>
              <a:t> le </a:t>
            </a:r>
            <a:r>
              <a:rPr lang="en-GB" dirty="0" err="1"/>
              <a:t>contexte</a:t>
            </a:r>
            <a:r>
              <a:rPr lang="en-GB" dirty="0"/>
              <a:t> de la culture et du </a:t>
            </a:r>
            <a:r>
              <a:rPr lang="en-GB" dirty="0" err="1"/>
              <a:t>système</a:t>
            </a:r>
            <a:r>
              <a:rPr lang="en-GB" dirty="0"/>
              <a:t> de </a:t>
            </a:r>
            <a:r>
              <a:rPr lang="en-GB" dirty="0" err="1"/>
              <a:t>valeurs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</a:t>
            </a:r>
            <a:r>
              <a:rPr lang="en-GB" dirty="0" err="1"/>
              <a:t>lesquels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vit</a:t>
            </a:r>
            <a:r>
              <a:rPr lang="en-GB" dirty="0"/>
              <a:t>, en relation avec </a:t>
            </a:r>
            <a:r>
              <a:rPr lang="en-GB" dirty="0" err="1"/>
              <a:t>ses</a:t>
            </a:r>
            <a:r>
              <a:rPr lang="en-GB" dirty="0"/>
              <a:t> </a:t>
            </a:r>
            <a:r>
              <a:rPr lang="en-GB" dirty="0" err="1"/>
              <a:t>objectifs</a:t>
            </a:r>
            <a:r>
              <a:rPr lang="en-GB" dirty="0"/>
              <a:t>, </a:t>
            </a:r>
            <a:r>
              <a:rPr lang="en-GB" dirty="0" err="1"/>
              <a:t>ses</a:t>
            </a:r>
            <a:r>
              <a:rPr lang="en-GB" dirty="0"/>
              <a:t> </a:t>
            </a:r>
            <a:r>
              <a:rPr lang="en-GB" dirty="0" err="1"/>
              <a:t>attentes</a:t>
            </a:r>
            <a:r>
              <a:rPr lang="en-GB" dirty="0"/>
              <a:t>, </a:t>
            </a:r>
            <a:r>
              <a:rPr lang="en-GB" dirty="0" err="1"/>
              <a:t>ses</a:t>
            </a:r>
            <a:r>
              <a:rPr lang="en-GB" dirty="0"/>
              <a:t> </a:t>
            </a:r>
            <a:r>
              <a:rPr lang="en-GB" dirty="0" err="1"/>
              <a:t>normes</a:t>
            </a:r>
            <a:r>
              <a:rPr lang="en-GB" dirty="0"/>
              <a:t> et </a:t>
            </a:r>
            <a:r>
              <a:rPr lang="en-GB" dirty="0" err="1"/>
              <a:t>ses</a:t>
            </a:r>
            <a:r>
              <a:rPr lang="en-GB" dirty="0"/>
              <a:t> </a:t>
            </a:r>
            <a:r>
              <a:rPr lang="en-GB" dirty="0" err="1"/>
              <a:t>inquiétudes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associée</a:t>
            </a:r>
            <a:r>
              <a:rPr lang="en-GB" dirty="0"/>
              <a:t> de </a:t>
            </a:r>
            <a:r>
              <a:rPr lang="en-GB" dirty="0" err="1"/>
              <a:t>manière</a:t>
            </a:r>
            <a:r>
              <a:rPr lang="en-GB" dirty="0"/>
              <a:t> </a:t>
            </a:r>
            <a:r>
              <a:rPr lang="en-GB" dirty="0" err="1"/>
              <a:t>complexe</a:t>
            </a:r>
            <a:r>
              <a:rPr lang="en-GB" dirty="0"/>
              <a:t> avec : la santé physique, </a:t>
            </a:r>
            <a:r>
              <a:rPr lang="en-GB" dirty="0" err="1"/>
              <a:t>l’état</a:t>
            </a:r>
            <a:r>
              <a:rPr lang="en-GB" dirty="0"/>
              <a:t> </a:t>
            </a:r>
            <a:r>
              <a:rPr lang="en-GB" dirty="0" err="1"/>
              <a:t>psychologique</a:t>
            </a:r>
            <a:r>
              <a:rPr lang="en-GB" dirty="0"/>
              <a:t>, le </a:t>
            </a:r>
            <a:r>
              <a:rPr lang="en-GB" dirty="0" err="1"/>
              <a:t>niveau</a:t>
            </a:r>
            <a:r>
              <a:rPr lang="en-GB" dirty="0"/>
              <a:t> </a:t>
            </a:r>
            <a:r>
              <a:rPr lang="en-GB" dirty="0" err="1"/>
              <a:t>d’indépendance</a:t>
            </a:r>
            <a:r>
              <a:rPr lang="en-GB" dirty="0"/>
              <a:t>, les relations </a:t>
            </a:r>
            <a:r>
              <a:rPr lang="en-GB" dirty="0" err="1"/>
              <a:t>sociales</a:t>
            </a:r>
            <a:r>
              <a:rPr lang="en-GB" dirty="0"/>
              <a:t>, la relation avec </a:t>
            </a:r>
            <a:r>
              <a:rPr lang="en-GB" dirty="0" err="1"/>
              <a:t>l’environnement</a:t>
            </a:r>
            <a:r>
              <a:rPr lang="en-GB" dirty="0"/>
              <a:t>, la culture et la </a:t>
            </a:r>
            <a:r>
              <a:rPr lang="en-GB" dirty="0" err="1"/>
              <a:t>politique</a:t>
            </a:r>
            <a:r>
              <a:rPr lang="en-GB" dirty="0"/>
              <a:t> » </a:t>
            </a:r>
            <a:r>
              <a:rPr lang="en-GB" sz="1400" dirty="0"/>
              <a:t>(OMS)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560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000000"/>
                </a:solidFill>
              </a:rPr>
              <a:t>Santé </a:t>
            </a:r>
            <a:r>
              <a:rPr lang="en-GB" sz="5400" dirty="0" err="1">
                <a:solidFill>
                  <a:srgbClr val="000000"/>
                </a:solidFill>
              </a:rPr>
              <a:t>Sexuelle</a:t>
            </a:r>
            <a:r>
              <a:rPr lang="en-GB" sz="5400" dirty="0">
                <a:solidFill>
                  <a:srgbClr val="000000"/>
                </a:solidFill>
              </a:rPr>
              <a:t> </a:t>
            </a:r>
            <a:endParaRPr lang="nl-NL" sz="5400" dirty="0">
              <a:solidFill>
                <a:srgbClr val="0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«</a:t>
            </a:r>
            <a:r>
              <a:rPr lang="en-GB" dirty="0" err="1"/>
              <a:t>Est</a:t>
            </a:r>
            <a:r>
              <a:rPr lang="en-GB" dirty="0"/>
              <a:t> un </a:t>
            </a:r>
            <a:r>
              <a:rPr lang="en-GB" dirty="0" err="1"/>
              <a:t>état</a:t>
            </a:r>
            <a:r>
              <a:rPr lang="en-GB" dirty="0"/>
              <a:t> de </a:t>
            </a:r>
            <a:r>
              <a:rPr lang="en-GB" dirty="0" err="1"/>
              <a:t>bien-être</a:t>
            </a:r>
            <a:r>
              <a:rPr lang="en-GB" dirty="0"/>
              <a:t> physique, </a:t>
            </a:r>
            <a:r>
              <a:rPr lang="en-GB" dirty="0" err="1"/>
              <a:t>émotionnel</a:t>
            </a:r>
            <a:r>
              <a:rPr lang="en-GB" dirty="0"/>
              <a:t>, mental et social </a:t>
            </a:r>
            <a:r>
              <a:rPr lang="en-GB" dirty="0" err="1"/>
              <a:t>associé</a:t>
            </a:r>
            <a:r>
              <a:rPr lang="en-GB" dirty="0"/>
              <a:t> </a:t>
            </a:r>
            <a:r>
              <a:rPr lang="en-GB" dirty="0" err="1"/>
              <a:t>à</a:t>
            </a:r>
            <a:r>
              <a:rPr lang="en-GB" dirty="0"/>
              <a:t> la </a:t>
            </a:r>
            <a:r>
              <a:rPr lang="en-GB" dirty="0" err="1"/>
              <a:t>sexualité</a:t>
            </a:r>
            <a:r>
              <a:rPr lang="en-GB" dirty="0"/>
              <a:t>. </a:t>
            </a:r>
          </a:p>
          <a:p>
            <a:r>
              <a:rPr lang="en-GB" dirty="0"/>
              <a:t>Elle ne </a:t>
            </a:r>
            <a:r>
              <a:rPr lang="en-GB" b="1" dirty="0" err="1"/>
              <a:t>consiste</a:t>
            </a:r>
            <a:r>
              <a:rPr lang="en-GB" b="1" dirty="0"/>
              <a:t> pas </a:t>
            </a:r>
            <a:r>
              <a:rPr lang="en-GB" b="1" dirty="0" err="1"/>
              <a:t>uniquement</a:t>
            </a:r>
            <a:r>
              <a:rPr lang="en-GB" b="1" dirty="0"/>
              <a:t> en </a:t>
            </a:r>
            <a:r>
              <a:rPr lang="en-GB" b="1" dirty="0" err="1"/>
              <a:t>l’absence</a:t>
            </a:r>
            <a:r>
              <a:rPr lang="en-GB" b="1" dirty="0"/>
              <a:t> de </a:t>
            </a:r>
            <a:r>
              <a:rPr lang="en-GB" b="1" dirty="0" err="1"/>
              <a:t>maladie</a:t>
            </a:r>
            <a:r>
              <a:rPr lang="en-GB" dirty="0"/>
              <a:t>, </a:t>
            </a:r>
            <a:r>
              <a:rPr lang="en-GB" b="1" dirty="0"/>
              <a:t>de </a:t>
            </a:r>
            <a:r>
              <a:rPr lang="en-GB" b="1" dirty="0" err="1"/>
              <a:t>dysfonctionnement</a:t>
            </a:r>
            <a:r>
              <a:rPr lang="en-GB" b="1" dirty="0"/>
              <a:t> </a:t>
            </a:r>
            <a:r>
              <a:rPr lang="en-GB" b="1" dirty="0" err="1"/>
              <a:t>ou</a:t>
            </a:r>
            <a:r>
              <a:rPr lang="en-GB" b="1" dirty="0"/>
              <a:t> </a:t>
            </a:r>
            <a:r>
              <a:rPr lang="en-GB" b="1" dirty="0" err="1"/>
              <a:t>d’infirmité</a:t>
            </a:r>
            <a:r>
              <a:rPr lang="en-GB" b="1" dirty="0"/>
              <a:t>. </a:t>
            </a:r>
          </a:p>
          <a:p>
            <a:r>
              <a:rPr lang="en-GB" dirty="0"/>
              <a:t>La Santé </a:t>
            </a:r>
            <a:r>
              <a:rPr lang="en-GB" dirty="0" err="1"/>
              <a:t>Sexuelle</a:t>
            </a:r>
            <a:r>
              <a:rPr lang="en-GB" dirty="0"/>
              <a:t> a </a:t>
            </a:r>
            <a:r>
              <a:rPr lang="en-GB" dirty="0" err="1"/>
              <a:t>besoin</a:t>
            </a:r>
            <a:r>
              <a:rPr lang="en-GB" dirty="0"/>
              <a:t> </a:t>
            </a:r>
            <a:r>
              <a:rPr lang="en-GB" dirty="0" err="1"/>
              <a:t>d’une</a:t>
            </a:r>
            <a:r>
              <a:rPr lang="en-GB" dirty="0"/>
              <a:t> </a:t>
            </a:r>
            <a:r>
              <a:rPr lang="en-GB" dirty="0" err="1"/>
              <a:t>approche</a:t>
            </a:r>
            <a:r>
              <a:rPr lang="en-GB" dirty="0"/>
              <a:t> positive et </a:t>
            </a:r>
            <a:r>
              <a:rPr lang="en-GB" dirty="0" err="1"/>
              <a:t>respectueuse</a:t>
            </a:r>
            <a:r>
              <a:rPr lang="en-GB" dirty="0"/>
              <a:t> de la </a:t>
            </a:r>
            <a:r>
              <a:rPr lang="en-GB" dirty="0" err="1"/>
              <a:t>sexualité</a:t>
            </a:r>
            <a:r>
              <a:rPr lang="en-GB" dirty="0"/>
              <a:t> et des relations </a:t>
            </a:r>
            <a:r>
              <a:rPr lang="en-GB" dirty="0" err="1"/>
              <a:t>sexuelles</a:t>
            </a:r>
            <a:r>
              <a:rPr lang="en-GB" dirty="0"/>
              <a:t>, et la </a:t>
            </a:r>
            <a:r>
              <a:rPr lang="en-GB" dirty="0" err="1"/>
              <a:t>possibilité</a:t>
            </a:r>
            <a:r>
              <a:rPr lang="en-GB" dirty="0"/>
              <a:t> </a:t>
            </a:r>
            <a:r>
              <a:rPr lang="en-GB" dirty="0" err="1"/>
              <a:t>d’avoir</a:t>
            </a:r>
            <a:r>
              <a:rPr lang="en-GB" dirty="0"/>
              <a:t> des </a:t>
            </a:r>
            <a:r>
              <a:rPr lang="en-GB" dirty="0" err="1"/>
              <a:t>expériences</a:t>
            </a:r>
            <a:r>
              <a:rPr lang="en-GB" dirty="0"/>
              <a:t> </a:t>
            </a:r>
            <a:r>
              <a:rPr lang="en-GB" dirty="0" err="1"/>
              <a:t>sexuelles</a:t>
            </a:r>
            <a:r>
              <a:rPr lang="en-GB" dirty="0"/>
              <a:t> qui </a:t>
            </a:r>
            <a:r>
              <a:rPr lang="en-GB" dirty="0" err="1"/>
              <a:t>apportent</a:t>
            </a:r>
            <a:r>
              <a:rPr lang="en-GB" dirty="0"/>
              <a:t> du </a:t>
            </a:r>
            <a:r>
              <a:rPr lang="en-GB" dirty="0" err="1"/>
              <a:t>plaisir</a:t>
            </a:r>
            <a:r>
              <a:rPr lang="en-GB" dirty="0"/>
              <a:t> en </a:t>
            </a:r>
            <a:r>
              <a:rPr lang="en-GB" dirty="0" err="1"/>
              <a:t>toute</a:t>
            </a:r>
            <a:r>
              <a:rPr lang="en-GB" dirty="0"/>
              <a:t> </a:t>
            </a:r>
            <a:r>
              <a:rPr lang="en-GB" dirty="0" err="1"/>
              <a:t>sécurité</a:t>
            </a:r>
            <a:r>
              <a:rPr lang="en-GB" dirty="0"/>
              <a:t> et sans </a:t>
            </a:r>
            <a:r>
              <a:rPr lang="en-GB" dirty="0" err="1"/>
              <a:t>contraintes</a:t>
            </a:r>
            <a:r>
              <a:rPr lang="en-GB" dirty="0"/>
              <a:t>, discrimination </a:t>
            </a:r>
            <a:r>
              <a:rPr lang="en-GB" dirty="0" err="1"/>
              <a:t>ou</a:t>
            </a:r>
            <a:r>
              <a:rPr lang="en-GB" dirty="0"/>
              <a:t> violence. </a:t>
            </a:r>
            <a:r>
              <a:rPr lang="en-GB" dirty="0" err="1"/>
              <a:t>Afin</a:t>
            </a:r>
            <a:r>
              <a:rPr lang="en-GB" dirty="0"/>
              <a:t> </a:t>
            </a:r>
            <a:r>
              <a:rPr lang="en-GB" dirty="0" err="1"/>
              <a:t>d’atteindre</a:t>
            </a:r>
            <a:r>
              <a:rPr lang="en-GB" dirty="0"/>
              <a:t> et de </a:t>
            </a:r>
            <a:r>
              <a:rPr lang="en-GB" dirty="0" err="1"/>
              <a:t>maintenir</a:t>
            </a:r>
            <a:r>
              <a:rPr lang="en-GB" dirty="0"/>
              <a:t> la Santé </a:t>
            </a:r>
            <a:r>
              <a:rPr lang="en-GB" dirty="0" err="1"/>
              <a:t>Sexuelle</a:t>
            </a:r>
            <a:r>
              <a:rPr lang="en-GB" dirty="0"/>
              <a:t>, les </a:t>
            </a:r>
            <a:r>
              <a:rPr lang="en-GB" dirty="0" err="1"/>
              <a:t>droits</a:t>
            </a:r>
            <a:r>
              <a:rPr lang="en-GB" dirty="0"/>
              <a:t> </a:t>
            </a:r>
            <a:r>
              <a:rPr lang="en-GB" dirty="0" err="1"/>
              <a:t>sexuels</a:t>
            </a:r>
            <a:r>
              <a:rPr lang="en-GB" dirty="0"/>
              <a:t> de </a:t>
            </a:r>
            <a:r>
              <a:rPr lang="en-GB" dirty="0" err="1"/>
              <a:t>toutes</a:t>
            </a:r>
            <a:r>
              <a:rPr lang="en-GB" dirty="0"/>
              <a:t> les </a:t>
            </a:r>
            <a:r>
              <a:rPr lang="en-GB" dirty="0" err="1"/>
              <a:t>personnes</a:t>
            </a:r>
            <a:r>
              <a:rPr lang="en-GB" dirty="0"/>
              <a:t> </a:t>
            </a:r>
            <a:r>
              <a:rPr lang="en-GB" dirty="0" err="1"/>
              <a:t>doivent</a:t>
            </a:r>
            <a:r>
              <a:rPr lang="en-GB" dirty="0"/>
              <a:t> </a:t>
            </a:r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respectés</a:t>
            </a:r>
            <a:r>
              <a:rPr lang="en-GB" dirty="0"/>
              <a:t>, protégés et </a:t>
            </a:r>
            <a:r>
              <a:rPr lang="en-GB" dirty="0" err="1"/>
              <a:t>assurés</a:t>
            </a:r>
            <a:r>
              <a:rPr lang="en-GB" dirty="0"/>
              <a:t>. » </a:t>
            </a:r>
            <a:r>
              <a:rPr lang="en-GB" sz="1400" dirty="0"/>
              <a:t>(OMS)</a:t>
            </a:r>
          </a:p>
          <a:p>
            <a:r>
              <a:rPr lang="en-GB" dirty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0752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453" y="149200"/>
            <a:ext cx="8779495" cy="1143000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fr-CA" sz="2800" b="1" dirty="0">
                <a:solidFill>
                  <a:schemeClr val="bg1"/>
                </a:solidFill>
              </a:rPr>
              <a:t>LES TROUBLES DE  DYSFONCTIONS SEXUELLES</a:t>
            </a:r>
            <a:br>
              <a:rPr lang="nl-NL" sz="3600" b="1" dirty="0">
                <a:solidFill>
                  <a:srgbClr val="FF0000"/>
                </a:solidFill>
              </a:rPr>
            </a:b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940796"/>
            <a:ext cx="8196873" cy="5770206"/>
          </a:xfrm>
        </p:spPr>
        <p:txBody>
          <a:bodyPr>
            <a:noAutofit/>
          </a:bodyPr>
          <a:lstStyle/>
          <a:p>
            <a:endParaRPr lang="nl-BE" dirty="0"/>
          </a:p>
          <a:p>
            <a:r>
              <a:rPr lang="en-US" dirty="0"/>
              <a:t>Pour </a:t>
            </a:r>
            <a:r>
              <a:rPr lang="en-US" dirty="0" err="1"/>
              <a:t>évaluer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dysfonction</a:t>
            </a:r>
            <a:r>
              <a:rPr lang="en-US" dirty="0"/>
              <a:t>, </a:t>
            </a:r>
            <a:r>
              <a:rPr lang="en-US" dirty="0" err="1"/>
              <a:t>qu’elle</a:t>
            </a:r>
            <a:r>
              <a:rPr lang="en-US" dirty="0"/>
              <a:t> </a:t>
            </a:r>
            <a:r>
              <a:rPr lang="en-US" dirty="0" err="1"/>
              <a:t>soit</a:t>
            </a:r>
            <a:r>
              <a:rPr lang="en-US" dirty="0"/>
              <a:t> </a:t>
            </a:r>
            <a:r>
              <a:rPr lang="en-US" dirty="0" err="1"/>
              <a:t>d’ordre</a:t>
            </a:r>
            <a:r>
              <a:rPr lang="en-US" dirty="0"/>
              <a:t> physique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psychologique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Essentiel</a:t>
            </a:r>
            <a:r>
              <a:rPr lang="en-US" dirty="0"/>
              <a:t> </a:t>
            </a:r>
            <a:r>
              <a:rPr lang="en-US" dirty="0" err="1"/>
              <a:t>d’identifier</a:t>
            </a:r>
            <a:r>
              <a:rPr lang="en-US" dirty="0"/>
              <a:t> les causes: </a:t>
            </a:r>
            <a:r>
              <a:rPr lang="en-US" dirty="0" err="1"/>
              <a:t>sont-elles</a:t>
            </a:r>
            <a:r>
              <a:rPr lang="en-US" dirty="0"/>
              <a:t> </a:t>
            </a:r>
          </a:p>
          <a:p>
            <a:pPr marL="1714500" lvl="4" indent="0">
              <a:buNone/>
            </a:pPr>
            <a:r>
              <a:rPr lang="en-US" dirty="0"/>
              <a:t>=&gt; </a:t>
            </a:r>
            <a:r>
              <a:rPr lang="en-US" dirty="0" err="1"/>
              <a:t>biologiques</a:t>
            </a:r>
            <a:r>
              <a:rPr lang="en-US" dirty="0"/>
              <a:t>?</a:t>
            </a:r>
          </a:p>
          <a:p>
            <a:pPr lvl="4">
              <a:buFont typeface="Symbol" charset="0"/>
              <a:buChar char=""/>
            </a:pPr>
            <a:r>
              <a:rPr lang="en-US" dirty="0"/>
              <a:t> </a:t>
            </a:r>
            <a:r>
              <a:rPr lang="en-US" dirty="0" err="1"/>
              <a:t>Psychologiques</a:t>
            </a:r>
            <a:r>
              <a:rPr lang="en-US" dirty="0"/>
              <a:t>? </a:t>
            </a:r>
          </a:p>
          <a:p>
            <a:pPr lvl="4">
              <a:buFont typeface="Symbol" charset="0"/>
              <a:buChar char=""/>
            </a:pPr>
            <a:r>
              <a:rPr lang="en-US" dirty="0"/>
              <a:t> </a:t>
            </a:r>
            <a:r>
              <a:rPr lang="en-US" dirty="0" err="1"/>
              <a:t>Contextuelles</a:t>
            </a:r>
            <a:r>
              <a:rPr lang="en-US" dirty="0"/>
              <a:t>?</a:t>
            </a:r>
          </a:p>
          <a:p>
            <a:pPr lvl="4">
              <a:buFont typeface="Symbol" charset="0"/>
              <a:buChar char=""/>
            </a:pPr>
            <a:r>
              <a:rPr lang="en-US" dirty="0" err="1"/>
              <a:t>généralisées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situationnelles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nl-NL" dirty="0" err="1"/>
              <a:t>Cause</a:t>
            </a:r>
            <a:r>
              <a:rPr lang="nl-NL" dirty="0"/>
              <a:t>  </a:t>
            </a:r>
            <a:r>
              <a:rPr lang="nl-NL" dirty="0">
                <a:sym typeface="Wingdings"/>
              </a:rPr>
              <a:t> </a:t>
            </a:r>
            <a:r>
              <a:rPr lang="nl-NL" dirty="0" err="1"/>
              <a:t>Dysfonction</a:t>
            </a:r>
            <a:r>
              <a:rPr lang="nl-NL" dirty="0"/>
              <a:t> </a:t>
            </a:r>
            <a:r>
              <a:rPr lang="nl-NL" dirty="0" err="1"/>
              <a:t>sexuelle</a:t>
            </a:r>
            <a:r>
              <a:rPr lang="nl-NL" dirty="0"/>
              <a:t> </a:t>
            </a:r>
            <a:r>
              <a:rPr lang="nl-NL" dirty="0">
                <a:sym typeface="Wingdings"/>
              </a:rPr>
              <a:t> </a:t>
            </a:r>
            <a:r>
              <a:rPr lang="nl-NL" dirty="0"/>
              <a:t>Facteur </a:t>
            </a:r>
            <a:r>
              <a:rPr lang="nl-NL" dirty="0" err="1"/>
              <a:t>durable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122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768315"/>
            <a:ext cx="8229600" cy="1662071"/>
          </a:xfrm>
        </p:spPr>
        <p:txBody>
          <a:bodyPr>
            <a:normAutofit fontScale="90000"/>
          </a:bodyPr>
          <a:lstStyle/>
          <a:p>
            <a:br>
              <a:rPr lang="nl-NL" sz="4800" dirty="0">
                <a:solidFill>
                  <a:schemeClr val="bg1"/>
                </a:solidFill>
              </a:rPr>
            </a:br>
            <a:br>
              <a:rPr lang="nl-NL" sz="4800" dirty="0">
                <a:solidFill>
                  <a:schemeClr val="bg1"/>
                </a:solidFill>
              </a:rPr>
            </a:br>
            <a:br>
              <a:rPr lang="nl-NL" sz="4800" dirty="0">
                <a:solidFill>
                  <a:schemeClr val="bg1"/>
                </a:solidFill>
              </a:rPr>
            </a:br>
            <a:r>
              <a:rPr lang="fr-BE" sz="4800" b="1" dirty="0"/>
              <a:t>Lésions Génitales:</a:t>
            </a:r>
            <a:br>
              <a:rPr lang="fr-BE" sz="4800" b="1" dirty="0"/>
            </a:br>
            <a:r>
              <a:rPr lang="fr-BE" sz="4800" dirty="0"/>
              <a:t> Impact sur la qualité de vie</a:t>
            </a:r>
            <a:br>
              <a:rPr lang="fr-BE" sz="4800" dirty="0"/>
            </a:br>
            <a:r>
              <a:rPr lang="fr-BE" sz="4800" dirty="0"/>
              <a:t>Semiye Tas</a:t>
            </a:r>
            <a:br>
              <a:rPr lang="nl-NL" sz="4800" dirty="0">
                <a:solidFill>
                  <a:schemeClr val="bg1"/>
                </a:solidFill>
              </a:rPr>
            </a:br>
            <a:r>
              <a:rPr lang="nl-NL" sz="4800" b="1" dirty="0">
                <a:solidFill>
                  <a:srgbClr val="000000"/>
                </a:solidFill>
              </a:rPr>
              <a:t>Clinique de la </a:t>
            </a:r>
            <a:r>
              <a:rPr lang="nl-NL" sz="4800" b="1" dirty="0" err="1">
                <a:solidFill>
                  <a:srgbClr val="000000"/>
                </a:solidFill>
              </a:rPr>
              <a:t>fertilité</a:t>
            </a:r>
            <a:br>
              <a:rPr lang="nl-NL" sz="4800" dirty="0">
                <a:solidFill>
                  <a:schemeClr val="bg1"/>
                </a:solidFill>
              </a:rPr>
            </a:br>
            <a:r>
              <a:rPr lang="nl-NL" sz="4800" dirty="0" err="1">
                <a:solidFill>
                  <a:schemeClr val="bg1"/>
                </a:solidFill>
              </a:rPr>
              <a:t>Cli</a:t>
            </a:r>
            <a:r>
              <a:rPr lang="nl-NL" sz="4800" dirty="0" err="1"/>
              <a:t>Sexologue</a:t>
            </a:r>
            <a:r>
              <a:rPr lang="nl-NL" sz="4800" dirty="0"/>
              <a:t> </a:t>
            </a:r>
            <a:r>
              <a:rPr lang="nl-NL" sz="4800" dirty="0" err="1"/>
              <a:t>Clinicienne</a:t>
            </a:r>
            <a:r>
              <a:rPr lang="nl-NL" sz="4800" dirty="0"/>
              <a:t> </a:t>
            </a:r>
            <a:br>
              <a:rPr lang="nl-NL" sz="4800" dirty="0"/>
            </a:br>
            <a:r>
              <a:rPr lang="nl-NL" dirty="0"/>
              <a:t>&amp; Psychothérapeute</a:t>
            </a:r>
            <a:br>
              <a:rPr lang="nl-NL" dirty="0"/>
            </a:br>
            <a:r>
              <a:rPr lang="nl-NL" sz="4800" dirty="0"/>
              <a:t> 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5384" r="5384"/>
          <a:stretch>
            <a:fillRect/>
          </a:stretch>
        </p:blipFill>
        <p:spPr>
          <a:xfrm>
            <a:off x="5105400" y="4453094"/>
            <a:ext cx="3877904" cy="96342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18" y="4249256"/>
            <a:ext cx="3773487" cy="116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7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type="body" orient="vert" idx="4294967295"/>
          </p:nvPr>
        </p:nvSpPr>
        <p:spPr>
          <a:xfrm>
            <a:off x="581250" y="549647"/>
            <a:ext cx="8229600" cy="3632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sz="3200" dirty="0"/>
          </a:p>
          <a:p>
            <a:r>
              <a:rPr lang="fr-BE" dirty="0">
                <a:latin typeface="Eurostile"/>
              </a:rPr>
              <a:t>Une personne « bien dans sa peau » sera bien dans son désir… </a:t>
            </a:r>
          </a:p>
          <a:p>
            <a:r>
              <a:rPr lang="fr-BE" dirty="0">
                <a:latin typeface="Eurostile"/>
              </a:rPr>
              <a:t>La complexité et le caractère multifactoriel </a:t>
            </a:r>
          </a:p>
          <a:p>
            <a:r>
              <a:rPr lang="fr-BE" dirty="0">
                <a:latin typeface="Eurostile"/>
              </a:rPr>
              <a:t>La prise en charge thérapeutique sont essentiels</a:t>
            </a:r>
          </a:p>
          <a:p>
            <a:pPr marL="0" indent="0">
              <a:buNone/>
            </a:pPr>
            <a:endParaRPr lang="fr-BE" dirty="0">
              <a:latin typeface="Eurostile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0" y="4181854"/>
            <a:ext cx="7777495" cy="17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56799"/>
            <a:ext cx="8229600" cy="925115"/>
          </a:xfrm>
        </p:spPr>
        <p:txBody>
          <a:bodyPr>
            <a:noAutofit/>
          </a:bodyPr>
          <a:lstStyle/>
          <a:p>
            <a:pPr algn="l"/>
            <a:endParaRPr lang="fr-BE" sz="32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97875" y="783995"/>
            <a:ext cx="8638395" cy="5342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>
              <a:solidFill>
                <a:srgbClr val="004380"/>
              </a:solidFill>
            </a:endParaRPr>
          </a:p>
          <a:p>
            <a:r>
              <a:rPr lang="nl-NL" sz="3200" dirty="0"/>
              <a:t>La prise en charge </a:t>
            </a:r>
            <a:r>
              <a:rPr lang="nl-NL" sz="3200" dirty="0" err="1"/>
              <a:t>est</a:t>
            </a:r>
            <a:r>
              <a:rPr lang="nl-NL" sz="3200" dirty="0"/>
              <a:t> </a:t>
            </a:r>
            <a:r>
              <a:rPr lang="nl-NL" sz="3200" dirty="0" err="1"/>
              <a:t>souvent</a:t>
            </a:r>
            <a:r>
              <a:rPr lang="nl-NL" sz="3200" dirty="0"/>
              <a:t> plus </a:t>
            </a:r>
            <a:r>
              <a:rPr lang="nl-NL" sz="3200" dirty="0" err="1"/>
              <a:t>efficace</a:t>
            </a:r>
            <a:r>
              <a:rPr lang="nl-NL" sz="3200" dirty="0"/>
              <a:t> </a:t>
            </a:r>
            <a:r>
              <a:rPr lang="nl-NL" sz="3200" dirty="0" err="1"/>
              <a:t>quand</a:t>
            </a:r>
            <a:r>
              <a:rPr lang="nl-NL" sz="3200" dirty="0"/>
              <a:t> elle </a:t>
            </a:r>
            <a:r>
              <a:rPr lang="nl-NL" sz="3200" dirty="0" err="1"/>
              <a:t>est</a:t>
            </a:r>
            <a:r>
              <a:rPr lang="nl-NL" sz="3200" dirty="0"/>
              <a:t> </a:t>
            </a:r>
            <a:r>
              <a:rPr lang="nl-NL" sz="3200" dirty="0" err="1"/>
              <a:t>faite</a:t>
            </a:r>
            <a:r>
              <a:rPr lang="nl-NL" sz="3200" dirty="0"/>
              <a:t> à deux (</a:t>
            </a:r>
            <a:r>
              <a:rPr lang="nl-NL" sz="3200" dirty="0" err="1"/>
              <a:t>couple</a:t>
            </a:r>
            <a:r>
              <a:rPr lang="nl-NL" sz="3200" dirty="0"/>
              <a:t>)</a:t>
            </a:r>
          </a:p>
          <a:p>
            <a:r>
              <a:rPr lang="nl-NL" sz="3200" dirty="0" err="1"/>
              <a:t>Poser</a:t>
            </a:r>
            <a:r>
              <a:rPr lang="nl-NL" sz="3200" dirty="0"/>
              <a:t> la question</a:t>
            </a:r>
            <a:r>
              <a:rPr lang="fr-BE" sz="3200" dirty="0"/>
              <a:t>? </a:t>
            </a:r>
            <a:r>
              <a:rPr lang="nl-NL" sz="3200" dirty="0" err="1"/>
              <a:t>Vous</a:t>
            </a:r>
            <a:r>
              <a:rPr lang="nl-NL" sz="3200" dirty="0"/>
              <a:t> ne </a:t>
            </a:r>
            <a:r>
              <a:rPr lang="nl-NL" sz="3200" dirty="0" err="1"/>
              <a:t>pouvez</a:t>
            </a:r>
            <a:r>
              <a:rPr lang="nl-NL" sz="3200" dirty="0"/>
              <a:t> pas </a:t>
            </a:r>
            <a:r>
              <a:rPr lang="nl-NL" sz="3200" dirty="0" err="1"/>
              <a:t>traiter</a:t>
            </a:r>
            <a:r>
              <a:rPr lang="nl-NL" sz="3200" dirty="0"/>
              <a:t> </a:t>
            </a:r>
            <a:r>
              <a:rPr lang="nl-NL" sz="3200" dirty="0" err="1"/>
              <a:t>un</a:t>
            </a:r>
            <a:r>
              <a:rPr lang="nl-NL" sz="3200" dirty="0"/>
              <a:t> </a:t>
            </a:r>
            <a:r>
              <a:rPr lang="nl-NL" sz="3200" dirty="0" err="1"/>
              <a:t>problème</a:t>
            </a:r>
            <a:r>
              <a:rPr lang="nl-NL" sz="3200" dirty="0"/>
              <a:t> si </a:t>
            </a:r>
            <a:r>
              <a:rPr lang="nl-NL" sz="3200" dirty="0" err="1"/>
              <a:t>vous</a:t>
            </a:r>
            <a:r>
              <a:rPr lang="nl-NL" sz="3200" dirty="0"/>
              <a:t> ne </a:t>
            </a:r>
            <a:r>
              <a:rPr lang="nl-NL" sz="3200" dirty="0" err="1"/>
              <a:t>le</a:t>
            </a:r>
            <a:r>
              <a:rPr lang="nl-NL" sz="3200" dirty="0"/>
              <a:t> </a:t>
            </a:r>
            <a:r>
              <a:rPr lang="nl-NL" sz="3200" dirty="0" err="1"/>
              <a:t>connaissez</a:t>
            </a:r>
            <a:r>
              <a:rPr lang="nl-NL" sz="3200" dirty="0"/>
              <a:t> pas.  </a:t>
            </a:r>
            <a:endParaRPr lang="nl-NL" sz="3200" dirty="0">
              <a:solidFill>
                <a:srgbClr val="000000"/>
              </a:solidFill>
            </a:endParaRPr>
          </a:p>
          <a:p>
            <a:r>
              <a:rPr lang="nl-NL" sz="3200" dirty="0" err="1"/>
              <a:t>Cause</a:t>
            </a:r>
            <a:r>
              <a:rPr lang="nl-NL" sz="3200" dirty="0"/>
              <a:t>  </a:t>
            </a:r>
            <a:r>
              <a:rPr lang="nl-NL" sz="3200" dirty="0">
                <a:sym typeface="Wingdings"/>
              </a:rPr>
              <a:t> </a:t>
            </a:r>
            <a:r>
              <a:rPr lang="nl-NL" sz="3200" dirty="0" err="1"/>
              <a:t>Dysfonction</a:t>
            </a:r>
            <a:r>
              <a:rPr lang="nl-NL" sz="3200" dirty="0"/>
              <a:t> </a:t>
            </a:r>
            <a:r>
              <a:rPr lang="nl-NL" sz="3200" dirty="0" err="1"/>
              <a:t>sexuelle</a:t>
            </a:r>
            <a:r>
              <a:rPr lang="nl-NL" sz="3200" dirty="0"/>
              <a:t> </a:t>
            </a:r>
            <a:r>
              <a:rPr lang="nl-NL" sz="3200" dirty="0">
                <a:sym typeface="Wingdings"/>
              </a:rPr>
              <a:t> </a:t>
            </a:r>
            <a:r>
              <a:rPr lang="nl-NL" sz="3200" dirty="0"/>
              <a:t>Facteur </a:t>
            </a:r>
            <a:r>
              <a:rPr lang="nl-NL" sz="3200" dirty="0" err="1"/>
              <a:t>durable</a:t>
            </a:r>
            <a:endParaRPr lang="nl-NL" sz="3200" dirty="0"/>
          </a:p>
          <a:p>
            <a:pPr marL="0" indent="0" algn="ctr">
              <a:buNone/>
            </a:pPr>
            <a:endParaRPr lang="nl-NL" sz="3200" dirty="0"/>
          </a:p>
          <a:p>
            <a:endParaRPr lang="nl-NL" dirty="0"/>
          </a:p>
          <a:p>
            <a:endParaRPr lang="fr-BE" dirty="0">
              <a:solidFill>
                <a:srgbClr val="004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340392"/>
          </a:xfrm>
        </p:spPr>
        <p:txBody>
          <a:bodyPr>
            <a:noAutofit/>
          </a:bodyPr>
          <a:lstStyle/>
          <a:p>
            <a:r>
              <a:rPr lang="en-GB" sz="4400" b="1" dirty="0" err="1">
                <a:solidFill>
                  <a:srgbClr val="000000"/>
                </a:solidFill>
              </a:rPr>
              <a:t>Approches</a:t>
            </a:r>
            <a:r>
              <a:rPr lang="en-GB" sz="4400" b="1" dirty="0">
                <a:solidFill>
                  <a:srgbClr val="000000"/>
                </a:solidFill>
              </a:rPr>
              <a:t> et </a:t>
            </a:r>
            <a:r>
              <a:rPr lang="en-GB" sz="4400" b="1" dirty="0" err="1">
                <a:solidFill>
                  <a:srgbClr val="000000"/>
                </a:solidFill>
              </a:rPr>
              <a:t>réponses</a:t>
            </a:r>
            <a:r>
              <a:rPr lang="en-GB" sz="4400" b="1" dirty="0">
                <a:solidFill>
                  <a:srgbClr val="000000"/>
                </a:solidFill>
              </a:rPr>
              <a:t> </a:t>
            </a:r>
            <a:r>
              <a:rPr lang="en-GB" sz="4400" b="1" dirty="0" err="1">
                <a:solidFill>
                  <a:srgbClr val="000000"/>
                </a:solidFill>
              </a:rPr>
              <a:t>possibles</a:t>
            </a:r>
            <a:r>
              <a:rPr lang="en-GB" sz="4400" b="1" dirty="0">
                <a:solidFill>
                  <a:srgbClr val="000000"/>
                </a:solidFill>
              </a:rPr>
              <a:t> </a:t>
            </a:r>
            <a:br>
              <a:rPr lang="en-GB" sz="4400" b="1" dirty="0">
                <a:solidFill>
                  <a:srgbClr val="000000"/>
                </a:solidFill>
              </a:rPr>
            </a:br>
            <a:endParaRPr lang="nl-NL" sz="4400" b="1" dirty="0">
              <a:solidFill>
                <a:srgbClr val="0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674237"/>
            <a:ext cx="7993063" cy="5451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Faires</a:t>
            </a:r>
            <a:r>
              <a:rPr lang="en-GB" dirty="0"/>
              <a:t> </a:t>
            </a:r>
            <a:r>
              <a:rPr lang="en-GB" dirty="0" err="1"/>
              <a:t>preuve</a:t>
            </a:r>
            <a:r>
              <a:rPr lang="en-GB" dirty="0"/>
              <a:t> </a:t>
            </a:r>
            <a:r>
              <a:rPr lang="en-GB" dirty="0" err="1"/>
              <a:t>d'empathie</a:t>
            </a:r>
            <a:r>
              <a:rPr lang="en-GB" dirty="0"/>
              <a:t> et </a:t>
            </a:r>
            <a:r>
              <a:rPr lang="en-GB" dirty="0" err="1"/>
              <a:t>adaptez</a:t>
            </a:r>
            <a:r>
              <a:rPr lang="en-GB" dirty="0"/>
              <a:t> les messages aux </a:t>
            </a:r>
            <a:r>
              <a:rPr lang="en-GB" dirty="0" err="1"/>
              <a:t>besoins</a:t>
            </a:r>
            <a:r>
              <a:rPr lang="en-GB" dirty="0"/>
              <a:t> de la </a:t>
            </a:r>
            <a:r>
              <a:rPr lang="en-GB" dirty="0" err="1"/>
              <a:t>personne</a:t>
            </a:r>
            <a:r>
              <a:rPr lang="en-GB" dirty="0"/>
              <a:t>.</a:t>
            </a:r>
          </a:p>
          <a:p>
            <a:pPr lvl="0"/>
            <a:r>
              <a:rPr lang="en-GB" b="1" dirty="0" err="1"/>
              <a:t>Écoute</a:t>
            </a:r>
            <a:r>
              <a:rPr lang="en-GB" b="1" dirty="0"/>
              <a:t> </a:t>
            </a:r>
            <a:r>
              <a:rPr lang="en-GB" b="1" dirty="0" err="1"/>
              <a:t>réflexive</a:t>
            </a:r>
            <a:r>
              <a:rPr lang="en-GB" b="1" dirty="0"/>
              <a:t> :</a:t>
            </a:r>
          </a:p>
          <a:p>
            <a:pPr marL="0" lvl="0" indent="0">
              <a:buNone/>
            </a:pPr>
            <a:r>
              <a:rPr lang="en-GB" b="1" dirty="0"/>
              <a:t> </a:t>
            </a:r>
            <a:r>
              <a:rPr lang="en-GB" dirty="0"/>
              <a:t>« Je </a:t>
            </a:r>
            <a:r>
              <a:rPr lang="en-GB" dirty="0" err="1"/>
              <a:t>comprends</a:t>
            </a:r>
            <a:r>
              <a:rPr lang="en-GB" dirty="0"/>
              <a:t>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soyez</a:t>
            </a:r>
            <a:r>
              <a:rPr lang="en-GB" dirty="0"/>
              <a:t> </a:t>
            </a:r>
            <a:r>
              <a:rPr lang="en-GB" dirty="0" err="1"/>
              <a:t>bouleversé</a:t>
            </a:r>
            <a:r>
              <a:rPr lang="en-GB" dirty="0"/>
              <a:t>(e) et </a:t>
            </a:r>
            <a:r>
              <a:rPr lang="en-GB" dirty="0" err="1"/>
              <a:t>préoccupé</a:t>
            </a:r>
            <a:r>
              <a:rPr lang="en-GB" dirty="0"/>
              <a:t>(e) par </a:t>
            </a:r>
            <a:r>
              <a:rPr lang="en-GB" dirty="0" err="1"/>
              <a:t>cette</a:t>
            </a:r>
            <a:r>
              <a:rPr lang="en-GB" dirty="0"/>
              <a:t> information. </a:t>
            </a:r>
            <a:r>
              <a:rPr lang="en-GB" dirty="0" err="1"/>
              <a:t>Avez-vous</a:t>
            </a:r>
            <a:r>
              <a:rPr lang="en-GB" dirty="0"/>
              <a:t> des questions </a:t>
            </a:r>
            <a:r>
              <a:rPr lang="en-GB" dirty="0" err="1"/>
              <a:t>à</a:t>
            </a:r>
            <a:r>
              <a:rPr lang="en-GB" dirty="0"/>
              <a:t> poser ? »</a:t>
            </a:r>
          </a:p>
          <a:p>
            <a:pPr lvl="0"/>
            <a:r>
              <a:rPr lang="en-GB" b="1" dirty="0" err="1"/>
              <a:t>Réponse</a:t>
            </a:r>
            <a:r>
              <a:rPr lang="en-GB" b="1" dirty="0"/>
              <a:t> </a:t>
            </a:r>
            <a:r>
              <a:rPr lang="en-GB" b="1" dirty="0" err="1"/>
              <a:t>rassurante</a:t>
            </a:r>
            <a:r>
              <a:rPr lang="en-GB" b="1" dirty="0"/>
              <a:t> : </a:t>
            </a:r>
          </a:p>
          <a:p>
            <a:pPr marL="0" lvl="0" indent="0">
              <a:buNone/>
            </a:pPr>
            <a:r>
              <a:rPr lang="en-GB" dirty="0"/>
              <a:t>« Nous </a:t>
            </a:r>
            <a:r>
              <a:rPr lang="en-GB" dirty="0" err="1"/>
              <a:t>avons</a:t>
            </a:r>
            <a:r>
              <a:rPr lang="en-GB" dirty="0"/>
              <a:t> </a:t>
            </a:r>
            <a:r>
              <a:rPr lang="en-GB" dirty="0" err="1"/>
              <a:t>appris</a:t>
            </a:r>
            <a:r>
              <a:rPr lang="en-GB" dirty="0"/>
              <a:t> par les </a:t>
            </a:r>
            <a:r>
              <a:rPr lang="en-GB" dirty="0" err="1"/>
              <a:t>réactions</a:t>
            </a:r>
            <a:r>
              <a:rPr lang="en-GB" dirty="0"/>
              <a:t> </a:t>
            </a:r>
            <a:r>
              <a:rPr lang="en-GB" dirty="0" err="1"/>
              <a:t>d'autres</a:t>
            </a:r>
            <a:r>
              <a:rPr lang="en-GB" dirty="0"/>
              <a:t> </a:t>
            </a:r>
            <a:r>
              <a:rPr lang="en-GB" dirty="0" err="1"/>
              <a:t>personnes</a:t>
            </a:r>
            <a:r>
              <a:rPr lang="en-GB" dirty="0"/>
              <a:t>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c'est</a:t>
            </a:r>
            <a:r>
              <a:rPr lang="en-GB" dirty="0"/>
              <a:t> un choc de </a:t>
            </a:r>
            <a:r>
              <a:rPr lang="en-GB" dirty="0" err="1"/>
              <a:t>recevoir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genre de diagnostic et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votre</a:t>
            </a:r>
            <a:r>
              <a:rPr lang="en-GB" dirty="0"/>
              <a:t> image de </a:t>
            </a:r>
            <a:r>
              <a:rPr lang="en-GB" dirty="0" err="1"/>
              <a:t>soi</a:t>
            </a:r>
            <a:r>
              <a:rPr lang="en-GB" dirty="0"/>
              <a:t> </a:t>
            </a:r>
            <a:r>
              <a:rPr lang="en-GB" dirty="0" err="1"/>
              <a:t>peut</a:t>
            </a:r>
            <a:r>
              <a:rPr lang="en-GB" dirty="0"/>
              <a:t> en </a:t>
            </a:r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altérée</a:t>
            </a:r>
            <a:r>
              <a:rPr lang="en-GB" dirty="0"/>
              <a:t>.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allez</a:t>
            </a:r>
            <a:r>
              <a:rPr lang="en-GB" dirty="0"/>
              <a:t> </a:t>
            </a:r>
            <a:r>
              <a:rPr lang="en-GB" dirty="0" err="1"/>
              <a:t>probablement</a:t>
            </a:r>
            <a:r>
              <a:rPr lang="en-GB" dirty="0"/>
              <a:t> vivre un grand </a:t>
            </a:r>
            <a:r>
              <a:rPr lang="en-GB" dirty="0" err="1"/>
              <a:t>nombre</a:t>
            </a:r>
            <a:r>
              <a:rPr lang="en-GB" dirty="0"/>
              <a:t> </a:t>
            </a:r>
            <a:r>
              <a:rPr lang="en-GB" dirty="0" err="1"/>
              <a:t>d'émotions</a:t>
            </a:r>
            <a:r>
              <a:rPr lang="en-GB" dirty="0"/>
              <a:t>. »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7678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7095"/>
          </a:xfrm>
        </p:spPr>
        <p:txBody>
          <a:bodyPr>
            <a:normAutofit/>
          </a:bodyPr>
          <a:lstStyle/>
          <a:p>
            <a:br>
              <a:rPr lang="nl-NL" b="1" i="1" dirty="0">
                <a:solidFill>
                  <a:srgbClr val="002060"/>
                </a:solidFill>
              </a:rPr>
            </a:br>
            <a:r>
              <a:rPr lang="nl-NL" b="1" i="1" dirty="0" err="1">
                <a:solidFill>
                  <a:srgbClr val="002060"/>
                </a:solidFill>
              </a:rPr>
              <a:t>J’ai</a:t>
            </a:r>
            <a:r>
              <a:rPr lang="nl-NL" b="1" i="1" dirty="0">
                <a:solidFill>
                  <a:srgbClr val="002060"/>
                </a:solidFill>
              </a:rPr>
              <a:t> </a:t>
            </a:r>
            <a:r>
              <a:rPr lang="nl-NL" b="1" i="1" dirty="0" err="1">
                <a:solidFill>
                  <a:srgbClr val="002060"/>
                </a:solidFill>
              </a:rPr>
              <a:t>retrouvé</a:t>
            </a:r>
            <a:r>
              <a:rPr lang="nl-NL" b="1" i="1" dirty="0">
                <a:solidFill>
                  <a:srgbClr val="002060"/>
                </a:solidFill>
              </a:rPr>
              <a:t> </a:t>
            </a:r>
            <a:br>
              <a:rPr lang="nl-NL" b="1" i="1" dirty="0">
                <a:solidFill>
                  <a:srgbClr val="002060"/>
                </a:solidFill>
              </a:rPr>
            </a:br>
            <a:r>
              <a:rPr lang="nl-NL" b="1" i="1" dirty="0" err="1">
                <a:solidFill>
                  <a:srgbClr val="002060"/>
                </a:solidFill>
              </a:rPr>
              <a:t>une</a:t>
            </a:r>
            <a:r>
              <a:rPr lang="nl-NL" b="1" i="1" dirty="0">
                <a:solidFill>
                  <a:srgbClr val="002060"/>
                </a:solidFill>
              </a:rPr>
              <a:t> </a:t>
            </a:r>
            <a:r>
              <a:rPr lang="nl-NL" b="1" i="1" dirty="0" err="1">
                <a:solidFill>
                  <a:srgbClr val="002060"/>
                </a:solidFill>
              </a:rPr>
              <a:t>sexualité</a:t>
            </a:r>
            <a:r>
              <a:rPr lang="nl-NL" b="1" i="1" dirty="0">
                <a:solidFill>
                  <a:srgbClr val="002060"/>
                </a:solidFill>
              </a:rPr>
              <a:t> </a:t>
            </a:r>
            <a:r>
              <a:rPr lang="nl-NL" b="1" i="1" dirty="0" err="1">
                <a:solidFill>
                  <a:srgbClr val="002060"/>
                </a:solidFill>
              </a:rPr>
              <a:t>épanouie</a:t>
            </a:r>
            <a:r>
              <a:rPr lang="nl-NL" b="1" i="1" dirty="0">
                <a:solidFill>
                  <a:srgbClr val="002060"/>
                </a:solidFill>
              </a:rPr>
              <a:t>, </a:t>
            </a:r>
            <a:r>
              <a:rPr lang="nl-NL" b="1" i="1" dirty="0" err="1">
                <a:solidFill>
                  <a:srgbClr val="002060"/>
                </a:solidFill>
              </a:rPr>
              <a:t>riche</a:t>
            </a:r>
            <a:r>
              <a:rPr lang="nl-NL" b="1" i="1" dirty="0">
                <a:solidFill>
                  <a:srgbClr val="002060"/>
                </a:solidFill>
              </a:rPr>
              <a:t> en </a:t>
            </a:r>
            <a:r>
              <a:rPr lang="nl-NL" b="1" i="1" dirty="0" err="1">
                <a:solidFill>
                  <a:srgbClr val="002060"/>
                </a:solidFill>
              </a:rPr>
              <a:t>plaisirs</a:t>
            </a:r>
            <a:r>
              <a:rPr lang="nl-NL" b="1" i="1" dirty="0">
                <a:solidFill>
                  <a:srgbClr val="002060"/>
                </a:solidFill>
              </a:rPr>
              <a:t>…</a:t>
            </a:r>
            <a:br>
              <a:rPr lang="nl-NL" b="1" i="1" dirty="0">
                <a:solidFill>
                  <a:srgbClr val="002060"/>
                </a:solidFill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288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313552" y="282238"/>
            <a:ext cx="5907311" cy="58439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BE" sz="3600" b="1" i="1" dirty="0">
              <a:solidFill>
                <a:srgbClr val="004380"/>
              </a:solidFill>
            </a:endParaRPr>
          </a:p>
          <a:p>
            <a:pPr marL="0" indent="0">
              <a:buNone/>
            </a:pPr>
            <a:endParaRPr lang="fr-BE" sz="3600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BE" sz="3600" b="1" i="1" dirty="0">
                <a:solidFill>
                  <a:srgbClr val="000000"/>
                </a:solidFill>
              </a:rPr>
              <a:t>Merci pour votre attention </a:t>
            </a:r>
          </a:p>
          <a:p>
            <a:pPr marL="0" indent="0">
              <a:buNone/>
            </a:pPr>
            <a:r>
              <a:rPr lang="fr-BE" sz="3600" b="1" i="1" dirty="0">
                <a:solidFill>
                  <a:srgbClr val="000000"/>
                </a:solidFill>
              </a:rPr>
              <a:t>Bedankt voor uw aandacht</a:t>
            </a:r>
            <a:endParaRPr lang="nl-BE" sz="3600" b="1" i="1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nl-BE" sz="3600" b="1" i="1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nl-BE" sz="3600" b="1" i="1" dirty="0">
                <a:solidFill>
                  <a:srgbClr val="000000"/>
                </a:solidFill>
              </a:rPr>
              <a:t>Semiye Tas</a:t>
            </a:r>
          </a:p>
          <a:p>
            <a:pPr algn="ctr">
              <a:buNone/>
            </a:pPr>
            <a:r>
              <a:rPr lang="nl-BE" sz="3600" b="1" i="1" dirty="0">
                <a:solidFill>
                  <a:srgbClr val="000000"/>
                </a:solidFill>
                <a:hlinkClick r:id="rId2"/>
              </a:rPr>
              <a:t>stas@clstjean.be</a:t>
            </a:r>
            <a:endParaRPr lang="nl-BE" sz="3600" b="1" i="1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nl-BE" sz="3600" b="1" i="1" dirty="0">
                <a:solidFill>
                  <a:srgbClr val="000000"/>
                </a:solidFill>
              </a:rPr>
              <a:t>+32 (0)477/43.97.67</a:t>
            </a:r>
          </a:p>
          <a:p>
            <a:pPr marL="0" indent="0" algn="ctr">
              <a:buNone/>
            </a:pPr>
            <a:endParaRPr lang="fr-BE" sz="3600" b="1" i="1" dirty="0">
              <a:solidFill>
                <a:srgbClr val="004380"/>
              </a:solidFill>
            </a:endParaRPr>
          </a:p>
        </p:txBody>
      </p:sp>
      <p:pic>
        <p:nvPicPr>
          <p:cNvPr id="6" name="Picture 22" descr="job_evaluat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283" y="282239"/>
            <a:ext cx="3058518" cy="385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94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689816" y="752635"/>
            <a:ext cx="7539783" cy="2712625"/>
          </a:xfrm>
        </p:spPr>
        <p:txBody>
          <a:bodyPr>
            <a:normAutofit fontScale="90000"/>
          </a:bodyPr>
          <a:lstStyle/>
          <a:p>
            <a:r>
              <a:rPr lang="fr-BE" sz="4800" b="1" dirty="0"/>
              <a:t>Lésions Génitales:</a:t>
            </a:r>
            <a:br>
              <a:rPr lang="fr-BE" sz="4800" b="1" dirty="0"/>
            </a:br>
            <a:r>
              <a:rPr lang="fr-BE" sz="4800" dirty="0"/>
              <a:t> Impact sur la qualité de vie</a:t>
            </a:r>
            <a:br>
              <a:rPr lang="fr-BE" sz="4800" dirty="0"/>
            </a:br>
            <a:br>
              <a:rPr lang="fr-BE" sz="4800" dirty="0"/>
            </a:br>
            <a:r>
              <a:rPr lang="fr-BE" sz="4800" dirty="0"/>
              <a:t>Casus</a:t>
            </a:r>
            <a:br>
              <a:rPr lang="fr-BE" sz="4800" dirty="0"/>
            </a:br>
            <a:br>
              <a:rPr lang="fr-BE" sz="1800" dirty="0"/>
            </a:br>
            <a:endParaRPr lang="nl-NL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8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fr-BE" sz="4800" b="1" dirty="0">
                <a:solidFill>
                  <a:srgbClr val="000000"/>
                </a:solidFill>
              </a:rPr>
            </a:br>
            <a:r>
              <a:rPr lang="fr-BE" sz="4800" b="1" dirty="0">
                <a:solidFill>
                  <a:srgbClr val="000000"/>
                </a:solidFill>
              </a:rPr>
              <a:t>Casus</a:t>
            </a:r>
            <a:br>
              <a:rPr lang="fr-BE" sz="4800" b="1" dirty="0">
                <a:solidFill>
                  <a:srgbClr val="000000"/>
                </a:solidFill>
              </a:rPr>
            </a:br>
            <a:endParaRPr lang="nl-NL" sz="4800" b="1" dirty="0">
              <a:solidFill>
                <a:srgbClr val="000000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600201"/>
            <a:ext cx="7946030" cy="4525963"/>
          </a:xfrm>
        </p:spPr>
        <p:txBody>
          <a:bodyPr>
            <a:normAutofit fontScale="85000" lnSpcReduction="20000"/>
          </a:bodyPr>
          <a:lstStyle/>
          <a:p>
            <a:r>
              <a:rPr lang="fr-BE" sz="4000" dirty="0"/>
              <a:t>Femme, </a:t>
            </a:r>
            <a:r>
              <a:rPr lang="fr-BE" sz="4000" b="1" dirty="0"/>
              <a:t>49</a:t>
            </a:r>
            <a:r>
              <a:rPr lang="fr-BE" sz="4000" dirty="0"/>
              <a:t> ans, G3 P1 A0</a:t>
            </a:r>
            <a:br>
              <a:rPr lang="fr-BE" sz="4000" dirty="0"/>
            </a:br>
            <a:br>
              <a:rPr lang="fr-BE" sz="4000" dirty="0"/>
            </a:br>
            <a:r>
              <a:rPr lang="nl-NL" sz="4000" dirty="0" err="1"/>
              <a:t>Une</a:t>
            </a:r>
            <a:r>
              <a:rPr lang="nl-NL" sz="4000" dirty="0"/>
              <a:t> </a:t>
            </a:r>
            <a:r>
              <a:rPr lang="nl-NL" sz="4000" dirty="0" err="1"/>
              <a:t>hystérectomie</a:t>
            </a:r>
            <a:r>
              <a:rPr lang="nl-NL" sz="4000" dirty="0"/>
              <a:t> </a:t>
            </a:r>
            <a:r>
              <a:rPr lang="nl-NL" sz="2600" dirty="0">
                <a:solidFill>
                  <a:srgbClr val="000000"/>
                </a:solidFill>
              </a:rPr>
              <a:t>(</a:t>
            </a:r>
            <a:r>
              <a:rPr lang="en-GB" sz="2600" dirty="0" err="1">
                <a:solidFill>
                  <a:srgbClr val="000000"/>
                </a:solidFill>
              </a:rPr>
              <a:t>saignements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très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abondants</a:t>
            </a:r>
            <a:r>
              <a:rPr lang="en-GB" sz="2600" dirty="0">
                <a:solidFill>
                  <a:srgbClr val="000000"/>
                </a:solidFill>
              </a:rPr>
              <a:t> et </a:t>
            </a:r>
            <a:r>
              <a:rPr lang="en-GB" sz="2600" dirty="0" err="1">
                <a:solidFill>
                  <a:srgbClr val="000000"/>
                </a:solidFill>
              </a:rPr>
              <a:t>très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fréquents</a:t>
            </a:r>
            <a:r>
              <a:rPr lang="en-GB" sz="2600" dirty="0">
                <a:solidFill>
                  <a:srgbClr val="000000"/>
                </a:solidFill>
              </a:rPr>
              <a:t>)</a:t>
            </a:r>
            <a:br>
              <a:rPr lang="en-GB" sz="2600" dirty="0">
                <a:solidFill>
                  <a:srgbClr val="000000"/>
                </a:solidFill>
              </a:rPr>
            </a:br>
            <a:r>
              <a:rPr lang="en-GB" sz="2600" dirty="0">
                <a:solidFill>
                  <a:srgbClr val="000000"/>
                </a:solidFill>
              </a:rPr>
              <a:t>“</a:t>
            </a:r>
            <a:r>
              <a:rPr lang="en-GB" sz="4000" i="1" dirty="0">
                <a:solidFill>
                  <a:srgbClr val="000000"/>
                </a:solidFill>
              </a:rPr>
              <a:t>ne </a:t>
            </a:r>
            <a:r>
              <a:rPr lang="en-GB" sz="4000" i="1" dirty="0" err="1">
                <a:solidFill>
                  <a:srgbClr val="000000"/>
                </a:solidFill>
              </a:rPr>
              <a:t>peux</a:t>
            </a:r>
            <a:r>
              <a:rPr lang="en-GB" sz="4000" i="1" dirty="0">
                <a:solidFill>
                  <a:srgbClr val="000000"/>
                </a:solidFill>
              </a:rPr>
              <a:t> plus </a:t>
            </a:r>
            <a:r>
              <a:rPr lang="en-GB" sz="4000" i="1" dirty="0" err="1">
                <a:solidFill>
                  <a:srgbClr val="000000"/>
                </a:solidFill>
              </a:rPr>
              <a:t>être</a:t>
            </a:r>
            <a:r>
              <a:rPr lang="en-GB" sz="4000" i="1" dirty="0">
                <a:solidFill>
                  <a:srgbClr val="000000"/>
                </a:solidFill>
              </a:rPr>
              <a:t> enceinte” </a:t>
            </a:r>
            <a:br>
              <a:rPr lang="nl-NL" sz="4000" dirty="0">
                <a:solidFill>
                  <a:srgbClr val="000000"/>
                </a:solidFill>
              </a:rPr>
            </a:br>
            <a:br>
              <a:rPr lang="en-GB" sz="4000" dirty="0">
                <a:solidFill>
                  <a:srgbClr val="000000"/>
                </a:solidFill>
              </a:rPr>
            </a:br>
            <a:r>
              <a:rPr lang="en-GB" sz="4000" b="1" dirty="0" err="1">
                <a:solidFill>
                  <a:srgbClr val="000000"/>
                </a:solidFill>
              </a:rPr>
              <a:t>Apres</a:t>
            </a:r>
            <a:r>
              <a:rPr lang="en-GB" sz="4000" b="1" dirty="0">
                <a:solidFill>
                  <a:srgbClr val="000000"/>
                </a:solidFill>
              </a:rPr>
              <a:t> </a:t>
            </a:r>
            <a:r>
              <a:rPr lang="en-GB" sz="4000" b="1" dirty="0" err="1">
                <a:solidFill>
                  <a:srgbClr val="000000"/>
                </a:solidFill>
              </a:rPr>
              <a:t>une</a:t>
            </a:r>
            <a:r>
              <a:rPr lang="en-GB" sz="4000" b="1" dirty="0">
                <a:solidFill>
                  <a:srgbClr val="000000"/>
                </a:solidFill>
              </a:rPr>
              <a:t> </a:t>
            </a:r>
            <a:r>
              <a:rPr lang="en-GB" sz="4000" b="1" dirty="0" err="1">
                <a:solidFill>
                  <a:srgbClr val="000000"/>
                </a:solidFill>
              </a:rPr>
              <a:t>hystérectomie</a:t>
            </a:r>
            <a:br>
              <a:rPr lang="en-GB" sz="4000" dirty="0">
                <a:solidFill>
                  <a:srgbClr val="000000"/>
                </a:solidFill>
              </a:rPr>
            </a:br>
            <a:r>
              <a:rPr lang="nl-NL" sz="4000" dirty="0">
                <a:solidFill>
                  <a:srgbClr val="000000"/>
                </a:solidFill>
              </a:rPr>
              <a:t>  “</a:t>
            </a:r>
            <a:r>
              <a:rPr lang="nl-NL" sz="4000" dirty="0" err="1">
                <a:solidFill>
                  <a:srgbClr val="000000"/>
                </a:solidFill>
              </a:rPr>
              <a:t>n'ai</a:t>
            </a:r>
            <a:r>
              <a:rPr lang="nl-NL" sz="4000" dirty="0">
                <a:solidFill>
                  <a:srgbClr val="000000"/>
                </a:solidFill>
              </a:rPr>
              <a:t> plus </a:t>
            </a:r>
            <a:r>
              <a:rPr lang="nl-NL" sz="4000" dirty="0" err="1">
                <a:solidFill>
                  <a:srgbClr val="000000"/>
                </a:solidFill>
              </a:rPr>
              <a:t>envie</a:t>
            </a:r>
            <a:r>
              <a:rPr lang="nl-NL" sz="4000" dirty="0">
                <a:solidFill>
                  <a:srgbClr val="000000"/>
                </a:solidFill>
              </a:rPr>
              <a:t> de </a:t>
            </a:r>
            <a:r>
              <a:rPr lang="nl-NL" sz="4000" dirty="0" err="1">
                <a:solidFill>
                  <a:srgbClr val="000000"/>
                </a:solidFill>
              </a:rPr>
              <a:t>sexe</a:t>
            </a:r>
            <a:br>
              <a:rPr lang="en-GB" sz="4000" dirty="0">
                <a:solidFill>
                  <a:srgbClr val="000000"/>
                </a:solidFill>
              </a:rPr>
            </a:br>
            <a:r>
              <a:rPr lang="en-GB" sz="4000" i="1" dirty="0">
                <a:solidFill>
                  <a:srgbClr val="000000"/>
                </a:solidFill>
              </a:rPr>
              <a:t> </a:t>
            </a:r>
            <a:r>
              <a:rPr lang="en-GB" sz="4000" i="1" dirty="0" err="1">
                <a:solidFill>
                  <a:srgbClr val="000000"/>
                </a:solidFill>
              </a:rPr>
              <a:t>sexualité</a:t>
            </a:r>
            <a:r>
              <a:rPr lang="en-GB" sz="4000" i="1" dirty="0">
                <a:solidFill>
                  <a:srgbClr val="000000"/>
                </a:solidFill>
              </a:rPr>
              <a:t> </a:t>
            </a:r>
            <a:r>
              <a:rPr lang="en-GB" sz="4000" i="1" dirty="0" err="1">
                <a:solidFill>
                  <a:srgbClr val="000000"/>
                </a:solidFill>
              </a:rPr>
              <a:t>est</a:t>
            </a:r>
            <a:r>
              <a:rPr lang="en-GB" sz="4000" i="1" dirty="0">
                <a:solidFill>
                  <a:srgbClr val="000000"/>
                </a:solidFill>
              </a:rPr>
              <a:t> </a:t>
            </a:r>
            <a:r>
              <a:rPr lang="en-GB" sz="4000" i="1" dirty="0" err="1">
                <a:solidFill>
                  <a:srgbClr val="000000"/>
                </a:solidFill>
              </a:rPr>
              <a:t>morte</a:t>
            </a:r>
            <a:r>
              <a:rPr lang="en-GB" sz="4000" i="1" dirty="0">
                <a:solidFill>
                  <a:srgbClr val="000000"/>
                </a:solidFill>
              </a:rPr>
              <a:t> et vie </a:t>
            </a:r>
            <a:r>
              <a:rPr lang="en-GB" sz="4000" i="1" dirty="0" err="1">
                <a:solidFill>
                  <a:srgbClr val="000000"/>
                </a:solidFill>
              </a:rPr>
              <a:t>est</a:t>
            </a:r>
            <a:r>
              <a:rPr lang="en-GB" sz="4000" i="1" dirty="0">
                <a:solidFill>
                  <a:srgbClr val="000000"/>
                </a:solidFill>
              </a:rPr>
              <a:t> </a:t>
            </a:r>
            <a:r>
              <a:rPr lang="en-GB" sz="4000" i="1" dirty="0" err="1">
                <a:solidFill>
                  <a:srgbClr val="000000"/>
                </a:solidFill>
              </a:rPr>
              <a:t>changé</a:t>
            </a:r>
            <a:r>
              <a:rPr lang="fr-BE" sz="4000" dirty="0"/>
              <a:t> »</a:t>
            </a:r>
            <a:br>
              <a:rPr lang="fr-BE" sz="4000" dirty="0"/>
            </a:br>
            <a:endParaRPr lang="nl-NL" sz="4000" dirty="0">
              <a:solidFill>
                <a:srgbClr val="00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070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4227" r="4227"/>
          <a:stretch>
            <a:fillRect/>
          </a:stretch>
        </p:blipFill>
        <p:spPr>
          <a:xfrm>
            <a:off x="674139" y="329278"/>
            <a:ext cx="7776123" cy="56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8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13552" y="274638"/>
            <a:ext cx="7916047" cy="4209816"/>
          </a:xfrm>
        </p:spPr>
        <p:txBody>
          <a:bodyPr>
            <a:normAutofit/>
          </a:bodyPr>
          <a:lstStyle/>
          <a:p>
            <a:r>
              <a:rPr lang="en-GB" sz="4000" dirty="0" err="1"/>
              <a:t>Sentez-vous</a:t>
            </a:r>
            <a:r>
              <a:rPr lang="en-GB" sz="4000" dirty="0"/>
              <a:t> </a:t>
            </a:r>
            <a:r>
              <a:rPr lang="en-GB" sz="4000" dirty="0" err="1"/>
              <a:t>à</a:t>
            </a:r>
            <a:r>
              <a:rPr lang="en-GB" sz="4000" dirty="0"/>
              <a:t> </a:t>
            </a:r>
            <a:r>
              <a:rPr lang="en-GB" sz="4000" dirty="0" err="1"/>
              <a:t>l'aise</a:t>
            </a:r>
            <a:r>
              <a:rPr lang="en-GB" sz="4000" dirty="0"/>
              <a:t> </a:t>
            </a:r>
            <a:r>
              <a:rPr lang="en-GB" sz="4000" dirty="0" err="1"/>
              <a:t>d'en</a:t>
            </a:r>
            <a:r>
              <a:rPr lang="en-GB" sz="4000" dirty="0"/>
              <a:t> </a:t>
            </a:r>
            <a:r>
              <a:rPr lang="en-GB" sz="4000" dirty="0" err="1"/>
              <a:t>parler</a:t>
            </a:r>
            <a:r>
              <a:rPr lang="en-GB" sz="4000" dirty="0"/>
              <a:t> ?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46378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73469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>
              <a:solidFill>
                <a:srgbClr val="004380"/>
              </a:solidFill>
            </a:endParaRPr>
          </a:p>
          <a:p>
            <a:endParaRPr lang="fr-BE" dirty="0">
              <a:solidFill>
                <a:srgbClr val="00438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6" y="274639"/>
            <a:ext cx="7874000" cy="55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LA RÉPONSE SEXUELLE FEMININE</a:t>
            </a:r>
            <a:br>
              <a:rPr lang="nl-NL" sz="3600" b="1" dirty="0">
                <a:solidFill>
                  <a:schemeClr val="bg1"/>
                </a:solidFill>
              </a:rPr>
            </a:br>
            <a:r>
              <a:rPr lang="nl-NL" sz="1600" b="1" dirty="0">
                <a:solidFill>
                  <a:schemeClr val="bg1"/>
                </a:solidFill>
              </a:rPr>
              <a:t>Le </a:t>
            </a:r>
            <a:r>
              <a:rPr lang="nl-NL" sz="1600" b="1" dirty="0" err="1">
                <a:solidFill>
                  <a:schemeClr val="bg1"/>
                </a:solidFill>
              </a:rPr>
              <a:t>modèle</a:t>
            </a:r>
            <a:r>
              <a:rPr lang="nl-NL" sz="1600" b="1" dirty="0">
                <a:solidFill>
                  <a:schemeClr val="bg1"/>
                </a:solidFill>
              </a:rPr>
              <a:t> de Masters &amp; Johnson</a:t>
            </a:r>
            <a:br>
              <a:rPr lang="nl-NL" sz="3600" b="1" dirty="0">
                <a:solidFill>
                  <a:schemeClr val="bg1"/>
                </a:solidFill>
              </a:rPr>
            </a:br>
            <a:endParaRPr lang="fr-BE" sz="3600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BE" dirty="0">
              <a:solidFill>
                <a:srgbClr val="004380"/>
              </a:solidFill>
            </a:endParaRPr>
          </a:p>
          <a:p>
            <a:endParaRPr lang="fr-BE" dirty="0">
              <a:solidFill>
                <a:srgbClr val="00438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1120" b="-41120"/>
          <a:stretch>
            <a:fillRect/>
          </a:stretch>
        </p:blipFill>
        <p:spPr>
          <a:xfrm>
            <a:off x="296046" y="2081140"/>
            <a:ext cx="4038600" cy="4525963"/>
          </a:xfrm>
        </p:spPr>
      </p:pic>
      <p:sp>
        <p:nvSpPr>
          <p:cNvPr id="2" name="Rechthoek 1"/>
          <p:cNvSpPr/>
          <p:nvPr/>
        </p:nvSpPr>
        <p:spPr>
          <a:xfrm>
            <a:off x="1019048" y="1600201"/>
            <a:ext cx="76677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err="1"/>
              <a:t>Quatre</a:t>
            </a:r>
            <a:r>
              <a:rPr lang="nl-NL" sz="2800" dirty="0"/>
              <a:t> </a:t>
            </a:r>
            <a:r>
              <a:rPr lang="nl-NL" sz="2800" dirty="0" err="1"/>
              <a:t>phases</a:t>
            </a:r>
            <a:r>
              <a:rPr lang="nl-NL" sz="2800" dirty="0"/>
              <a:t> </a:t>
            </a:r>
            <a:r>
              <a:rPr lang="nl-NL" sz="2800" dirty="0" err="1"/>
              <a:t>interactives</a:t>
            </a:r>
            <a:r>
              <a:rPr lang="nl-NL" sz="2800" dirty="0"/>
              <a:t> </a:t>
            </a:r>
            <a:r>
              <a:rPr lang="nl-NL" sz="2800" dirty="0" err="1"/>
              <a:t>lors</a:t>
            </a:r>
            <a:r>
              <a:rPr lang="nl-NL" sz="2800" dirty="0"/>
              <a:t> </a:t>
            </a:r>
            <a:r>
              <a:rPr lang="nl-NL" sz="2800" dirty="0" err="1"/>
              <a:t>d’un</a:t>
            </a:r>
            <a:r>
              <a:rPr lang="nl-NL" sz="2800" dirty="0"/>
              <a:t> rapport </a:t>
            </a:r>
            <a:r>
              <a:rPr lang="nl-NL" sz="2800" dirty="0" err="1"/>
              <a:t>sexuel</a:t>
            </a:r>
            <a:r>
              <a:rPr lang="nl-NL" sz="2800" dirty="0"/>
              <a:t> </a:t>
            </a:r>
          </a:p>
          <a:p>
            <a:endParaRPr lang="nl-NL" u="sng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260" y="2637391"/>
            <a:ext cx="4857598" cy="32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half" idx="4294967295"/>
          </p:nvPr>
        </p:nvSpPr>
        <p:spPr>
          <a:xfrm>
            <a:off x="3343275" y="274639"/>
            <a:ext cx="5545963" cy="6296024"/>
          </a:xfrm>
        </p:spPr>
        <p:txBody>
          <a:bodyPr>
            <a:normAutofit/>
          </a:bodyPr>
          <a:lstStyle/>
          <a:p>
            <a:endParaRPr lang="nl-NL" sz="2800" dirty="0"/>
          </a:p>
          <a:p>
            <a:r>
              <a:rPr lang="nl-NL" sz="2800" dirty="0">
                <a:latin typeface="Eurostile"/>
              </a:rPr>
              <a:t>A </a:t>
            </a:r>
            <a:r>
              <a:rPr lang="nl-NL" sz="2800" dirty="0" err="1">
                <a:latin typeface="Eurostile"/>
              </a:rPr>
              <a:t>l'aide</a:t>
            </a:r>
            <a:r>
              <a:rPr lang="nl-NL" sz="2800" dirty="0">
                <a:latin typeface="Eurostile"/>
              </a:rPr>
              <a:t> de </a:t>
            </a:r>
            <a:r>
              <a:rPr lang="nl-NL" sz="2800" dirty="0" err="1">
                <a:latin typeface="Eurostile"/>
              </a:rPr>
              <a:t>pictogrammes</a:t>
            </a:r>
            <a:r>
              <a:rPr lang="nl-NL" sz="2800" dirty="0">
                <a:latin typeface="Eurostile"/>
              </a:rPr>
              <a:t> </a:t>
            </a:r>
            <a:r>
              <a:rPr lang="nl-NL" sz="2800" dirty="0" err="1">
                <a:latin typeface="Eurostile"/>
              </a:rPr>
              <a:t>colorés</a:t>
            </a:r>
            <a:r>
              <a:rPr lang="nl-NL" sz="2800" dirty="0">
                <a:latin typeface="Eurostile"/>
              </a:rPr>
              <a:t> </a:t>
            </a:r>
            <a:r>
              <a:rPr lang="nl-NL" sz="2800" dirty="0" err="1">
                <a:latin typeface="Eurostile"/>
              </a:rPr>
              <a:t>illustrés</a:t>
            </a:r>
            <a:r>
              <a:rPr lang="nl-NL" sz="2800" dirty="0">
                <a:latin typeface="Eurostile"/>
              </a:rPr>
              <a:t> dans </a:t>
            </a:r>
            <a:r>
              <a:rPr lang="nl-NL" sz="2800" dirty="0" err="1">
                <a:latin typeface="Eurostile"/>
              </a:rPr>
              <a:t>le</a:t>
            </a:r>
            <a:r>
              <a:rPr lang="nl-NL" sz="2800" dirty="0">
                <a:latin typeface="Eurostile"/>
              </a:rPr>
              <a:t> </a:t>
            </a:r>
            <a:r>
              <a:rPr lang="nl-NL" sz="2000" dirty="0">
                <a:latin typeface="Eurostile"/>
              </a:rPr>
              <a:t>«MAN MEETS WOMAN»</a:t>
            </a:r>
            <a:r>
              <a:rPr lang="nl-NL" sz="2800" dirty="0">
                <a:latin typeface="Eurostile"/>
              </a:rPr>
              <a:t> Yang </a:t>
            </a:r>
            <a:r>
              <a:rPr lang="nl-NL" sz="2800" dirty="0" err="1">
                <a:latin typeface="Eurostile"/>
              </a:rPr>
              <a:t>Liu</a:t>
            </a:r>
            <a:endParaRPr lang="nl-NL" sz="2800" dirty="0">
              <a:latin typeface="Eurostile"/>
            </a:endParaRPr>
          </a:p>
          <a:p>
            <a:r>
              <a:rPr lang="nl-NL" sz="2800" dirty="0" err="1">
                <a:latin typeface="Eurostile"/>
              </a:rPr>
              <a:t>Un</a:t>
            </a:r>
            <a:r>
              <a:rPr lang="nl-NL" sz="2800" dirty="0">
                <a:latin typeface="Eurostile"/>
              </a:rPr>
              <a:t> documentaire </a:t>
            </a:r>
            <a:r>
              <a:rPr lang="nl-NL" sz="2800" dirty="0" err="1">
                <a:latin typeface="Eurostile"/>
              </a:rPr>
              <a:t>visuel</a:t>
            </a:r>
            <a:r>
              <a:rPr lang="nl-NL" sz="2800" dirty="0">
                <a:latin typeface="Eurostile"/>
              </a:rPr>
              <a:t> </a:t>
            </a:r>
            <a:r>
              <a:rPr lang="nl-NL" sz="2800" dirty="0" err="1">
                <a:latin typeface="Eurostile"/>
              </a:rPr>
              <a:t>sur</a:t>
            </a:r>
            <a:r>
              <a:rPr lang="nl-NL" sz="2800" dirty="0">
                <a:latin typeface="Eurostile"/>
              </a:rPr>
              <a:t> la </a:t>
            </a:r>
            <a:r>
              <a:rPr lang="nl-NL" sz="2800" dirty="0" err="1">
                <a:latin typeface="Eurostile"/>
              </a:rPr>
              <a:t>communication</a:t>
            </a:r>
            <a:r>
              <a:rPr lang="nl-NL" sz="2800" dirty="0">
                <a:latin typeface="Eurostile"/>
              </a:rPr>
              <a:t> </a:t>
            </a:r>
            <a:r>
              <a:rPr lang="nl-NL" sz="2800" dirty="0" err="1">
                <a:latin typeface="Eurostile"/>
              </a:rPr>
              <a:t>entre</a:t>
            </a:r>
            <a:r>
              <a:rPr lang="nl-NL" sz="2800" dirty="0">
                <a:latin typeface="Eurostile"/>
              </a:rPr>
              <a:t> </a:t>
            </a:r>
            <a:r>
              <a:rPr lang="nl-NL" sz="2800" dirty="0" err="1">
                <a:latin typeface="Eurostile"/>
              </a:rPr>
              <a:t>hommes</a:t>
            </a:r>
            <a:r>
              <a:rPr lang="nl-NL" sz="2800" dirty="0">
                <a:latin typeface="Eurostile"/>
              </a:rPr>
              <a:t> et </a:t>
            </a:r>
            <a:r>
              <a:rPr lang="nl-NL" sz="2800" dirty="0" err="1">
                <a:latin typeface="Eurostile"/>
              </a:rPr>
              <a:t>femmes</a:t>
            </a:r>
            <a:r>
              <a:rPr lang="nl-NL" sz="2800" dirty="0">
                <a:latin typeface="Eurostile"/>
              </a:rPr>
              <a:t>.</a:t>
            </a:r>
          </a:p>
          <a:p>
            <a:r>
              <a:rPr lang="nl-NL" sz="2800" dirty="0">
                <a:latin typeface="Eurostile"/>
              </a:rPr>
              <a:t> Les clichés</a:t>
            </a:r>
          </a:p>
          <a:p>
            <a:r>
              <a:rPr lang="nl-NL" sz="2800" dirty="0">
                <a:latin typeface="Eurostile"/>
              </a:rPr>
              <a:t> A </a:t>
            </a:r>
            <a:r>
              <a:rPr lang="nl-NL" sz="2800" dirty="0" err="1">
                <a:latin typeface="Eurostile"/>
              </a:rPr>
              <a:t>aborder</a:t>
            </a:r>
            <a:r>
              <a:rPr lang="nl-NL" sz="2800" dirty="0">
                <a:latin typeface="Eurostile"/>
              </a:rPr>
              <a:t> </a:t>
            </a:r>
            <a:r>
              <a:rPr lang="nl-NL" sz="2800" dirty="0" err="1">
                <a:latin typeface="Eurostile"/>
              </a:rPr>
              <a:t>ce</a:t>
            </a:r>
            <a:r>
              <a:rPr lang="nl-NL" sz="2800" dirty="0">
                <a:latin typeface="Eurostile"/>
              </a:rPr>
              <a:t> sujet </a:t>
            </a:r>
            <a:r>
              <a:rPr lang="nl-NL" sz="2800" dirty="0" err="1">
                <a:latin typeface="Eurostile"/>
              </a:rPr>
              <a:t>avec</a:t>
            </a:r>
            <a:r>
              <a:rPr lang="nl-NL" sz="2800" dirty="0">
                <a:latin typeface="Eurostile"/>
              </a:rPr>
              <a:t> </a:t>
            </a:r>
            <a:r>
              <a:rPr lang="nl-NL" sz="2800" dirty="0" err="1">
                <a:latin typeface="Eurostile"/>
              </a:rPr>
              <a:t>un</a:t>
            </a:r>
            <a:r>
              <a:rPr lang="nl-NL" sz="2800" dirty="0">
                <a:latin typeface="Eurostile"/>
              </a:rPr>
              <a:t> </a:t>
            </a:r>
            <a:r>
              <a:rPr lang="nl-NL" sz="2800" dirty="0" err="1">
                <a:latin typeface="Eurostile"/>
              </a:rPr>
              <a:t>peu</a:t>
            </a:r>
            <a:r>
              <a:rPr lang="nl-NL" sz="2800" dirty="0">
                <a:latin typeface="Eurostile"/>
              </a:rPr>
              <a:t> plus </a:t>
            </a:r>
            <a:r>
              <a:rPr lang="nl-NL" sz="2800" dirty="0" err="1">
                <a:latin typeface="Eurostile"/>
              </a:rPr>
              <a:t>d'humour</a:t>
            </a:r>
            <a:r>
              <a:rPr lang="nl-NL" sz="2800" dirty="0">
                <a:latin typeface="Eurostile"/>
              </a:rPr>
              <a:t> et, dans </a:t>
            </a:r>
            <a:r>
              <a:rPr lang="nl-NL" sz="2800" dirty="0" err="1">
                <a:latin typeface="Eurostile"/>
              </a:rPr>
              <a:t>nos</a:t>
            </a:r>
            <a:r>
              <a:rPr lang="nl-NL" sz="2800" dirty="0">
                <a:latin typeface="Eurostile"/>
              </a:rPr>
              <a:t> </a:t>
            </a:r>
            <a:r>
              <a:rPr lang="nl-NL" sz="2800" dirty="0" err="1">
                <a:latin typeface="Eurostile"/>
              </a:rPr>
              <a:t>interactions</a:t>
            </a:r>
            <a:r>
              <a:rPr lang="nl-NL" sz="2800" dirty="0">
                <a:latin typeface="Eurostile"/>
              </a:rPr>
              <a:t> </a:t>
            </a:r>
            <a:r>
              <a:rPr lang="nl-NL" sz="2800" dirty="0" err="1">
                <a:latin typeface="Eurostile"/>
              </a:rPr>
              <a:t>quotidiennes</a:t>
            </a:r>
            <a:r>
              <a:rPr lang="nl-NL" sz="2800" dirty="0">
                <a:latin typeface="Eurostile"/>
              </a:rPr>
              <a:t>, à </a:t>
            </a:r>
            <a:r>
              <a:rPr lang="nl-NL" sz="2800" dirty="0" err="1">
                <a:latin typeface="Eurostile"/>
              </a:rPr>
              <a:t>regarder</a:t>
            </a:r>
            <a:r>
              <a:rPr lang="nl-NL" sz="2800" dirty="0">
                <a:latin typeface="Eurostile"/>
              </a:rPr>
              <a:t> et à </a:t>
            </a:r>
            <a:r>
              <a:rPr lang="nl-NL" sz="2800" dirty="0" err="1">
                <a:latin typeface="Eurostile"/>
              </a:rPr>
              <a:t>penser</a:t>
            </a:r>
            <a:r>
              <a:rPr lang="nl-NL" sz="2800" dirty="0">
                <a:latin typeface="Eurostile"/>
              </a:rPr>
              <a:t> </a:t>
            </a:r>
            <a:r>
              <a:rPr lang="nl-NL" sz="2800" dirty="0" err="1">
                <a:latin typeface="Eurostile"/>
              </a:rPr>
              <a:t>aux</a:t>
            </a:r>
            <a:r>
              <a:rPr lang="nl-NL" sz="2800" dirty="0">
                <a:latin typeface="Eurostile"/>
              </a:rPr>
              <a:t> </a:t>
            </a:r>
            <a:r>
              <a:rPr lang="nl-NL" sz="2800" dirty="0" err="1">
                <a:latin typeface="Eurostile"/>
              </a:rPr>
              <a:t>choses</a:t>
            </a:r>
            <a:r>
              <a:rPr lang="nl-NL" sz="2800" dirty="0">
                <a:latin typeface="Eurostile"/>
              </a:rPr>
              <a:t> du point de vue du </a:t>
            </a:r>
            <a:r>
              <a:rPr lang="nl-NL" sz="2800" dirty="0" err="1">
                <a:latin typeface="Eurostile"/>
              </a:rPr>
              <a:t>sexe</a:t>
            </a:r>
            <a:r>
              <a:rPr lang="nl-NL" sz="2800" dirty="0">
                <a:latin typeface="Eurostile"/>
              </a:rPr>
              <a:t> </a:t>
            </a:r>
            <a:r>
              <a:rPr lang="nl-NL" sz="2800" dirty="0" err="1">
                <a:latin typeface="Eurostile"/>
              </a:rPr>
              <a:t>opposé</a:t>
            </a:r>
            <a:endParaRPr lang="nl-NL" sz="2800" dirty="0">
              <a:latin typeface="Eurostile"/>
            </a:endParaRPr>
          </a:p>
        </p:txBody>
      </p:sp>
      <p:pic>
        <p:nvPicPr>
          <p:cNvPr id="6" name="Tijdelijke aanduiding voor inhoud 8"/>
          <p:cNvPicPr>
            <a:picLocks noChangeAspect="1"/>
          </p:cNvPicPr>
          <p:nvPr/>
        </p:nvPicPr>
        <p:blipFill>
          <a:blip r:embed="rId2"/>
          <a:srcRect l="3572" r="3572"/>
          <a:stretch>
            <a:fillRect/>
          </a:stretch>
        </p:blipFill>
        <p:spPr>
          <a:xfrm>
            <a:off x="457199" y="274639"/>
            <a:ext cx="2886075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944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 chapitre  / Titel hoofdstu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lle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 avec n° / Inhoud met n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u sans n° / Inhoud zonder n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in / Ei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resentation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SAINT-JEAN POWERPOINT_v00</Template>
  <TotalTime>3320</TotalTime>
  <Words>555</Words>
  <Application>Microsoft Office PowerPoint</Application>
  <PresentationFormat>Diavoorstelling (4:3)</PresentationFormat>
  <Paragraphs>75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7</vt:i4>
      </vt:variant>
      <vt:variant>
        <vt:lpstr>Diatitels</vt:lpstr>
      </vt:variant>
      <vt:variant>
        <vt:i4>24</vt:i4>
      </vt:variant>
    </vt:vector>
  </HeadingPairs>
  <TitlesOfParts>
    <vt:vector size="37" baseType="lpstr">
      <vt:lpstr>Arial</vt:lpstr>
      <vt:lpstr>Calibri</vt:lpstr>
      <vt:lpstr>DIN Offc Pro Medium</vt:lpstr>
      <vt:lpstr>Eurostile</vt:lpstr>
      <vt:lpstr>Symbol</vt:lpstr>
      <vt:lpstr>Wingdings</vt:lpstr>
      <vt:lpstr>Cover</vt:lpstr>
      <vt:lpstr>Titre chapitre  / Titel hoofdstuk</vt:lpstr>
      <vt:lpstr>Bullets</vt:lpstr>
      <vt:lpstr>Contenu avec n° / Inhoud met n°</vt:lpstr>
      <vt:lpstr>Contenu sans n° / Inhoud zonder n°</vt:lpstr>
      <vt:lpstr>Fin / Einde</vt:lpstr>
      <vt:lpstr>Presentation2</vt:lpstr>
      <vt:lpstr> Lésions Génitales:  Impact sur la qualité de vie  Semiye Tas</vt:lpstr>
      <vt:lpstr>   Lésions Génitales:  Impact sur la qualité de vie Semiye Tas Clinique de la fertilité CliSexologue Clinicienne  &amp; Psychothérapeute  </vt:lpstr>
      <vt:lpstr>Lésions Génitales:  Impact sur la qualité de vie  Casus  </vt:lpstr>
      <vt:lpstr> Casus </vt:lpstr>
      <vt:lpstr>PowerPoint-presentatie</vt:lpstr>
      <vt:lpstr>Sentez-vous à l'aise d'en parler ?</vt:lpstr>
      <vt:lpstr>PowerPoint-presentatie</vt:lpstr>
      <vt:lpstr>LA RÉPONSE SEXUELLE FEMININE Le modèle de Masters &amp; Johnson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 Quel impact sur laqualité de vie  et la sexualité ? </vt:lpstr>
      <vt:lpstr> Quel impact sur laqualité de vie  et la sexualité ? </vt:lpstr>
      <vt:lpstr> Quel impact sur laqualité de vie  et la sexualité ? </vt:lpstr>
      <vt:lpstr>La qualité de vie </vt:lpstr>
      <vt:lpstr>Santé Sexuelle </vt:lpstr>
      <vt:lpstr>LES TROUBLES DE  DYSFONCTIONS SEXUELLES </vt:lpstr>
      <vt:lpstr>PowerPoint-presentatie</vt:lpstr>
      <vt:lpstr>PowerPoint-presentatie</vt:lpstr>
      <vt:lpstr>Approches et réponses possibles  </vt:lpstr>
      <vt:lpstr> J’ai retrouvé  une sexualité épanouie, riche en plaisirs… </vt:lpstr>
      <vt:lpstr>PowerPoint-presentatie</vt:lpstr>
    </vt:vector>
  </TitlesOfParts>
  <Company>Identic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HERMAN, Maud</dc:creator>
  <cp:lastModifiedBy>Alev Akin</cp:lastModifiedBy>
  <cp:revision>246</cp:revision>
  <cp:lastPrinted>2014-11-03T14:28:24Z</cp:lastPrinted>
  <dcterms:created xsi:type="dcterms:W3CDTF">2014-11-16T20:25:29Z</dcterms:created>
  <dcterms:modified xsi:type="dcterms:W3CDTF">2019-10-29T12:45:01Z</dcterms:modified>
</cp:coreProperties>
</file>