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2"/>
  </p:notesMasterIdLst>
  <p:sldIdLst>
    <p:sldId id="277" r:id="rId3"/>
    <p:sldId id="274" r:id="rId4"/>
    <p:sldId id="294" r:id="rId5"/>
    <p:sldId id="275" r:id="rId6"/>
    <p:sldId id="292" r:id="rId7"/>
    <p:sldId id="305" r:id="rId8"/>
    <p:sldId id="300" r:id="rId9"/>
    <p:sldId id="281" r:id="rId10"/>
    <p:sldId id="301" r:id="rId11"/>
    <p:sldId id="282" r:id="rId12"/>
    <p:sldId id="303" r:id="rId13"/>
    <p:sldId id="306" r:id="rId14"/>
    <p:sldId id="287" r:id="rId15"/>
    <p:sldId id="308" r:id="rId16"/>
    <p:sldId id="318" r:id="rId17"/>
    <p:sldId id="291" r:id="rId18"/>
    <p:sldId id="293" r:id="rId19"/>
    <p:sldId id="319" r:id="rId20"/>
    <p:sldId id="321" r:id="rId21"/>
    <p:sldId id="320" r:id="rId22"/>
    <p:sldId id="317" r:id="rId23"/>
    <p:sldId id="297" r:id="rId24"/>
    <p:sldId id="314" r:id="rId25"/>
    <p:sldId id="298" r:id="rId26"/>
    <p:sldId id="316" r:id="rId27"/>
    <p:sldId id="315" r:id="rId28"/>
    <p:sldId id="304" r:id="rId29"/>
    <p:sldId id="299" r:id="rId30"/>
    <p:sldId id="313"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A4FD4-81DB-4DD5-A066-5588DC410417}" v="1170" dt="2019-09-19T21:57:06.496"/>
    <p1510:client id="{C8F18530-32B7-4331-B092-07321E1A2339}" v="49" dt="2019-09-27T14:05:47.237"/>
    <p1510:client id="{FB4CAF6C-7CC9-4D36-86BC-5681A714203B}" v="180" dt="2019-09-24T10:49:21.3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1" autoAdjust="0"/>
    <p:restoredTop sz="95712" autoAdjust="0"/>
  </p:normalViewPr>
  <p:slideViewPr>
    <p:cSldViewPr snapToGrid="0">
      <p:cViewPr varScale="1">
        <p:scale>
          <a:sx n="83" d="100"/>
          <a:sy n="83" d="100"/>
        </p:scale>
        <p:origin x="1886"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Colson" userId="37499e9b52466f3d" providerId="Windows Live" clId="Web-{93AA4FD4-81DB-4DD5-A066-5588DC410417}"/>
    <pc:docChg chg="addSld delSld modSld">
      <pc:chgData name="Ann Colson" userId="37499e9b52466f3d" providerId="Windows Live" clId="Web-{93AA4FD4-81DB-4DD5-A066-5588DC410417}" dt="2019-09-19T21:57:06.496" v="1160" actId="14100"/>
      <pc:docMkLst>
        <pc:docMk/>
      </pc:docMkLst>
      <pc:sldChg chg="modSp">
        <pc:chgData name="Ann Colson" userId="37499e9b52466f3d" providerId="Windows Live" clId="Web-{93AA4FD4-81DB-4DD5-A066-5588DC410417}" dt="2019-09-19T21:30:49.210" v="974" actId="20577"/>
        <pc:sldMkLst>
          <pc:docMk/>
          <pc:sldMk cId="3030154160" sldId="274"/>
        </pc:sldMkLst>
        <pc:spChg chg="mod">
          <ac:chgData name="Ann Colson" userId="37499e9b52466f3d" providerId="Windows Live" clId="Web-{93AA4FD4-81DB-4DD5-A066-5588DC410417}" dt="2019-09-19T20:34:29.393" v="630" actId="20577"/>
          <ac:spMkLst>
            <pc:docMk/>
            <pc:sldMk cId="3030154160" sldId="274"/>
            <ac:spMk id="8" creationId="{00000000-0000-0000-0000-000000000000}"/>
          </ac:spMkLst>
        </pc:spChg>
        <pc:spChg chg="mod">
          <ac:chgData name="Ann Colson" userId="37499e9b52466f3d" providerId="Windows Live" clId="Web-{93AA4FD4-81DB-4DD5-A066-5588DC410417}" dt="2019-09-19T21:30:49.210" v="974" actId="20577"/>
          <ac:spMkLst>
            <pc:docMk/>
            <pc:sldMk cId="3030154160" sldId="274"/>
            <ac:spMk id="9" creationId="{00000000-0000-0000-0000-000000000000}"/>
          </ac:spMkLst>
        </pc:spChg>
      </pc:sldChg>
      <pc:sldChg chg="modSp">
        <pc:chgData name="Ann Colson" userId="37499e9b52466f3d" providerId="Windows Live" clId="Web-{93AA4FD4-81DB-4DD5-A066-5588DC410417}" dt="2019-09-19T20:34:11.877" v="628" actId="20577"/>
        <pc:sldMkLst>
          <pc:docMk/>
          <pc:sldMk cId="2498794415" sldId="275"/>
        </pc:sldMkLst>
        <pc:spChg chg="mod">
          <ac:chgData name="Ann Colson" userId="37499e9b52466f3d" providerId="Windows Live" clId="Web-{93AA4FD4-81DB-4DD5-A066-5588DC410417}" dt="2019-09-19T20:34:11.877" v="628" actId="20577"/>
          <ac:spMkLst>
            <pc:docMk/>
            <pc:sldMk cId="2498794415" sldId="275"/>
            <ac:spMk id="9" creationId="{00000000-0000-0000-0000-000000000000}"/>
          </ac:spMkLst>
        </pc:spChg>
      </pc:sldChg>
      <pc:sldChg chg="modSp">
        <pc:chgData name="Ann Colson" userId="37499e9b52466f3d" providerId="Windows Live" clId="Web-{93AA4FD4-81DB-4DD5-A066-5588DC410417}" dt="2019-09-19T20:08:52.036" v="41" actId="20577"/>
        <pc:sldMkLst>
          <pc:docMk/>
          <pc:sldMk cId="132342371" sldId="277"/>
        </pc:sldMkLst>
        <pc:spChg chg="mod">
          <ac:chgData name="Ann Colson" userId="37499e9b52466f3d" providerId="Windows Live" clId="Web-{93AA4FD4-81DB-4DD5-A066-5588DC410417}" dt="2019-09-19T20:08:26.145" v="23" actId="20577"/>
          <ac:spMkLst>
            <pc:docMk/>
            <pc:sldMk cId="132342371" sldId="277"/>
            <ac:spMk id="2" creationId="{00000000-0000-0000-0000-000000000000}"/>
          </ac:spMkLst>
        </pc:spChg>
        <pc:spChg chg="mod">
          <ac:chgData name="Ann Colson" userId="37499e9b52466f3d" providerId="Windows Live" clId="Web-{93AA4FD4-81DB-4DD5-A066-5588DC410417}" dt="2019-09-19T20:08:52.036" v="41" actId="20577"/>
          <ac:spMkLst>
            <pc:docMk/>
            <pc:sldMk cId="132342371" sldId="277"/>
            <ac:spMk id="3" creationId="{00000000-0000-0000-0000-000000000000}"/>
          </ac:spMkLst>
        </pc:spChg>
      </pc:sldChg>
      <pc:sldChg chg="modSp new">
        <pc:chgData name="Ann Colson" userId="37499e9b52466f3d" providerId="Windows Live" clId="Web-{93AA4FD4-81DB-4DD5-A066-5588DC410417}" dt="2019-09-19T20:40:02.905" v="735" actId="20577"/>
        <pc:sldMkLst>
          <pc:docMk/>
          <pc:sldMk cId="1855414456" sldId="279"/>
        </pc:sldMkLst>
        <pc:spChg chg="mod">
          <ac:chgData name="Ann Colson" userId="37499e9b52466f3d" providerId="Windows Live" clId="Web-{93AA4FD4-81DB-4DD5-A066-5588DC410417}" dt="2019-09-19T20:40:02.905" v="735" actId="20577"/>
          <ac:spMkLst>
            <pc:docMk/>
            <pc:sldMk cId="1855414456" sldId="279"/>
            <ac:spMk id="2" creationId="{130D70F7-7517-4C5D-864C-75D6810EDBB2}"/>
          </ac:spMkLst>
        </pc:spChg>
      </pc:sldChg>
      <pc:sldChg chg="addSp delSp modSp new addAnim modAnim modNotes">
        <pc:chgData name="Ann Colson" userId="37499e9b52466f3d" providerId="Windows Live" clId="Web-{93AA4FD4-81DB-4DD5-A066-5588DC410417}" dt="2019-09-19T20:52:43.474" v="870"/>
        <pc:sldMkLst>
          <pc:docMk/>
          <pc:sldMk cId="4191817258" sldId="280"/>
        </pc:sldMkLst>
        <pc:spChg chg="del mod">
          <ac:chgData name="Ann Colson" userId="37499e9b52466f3d" providerId="Windows Live" clId="Web-{93AA4FD4-81DB-4DD5-A066-5588DC410417}" dt="2019-09-19T20:46:42.728" v="773"/>
          <ac:spMkLst>
            <pc:docMk/>
            <pc:sldMk cId="4191817258" sldId="280"/>
            <ac:spMk id="2" creationId="{160A8FD6-9BD0-49D8-8C64-915400A32FD5}"/>
          </ac:spMkLst>
        </pc:spChg>
        <pc:spChg chg="mod">
          <ac:chgData name="Ann Colson" userId="37499e9b52466f3d" providerId="Windows Live" clId="Web-{93AA4FD4-81DB-4DD5-A066-5588DC410417}" dt="2019-09-19T20:45:06.995" v="758" actId="20577"/>
          <ac:spMkLst>
            <pc:docMk/>
            <pc:sldMk cId="4191817258" sldId="280"/>
            <ac:spMk id="4" creationId="{5C3A27AE-38FC-4F25-A26E-F7E93B773422}"/>
          </ac:spMkLst>
        </pc:spChg>
        <pc:spChg chg="add mod">
          <ac:chgData name="Ann Colson" userId="37499e9b52466f3d" providerId="Windows Live" clId="Web-{93AA4FD4-81DB-4DD5-A066-5588DC410417}" dt="2019-09-19T20:52:29.443" v="866" actId="20577"/>
          <ac:spMkLst>
            <pc:docMk/>
            <pc:sldMk cId="4191817258" sldId="280"/>
            <ac:spMk id="173" creationId="{723F1839-D410-4390-B8C9-A4F820973D57}"/>
          </ac:spMkLst>
        </pc:spChg>
        <pc:graphicFrameChg chg="add mod modGraphic">
          <ac:chgData name="Ann Colson" userId="37499e9b52466f3d" providerId="Windows Live" clId="Web-{93AA4FD4-81DB-4DD5-A066-5588DC410417}" dt="2019-09-19T20:47:41.790" v="799" actId="20577"/>
          <ac:graphicFrameMkLst>
            <pc:docMk/>
            <pc:sldMk cId="4191817258" sldId="280"/>
            <ac:graphicFrameMk id="5" creationId="{C6039033-26FA-4B22-8C0D-7EC2F5DA934C}"/>
          </ac:graphicFrameMkLst>
        </pc:graphicFrameChg>
      </pc:sldChg>
      <pc:sldChg chg="modSp new del">
        <pc:chgData name="Ann Colson" userId="37499e9b52466f3d" providerId="Windows Live" clId="Web-{93AA4FD4-81DB-4DD5-A066-5588DC410417}" dt="2019-09-19T20:52:51.412" v="871"/>
        <pc:sldMkLst>
          <pc:docMk/>
          <pc:sldMk cId="852694298" sldId="281"/>
        </pc:sldMkLst>
        <pc:spChg chg="mod">
          <ac:chgData name="Ann Colson" userId="37499e9b52466f3d" providerId="Windows Live" clId="Web-{93AA4FD4-81DB-4DD5-A066-5588DC410417}" dt="2019-09-19T20:51:38.647" v="856" actId="20577"/>
          <ac:spMkLst>
            <pc:docMk/>
            <pc:sldMk cId="852694298" sldId="281"/>
            <ac:spMk id="2" creationId="{4ED56E97-56F0-46BC-B9AD-A13F37414FEA}"/>
          </ac:spMkLst>
        </pc:spChg>
        <pc:spChg chg="mod">
          <ac:chgData name="Ann Colson" userId="37499e9b52466f3d" providerId="Windows Live" clId="Web-{93AA4FD4-81DB-4DD5-A066-5588DC410417}" dt="2019-09-19T20:44:53.792" v="755" actId="1076"/>
          <ac:spMkLst>
            <pc:docMk/>
            <pc:sldMk cId="852694298" sldId="281"/>
            <ac:spMk id="4" creationId="{DB548366-65FF-418D-8661-0ACF9620CEC8}"/>
          </ac:spMkLst>
        </pc:spChg>
      </pc:sldChg>
      <pc:sldChg chg="modSp new">
        <pc:chgData name="Ann Colson" userId="37499e9b52466f3d" providerId="Windows Live" clId="Web-{93AA4FD4-81DB-4DD5-A066-5588DC410417}" dt="2019-09-19T21:37:23.499" v="1003" actId="20577"/>
        <pc:sldMkLst>
          <pc:docMk/>
          <pc:sldMk cId="2272420289" sldId="281"/>
        </pc:sldMkLst>
        <pc:spChg chg="mod">
          <ac:chgData name="Ann Colson" userId="37499e9b52466f3d" providerId="Windows Live" clId="Web-{93AA4FD4-81DB-4DD5-A066-5588DC410417}" dt="2019-09-19T21:37:23.499" v="1003" actId="20577"/>
          <ac:spMkLst>
            <pc:docMk/>
            <pc:sldMk cId="2272420289" sldId="281"/>
            <ac:spMk id="2" creationId="{265BD981-8CB1-4CBE-948C-86E0EBB95C63}"/>
          </ac:spMkLst>
        </pc:spChg>
        <pc:spChg chg="mod">
          <ac:chgData name="Ann Colson" userId="37499e9b52466f3d" providerId="Windows Live" clId="Web-{93AA4FD4-81DB-4DD5-A066-5588DC410417}" dt="2019-09-19T21:36:11.045" v="987" actId="20577"/>
          <ac:spMkLst>
            <pc:docMk/>
            <pc:sldMk cId="2272420289" sldId="281"/>
            <ac:spMk id="4" creationId="{7007D3CE-4A46-4E87-81B8-0B58E991E848}"/>
          </ac:spMkLst>
        </pc:spChg>
      </pc:sldChg>
      <pc:sldChg chg="addSp modSp new modNotes">
        <pc:chgData name="Ann Colson" userId="37499e9b52466f3d" providerId="Windows Live" clId="Web-{93AA4FD4-81DB-4DD5-A066-5588DC410417}" dt="2019-09-19T21:38:26.407" v="1008" actId="20577"/>
        <pc:sldMkLst>
          <pc:docMk/>
          <pc:sldMk cId="1662103239" sldId="282"/>
        </pc:sldMkLst>
        <pc:spChg chg="mod">
          <ac:chgData name="Ann Colson" userId="37499e9b52466f3d" providerId="Windows Live" clId="Web-{93AA4FD4-81DB-4DD5-A066-5588DC410417}" dt="2019-09-19T20:56:28.534" v="903" actId="14100"/>
          <ac:spMkLst>
            <pc:docMk/>
            <pc:sldMk cId="1662103239" sldId="282"/>
            <ac:spMk id="2" creationId="{32EE2848-1946-494F-AF79-2A2E513B0631}"/>
          </ac:spMkLst>
        </pc:spChg>
        <pc:spChg chg="mod">
          <ac:chgData name="Ann Colson" userId="37499e9b52466f3d" providerId="Windows Live" clId="Web-{93AA4FD4-81DB-4DD5-A066-5588DC410417}" dt="2019-09-19T21:38:26.407" v="1008" actId="20577"/>
          <ac:spMkLst>
            <pc:docMk/>
            <pc:sldMk cId="1662103239" sldId="282"/>
            <ac:spMk id="4" creationId="{39661108-CADF-4EA0-8FF6-D3728599E029}"/>
          </ac:spMkLst>
        </pc:spChg>
        <pc:picChg chg="add mod">
          <ac:chgData name="Ann Colson" userId="37499e9b52466f3d" providerId="Windows Live" clId="Web-{93AA4FD4-81DB-4DD5-A066-5588DC410417}" dt="2019-09-19T20:58:13.970" v="913" actId="1076"/>
          <ac:picMkLst>
            <pc:docMk/>
            <pc:sldMk cId="1662103239" sldId="282"/>
            <ac:picMk id="5" creationId="{F9D2092C-B369-48A0-99EA-295CFBC1D54A}"/>
          </ac:picMkLst>
        </pc:picChg>
      </pc:sldChg>
      <pc:sldChg chg="modSp new">
        <pc:chgData name="Ann Colson" userId="37499e9b52466f3d" providerId="Windows Live" clId="Web-{93AA4FD4-81DB-4DD5-A066-5588DC410417}" dt="2019-09-19T20:57:38.096" v="910" actId="20577"/>
        <pc:sldMkLst>
          <pc:docMk/>
          <pc:sldMk cId="471986734" sldId="283"/>
        </pc:sldMkLst>
        <pc:spChg chg="mod">
          <ac:chgData name="Ann Colson" userId="37499e9b52466f3d" providerId="Windows Live" clId="Web-{93AA4FD4-81DB-4DD5-A066-5588DC410417}" dt="2019-09-19T20:57:13.549" v="906" actId="20577"/>
          <ac:spMkLst>
            <pc:docMk/>
            <pc:sldMk cId="471986734" sldId="283"/>
            <ac:spMk id="2" creationId="{BCB0E941-EEC8-497E-B528-83B49A29D3C4}"/>
          </ac:spMkLst>
        </pc:spChg>
        <pc:spChg chg="mod">
          <ac:chgData name="Ann Colson" userId="37499e9b52466f3d" providerId="Windows Live" clId="Web-{93AA4FD4-81DB-4DD5-A066-5588DC410417}" dt="2019-09-19T20:57:38.096" v="910" actId="20577"/>
          <ac:spMkLst>
            <pc:docMk/>
            <pc:sldMk cId="471986734" sldId="283"/>
            <ac:spMk id="4" creationId="{4F43E369-9568-4C27-8D92-3F3EC62BB52F}"/>
          </ac:spMkLst>
        </pc:spChg>
      </pc:sldChg>
      <pc:sldChg chg="addSp delSp modSp new">
        <pc:chgData name="Ann Colson" userId="37499e9b52466f3d" providerId="Windows Live" clId="Web-{93AA4FD4-81DB-4DD5-A066-5588DC410417}" dt="2019-09-19T21:29:02.724" v="955" actId="20577"/>
        <pc:sldMkLst>
          <pc:docMk/>
          <pc:sldMk cId="2057539338" sldId="284"/>
        </pc:sldMkLst>
        <pc:spChg chg="del mod">
          <ac:chgData name="Ann Colson" userId="37499e9b52466f3d" providerId="Windows Live" clId="Web-{93AA4FD4-81DB-4DD5-A066-5588DC410417}" dt="2019-09-19T21:02:06.749" v="932"/>
          <ac:spMkLst>
            <pc:docMk/>
            <pc:sldMk cId="2057539338" sldId="284"/>
            <ac:spMk id="2" creationId="{9D2F69F1-2A57-4706-9401-1B5676B1F4F2}"/>
          </ac:spMkLst>
        </pc:spChg>
        <pc:spChg chg="mod">
          <ac:chgData name="Ann Colson" userId="37499e9b52466f3d" providerId="Windows Live" clId="Web-{93AA4FD4-81DB-4DD5-A066-5588DC410417}" dt="2019-09-19T21:29:02.724" v="955" actId="20577"/>
          <ac:spMkLst>
            <pc:docMk/>
            <pc:sldMk cId="2057539338" sldId="284"/>
            <ac:spMk id="4" creationId="{9B6747A5-C2F0-44E7-B4DC-9671AB3D097B}"/>
          </ac:spMkLst>
        </pc:spChg>
        <pc:graphicFrameChg chg="add modGraphic">
          <ac:chgData name="Ann Colson" userId="37499e9b52466f3d" providerId="Windows Live" clId="Web-{93AA4FD4-81DB-4DD5-A066-5588DC410417}" dt="2019-09-19T21:02:43.576" v="952" actId="20577"/>
          <ac:graphicFrameMkLst>
            <pc:docMk/>
            <pc:sldMk cId="2057539338" sldId="284"/>
            <ac:graphicFrameMk id="7" creationId="{0FF8AC89-FCAD-4E87-B2A2-2219F8EE7E0C}"/>
          </ac:graphicFrameMkLst>
        </pc:graphicFrameChg>
      </pc:sldChg>
      <pc:sldChg chg="modSp new">
        <pc:chgData name="Ann Colson" userId="37499e9b52466f3d" providerId="Windows Live" clId="Web-{93AA4FD4-81DB-4DD5-A066-5588DC410417}" dt="2019-09-19T21:45:19.555" v="1071" actId="20577"/>
        <pc:sldMkLst>
          <pc:docMk/>
          <pc:sldMk cId="4132918948" sldId="285"/>
        </pc:sldMkLst>
        <pc:spChg chg="mod">
          <ac:chgData name="Ann Colson" userId="37499e9b52466f3d" providerId="Windows Live" clId="Web-{93AA4FD4-81DB-4DD5-A066-5588DC410417}" dt="2019-09-19T21:45:19.555" v="1071" actId="20577"/>
          <ac:spMkLst>
            <pc:docMk/>
            <pc:sldMk cId="4132918948" sldId="285"/>
            <ac:spMk id="2" creationId="{3ED268A2-D809-414E-9E8C-4D6DA9DF4161}"/>
          </ac:spMkLst>
        </pc:spChg>
        <pc:spChg chg="mod">
          <ac:chgData name="Ann Colson" userId="37499e9b52466f3d" providerId="Windows Live" clId="Web-{93AA4FD4-81DB-4DD5-A066-5588DC410417}" dt="2019-09-19T21:41:39.410" v="1011" actId="20577"/>
          <ac:spMkLst>
            <pc:docMk/>
            <pc:sldMk cId="4132918948" sldId="285"/>
            <ac:spMk id="4" creationId="{81AE11C4-4DC5-40D6-AB08-E2162892F616}"/>
          </ac:spMkLst>
        </pc:spChg>
      </pc:sldChg>
      <pc:sldChg chg="modSp new">
        <pc:chgData name="Ann Colson" userId="37499e9b52466f3d" providerId="Windows Live" clId="Web-{93AA4FD4-81DB-4DD5-A066-5588DC410417}" dt="2019-09-19T21:46:23.700" v="1080" actId="20577"/>
        <pc:sldMkLst>
          <pc:docMk/>
          <pc:sldMk cId="1565912581" sldId="286"/>
        </pc:sldMkLst>
        <pc:spChg chg="mod">
          <ac:chgData name="Ann Colson" userId="37499e9b52466f3d" providerId="Windows Live" clId="Web-{93AA4FD4-81DB-4DD5-A066-5588DC410417}" dt="2019-09-19T21:45:56.337" v="1077" actId="20577"/>
          <ac:spMkLst>
            <pc:docMk/>
            <pc:sldMk cId="1565912581" sldId="286"/>
            <ac:spMk id="2" creationId="{3A0E0415-085F-44B7-8525-0DC0063E6CC9}"/>
          </ac:spMkLst>
        </pc:spChg>
        <pc:spChg chg="mod">
          <ac:chgData name="Ann Colson" userId="37499e9b52466f3d" providerId="Windows Live" clId="Web-{93AA4FD4-81DB-4DD5-A066-5588DC410417}" dt="2019-09-19T21:46:23.700" v="1080" actId="20577"/>
          <ac:spMkLst>
            <pc:docMk/>
            <pc:sldMk cId="1565912581" sldId="286"/>
            <ac:spMk id="4" creationId="{C8613738-A8B0-4A1D-BC96-0B0A6287D701}"/>
          </ac:spMkLst>
        </pc:spChg>
      </pc:sldChg>
      <pc:sldChg chg="addSp modSp new">
        <pc:chgData name="Ann Colson" userId="37499e9b52466f3d" providerId="Windows Live" clId="Web-{93AA4FD4-81DB-4DD5-A066-5588DC410417}" dt="2019-09-19T21:55:05.493" v="1115" actId="1076"/>
        <pc:sldMkLst>
          <pc:docMk/>
          <pc:sldMk cId="3851934798" sldId="287"/>
        </pc:sldMkLst>
        <pc:spChg chg="mod">
          <ac:chgData name="Ann Colson" userId="37499e9b52466f3d" providerId="Windows Live" clId="Web-{93AA4FD4-81DB-4DD5-A066-5588DC410417}" dt="2019-09-19T21:54:59.400" v="1112" actId="1076"/>
          <ac:spMkLst>
            <pc:docMk/>
            <pc:sldMk cId="3851934798" sldId="287"/>
            <ac:spMk id="2" creationId="{A4B421D3-8EAC-4FC3-A43A-710E33B5A2B6}"/>
          </ac:spMkLst>
        </pc:spChg>
        <pc:picChg chg="add mod">
          <ac:chgData name="Ann Colson" userId="37499e9b52466f3d" providerId="Windows Live" clId="Web-{93AA4FD4-81DB-4DD5-A066-5588DC410417}" dt="2019-09-19T21:55:05.493" v="1115" actId="1076"/>
          <ac:picMkLst>
            <pc:docMk/>
            <pc:sldMk cId="3851934798" sldId="287"/>
            <ac:picMk id="5" creationId="{C084D013-B632-4339-91EE-1220F363D865}"/>
          </ac:picMkLst>
        </pc:picChg>
      </pc:sldChg>
      <pc:sldChg chg="modSp new">
        <pc:chgData name="Ann Colson" userId="37499e9b52466f3d" providerId="Windows Live" clId="Web-{93AA4FD4-81DB-4DD5-A066-5588DC410417}" dt="2019-09-19T21:57:06.496" v="1160" actId="14100"/>
        <pc:sldMkLst>
          <pc:docMk/>
          <pc:sldMk cId="628831928" sldId="288"/>
        </pc:sldMkLst>
        <pc:spChg chg="mod">
          <ac:chgData name="Ann Colson" userId="37499e9b52466f3d" providerId="Windows Live" clId="Web-{93AA4FD4-81DB-4DD5-A066-5588DC410417}" dt="2019-09-19T21:57:06.496" v="1160" actId="14100"/>
          <ac:spMkLst>
            <pc:docMk/>
            <pc:sldMk cId="628831928" sldId="288"/>
            <ac:spMk id="2" creationId="{50E24001-B7DB-4052-93B7-C0C0827B70C8}"/>
          </ac:spMkLst>
        </pc:spChg>
        <pc:spChg chg="mod">
          <ac:chgData name="Ann Colson" userId="37499e9b52466f3d" providerId="Windows Live" clId="Web-{93AA4FD4-81DB-4DD5-A066-5588DC410417}" dt="2019-09-19T21:55:33.353" v="1118" actId="20577"/>
          <ac:spMkLst>
            <pc:docMk/>
            <pc:sldMk cId="628831928" sldId="288"/>
            <ac:spMk id="4" creationId="{5E902B70-21DC-4936-B5FE-45754702C7D0}"/>
          </ac:spMkLst>
        </pc:spChg>
      </pc:sldChg>
    </pc:docChg>
  </pc:docChgLst>
  <pc:docChgLst>
    <pc:chgData name="Ann Colson" userId="37499e9b52466f3d" providerId="Windows Live" clId="Web-{C8F18530-32B7-4331-B092-07321E1A2339}"/>
    <pc:docChg chg="modSld">
      <pc:chgData name="Ann Colson" userId="37499e9b52466f3d" providerId="Windows Live" clId="Web-{C8F18530-32B7-4331-B092-07321E1A2339}" dt="2019-09-27T14:05:47.237" v="48" actId="20577"/>
      <pc:docMkLst>
        <pc:docMk/>
      </pc:docMkLst>
      <pc:sldChg chg="modSp">
        <pc:chgData name="Ann Colson" userId="37499e9b52466f3d" providerId="Windows Live" clId="Web-{C8F18530-32B7-4331-B092-07321E1A2339}" dt="2019-09-27T14:02:28.066" v="34" actId="20577"/>
        <pc:sldMkLst>
          <pc:docMk/>
          <pc:sldMk cId="2498794415" sldId="275"/>
        </pc:sldMkLst>
        <pc:spChg chg="mod">
          <ac:chgData name="Ann Colson" userId="37499e9b52466f3d" providerId="Windows Live" clId="Web-{C8F18530-32B7-4331-B092-07321E1A2339}" dt="2019-09-27T14:02:28.066" v="34" actId="20577"/>
          <ac:spMkLst>
            <pc:docMk/>
            <pc:sldMk cId="2498794415" sldId="275"/>
            <ac:spMk id="9" creationId="{00000000-0000-0000-0000-000000000000}"/>
          </ac:spMkLst>
        </pc:spChg>
      </pc:sldChg>
      <pc:sldChg chg="modSp">
        <pc:chgData name="Ann Colson" userId="37499e9b52466f3d" providerId="Windows Live" clId="Web-{C8F18530-32B7-4331-B092-07321E1A2339}" dt="2019-09-27T14:05:47.050" v="46" actId="20577"/>
        <pc:sldMkLst>
          <pc:docMk/>
          <pc:sldMk cId="3107004775" sldId="293"/>
        </pc:sldMkLst>
        <pc:spChg chg="mod">
          <ac:chgData name="Ann Colson" userId="37499e9b52466f3d" providerId="Windows Live" clId="Web-{C8F18530-32B7-4331-B092-07321E1A2339}" dt="2019-09-27T14:05:47.050" v="46" actId="20577"/>
          <ac:spMkLst>
            <pc:docMk/>
            <pc:sldMk cId="3107004775" sldId="293"/>
            <ac:spMk id="2" creationId="{00000000-0000-0000-0000-000000000000}"/>
          </ac:spMkLst>
        </pc:spChg>
      </pc:sldChg>
      <pc:sldChg chg="modSp">
        <pc:chgData name="Ann Colson" userId="37499e9b52466f3d" providerId="Windows Live" clId="Web-{C8F18530-32B7-4331-B092-07321E1A2339}" dt="2019-09-27T14:05:13.284" v="41" actId="20577"/>
        <pc:sldMkLst>
          <pc:docMk/>
          <pc:sldMk cId="3030788510" sldId="308"/>
        </pc:sldMkLst>
        <pc:spChg chg="mod">
          <ac:chgData name="Ann Colson" userId="37499e9b52466f3d" providerId="Windows Live" clId="Web-{C8F18530-32B7-4331-B092-07321E1A2339}" dt="2019-09-27T14:05:13.284" v="41" actId="20577"/>
          <ac:spMkLst>
            <pc:docMk/>
            <pc:sldMk cId="3030788510" sldId="308"/>
            <ac:spMk id="2" creationId="{00000000-0000-0000-0000-000000000000}"/>
          </ac:spMkLst>
        </pc:spChg>
      </pc:sldChg>
    </pc:docChg>
  </pc:docChgLst>
  <pc:docChgLst>
    <pc:chgData name="Ann Colson" userId="37499e9b52466f3d" providerId="Windows Live" clId="Web-{FB4CAF6C-7CC9-4D36-86BC-5681A714203B}"/>
    <pc:docChg chg="addSld modSld">
      <pc:chgData name="Ann Colson" userId="37499e9b52466f3d" providerId="Windows Live" clId="Web-{FB4CAF6C-7CC9-4D36-86BC-5681A714203B}" dt="2019-09-24T10:49:20.547" v="178" actId="20577"/>
      <pc:docMkLst>
        <pc:docMk/>
      </pc:docMkLst>
      <pc:sldChg chg="delSp modSp new">
        <pc:chgData name="Ann Colson" userId="37499e9b52466f3d" providerId="Windows Live" clId="Web-{FB4CAF6C-7CC9-4D36-86BC-5681A714203B}" dt="2019-09-24T10:49:18.937" v="176" actId="20577"/>
        <pc:sldMkLst>
          <pc:docMk/>
          <pc:sldMk cId="3607522479" sldId="314"/>
        </pc:sldMkLst>
        <pc:spChg chg="mod">
          <ac:chgData name="Ann Colson" userId="37499e9b52466f3d" providerId="Windows Live" clId="Web-{FB4CAF6C-7CC9-4D36-86BC-5681A714203B}" dt="2019-09-24T10:48:36.828" v="136" actId="20577"/>
          <ac:spMkLst>
            <pc:docMk/>
            <pc:sldMk cId="3607522479" sldId="314"/>
            <ac:spMk id="2" creationId="{DFBA4E62-6BB2-4FD0-AB67-BED002C5974A}"/>
          </ac:spMkLst>
        </pc:spChg>
        <pc:spChg chg="del">
          <ac:chgData name="Ann Colson" userId="37499e9b52466f3d" providerId="Windows Live" clId="Web-{FB4CAF6C-7CC9-4D36-86BC-5681A714203B}" dt="2019-09-24T10:48:51.047" v="139"/>
          <ac:spMkLst>
            <pc:docMk/>
            <pc:sldMk cId="3607522479" sldId="314"/>
            <ac:spMk id="3" creationId="{5B70C8EA-423C-49C0-91BF-E501285433DB}"/>
          </ac:spMkLst>
        </pc:spChg>
        <pc:spChg chg="mod">
          <ac:chgData name="Ann Colson" userId="37499e9b52466f3d" providerId="Windows Live" clId="Web-{FB4CAF6C-7CC9-4D36-86BC-5681A714203B}" dt="2019-09-24T10:49:18.937" v="176" actId="20577"/>
          <ac:spMkLst>
            <pc:docMk/>
            <pc:sldMk cId="3607522479" sldId="314"/>
            <ac:spMk id="4" creationId="{D7DE3B24-4425-4ED3-8F4D-81E11FEB5C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C5809-1277-46B8-A787-998AF12A666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nl-NL"/>
        </a:p>
      </dgm:t>
    </dgm:pt>
    <dgm:pt modelId="{E4AEB420-20CE-46DA-A1F9-D2747D24DFCC}">
      <dgm:prSet phldrT="[Tekst]" phldr="0"/>
      <dgm:spPr/>
      <dgm:t>
        <a:bodyPr/>
        <a:lstStyle/>
        <a:p>
          <a:r>
            <a:rPr lang="nl-NL" dirty="0" err="1">
              <a:latin typeface="Calibri Light" panose="020F0302020204030204"/>
            </a:rPr>
            <a:t>urolithiase</a:t>
          </a:r>
          <a:endParaRPr lang="nl-NL" b="0" i="0" u="none" strike="noStrike" cap="none" baseline="0" noProof="0" dirty="0" err="1">
            <a:solidFill>
              <a:srgbClr val="010000"/>
            </a:solidFill>
            <a:latin typeface="Calibri Light"/>
            <a:cs typeface="Calibri Light"/>
          </a:endParaRPr>
        </a:p>
      </dgm:t>
    </dgm:pt>
    <dgm:pt modelId="{7BE5D417-F347-49CB-87F1-366AE4CF2F5F}" type="parTrans" cxnId="{026B4A70-0D3F-45D6-8B60-AE7E70B03D74}">
      <dgm:prSet/>
      <dgm:spPr/>
      <dgm:t>
        <a:bodyPr/>
        <a:lstStyle/>
        <a:p>
          <a:endParaRPr lang="nl-NL"/>
        </a:p>
      </dgm:t>
    </dgm:pt>
    <dgm:pt modelId="{8E8AA69C-22E9-461E-B720-A55D9832D07A}" type="sibTrans" cxnId="{026B4A70-0D3F-45D6-8B60-AE7E70B03D74}">
      <dgm:prSet/>
      <dgm:spPr/>
      <dgm:t>
        <a:bodyPr/>
        <a:lstStyle/>
        <a:p>
          <a:endParaRPr lang="nl-NL"/>
        </a:p>
      </dgm:t>
    </dgm:pt>
    <dgm:pt modelId="{587F83C8-A68D-46C7-A4D7-93BE8865A583}">
      <dgm:prSet phldrT="[Tekst]" phldr="0"/>
      <dgm:spPr/>
      <dgm:t>
        <a:bodyPr/>
        <a:lstStyle/>
        <a:p>
          <a:pPr rtl="0"/>
          <a:r>
            <a:rPr lang="fr-FR" dirty="0">
              <a:latin typeface="Calibri"/>
              <a:cs typeface="Calibri"/>
            </a:rPr>
            <a:t>syndrome métabolique,  diabète de type 2, maladie cardio-vasculaire, fragilité osseuse, insuffisance rénale chronique</a:t>
          </a:r>
          <a:endParaRPr lang="nl-NL" dirty="0">
            <a:latin typeface="Calibri Light" panose="020F0302020204030204"/>
            <a:cs typeface="Calibri Light" panose="020F0302020204030204"/>
          </a:endParaRPr>
        </a:p>
      </dgm:t>
    </dgm:pt>
    <dgm:pt modelId="{54622CB2-7FE9-4404-9DF8-C3D479E28B4E}" type="parTrans" cxnId="{0C8CEF6E-4D5F-4E19-8910-E73EC2204958}">
      <dgm:prSet/>
      <dgm:spPr/>
      <dgm:t>
        <a:bodyPr/>
        <a:lstStyle/>
        <a:p>
          <a:endParaRPr lang="nl-NL"/>
        </a:p>
      </dgm:t>
    </dgm:pt>
    <dgm:pt modelId="{892C4D7C-004C-4DFF-B0C6-449BC7A6279B}" type="sibTrans" cxnId="{0C8CEF6E-4D5F-4E19-8910-E73EC2204958}">
      <dgm:prSet/>
      <dgm:spPr/>
      <dgm:t>
        <a:bodyPr/>
        <a:lstStyle/>
        <a:p>
          <a:endParaRPr lang="nl-NL"/>
        </a:p>
      </dgm:t>
    </dgm:pt>
    <dgm:pt modelId="{62308FED-3C16-4584-BACD-40A7A9B1F6AB}" type="pres">
      <dgm:prSet presAssocID="{C2BC5809-1277-46B8-A787-998AF12A6660}" presName="diagram" presStyleCnt="0">
        <dgm:presLayoutVars>
          <dgm:dir/>
          <dgm:resizeHandles val="exact"/>
        </dgm:presLayoutVars>
      </dgm:prSet>
      <dgm:spPr/>
      <dgm:t>
        <a:bodyPr/>
        <a:lstStyle/>
        <a:p>
          <a:endParaRPr lang="fr-BE"/>
        </a:p>
      </dgm:t>
    </dgm:pt>
    <dgm:pt modelId="{F11ACEA6-CCBD-460C-9116-2AEE1EACD833}" type="pres">
      <dgm:prSet presAssocID="{E4AEB420-20CE-46DA-A1F9-D2747D24DFCC}" presName="arrow" presStyleLbl="node1" presStyleIdx="0" presStyleCnt="2">
        <dgm:presLayoutVars>
          <dgm:bulletEnabled val="1"/>
        </dgm:presLayoutVars>
      </dgm:prSet>
      <dgm:spPr/>
      <dgm:t>
        <a:bodyPr/>
        <a:lstStyle/>
        <a:p>
          <a:endParaRPr lang="fr-BE"/>
        </a:p>
      </dgm:t>
    </dgm:pt>
    <dgm:pt modelId="{754360C8-42A5-4730-9A1F-1002BCC569CF}" type="pres">
      <dgm:prSet presAssocID="{587F83C8-A68D-46C7-A4D7-93BE8865A583}" presName="arrow" presStyleLbl="node1" presStyleIdx="1" presStyleCnt="2">
        <dgm:presLayoutVars>
          <dgm:bulletEnabled val="1"/>
        </dgm:presLayoutVars>
      </dgm:prSet>
      <dgm:spPr/>
      <dgm:t>
        <a:bodyPr/>
        <a:lstStyle/>
        <a:p>
          <a:endParaRPr lang="fr-BE"/>
        </a:p>
      </dgm:t>
    </dgm:pt>
  </dgm:ptLst>
  <dgm:cxnLst>
    <dgm:cxn modelId="{0C8CEF6E-4D5F-4E19-8910-E73EC2204958}" srcId="{C2BC5809-1277-46B8-A787-998AF12A6660}" destId="{587F83C8-A68D-46C7-A4D7-93BE8865A583}" srcOrd="1" destOrd="0" parTransId="{54622CB2-7FE9-4404-9DF8-C3D479E28B4E}" sibTransId="{892C4D7C-004C-4DFF-B0C6-449BC7A6279B}"/>
    <dgm:cxn modelId="{9BF390DA-D34B-4F0C-AC4C-F1C0A967C51C}" type="presOf" srcId="{587F83C8-A68D-46C7-A4D7-93BE8865A583}" destId="{754360C8-42A5-4730-9A1F-1002BCC569CF}" srcOrd="0" destOrd="0" presId="urn:microsoft.com/office/officeart/2005/8/layout/arrow5"/>
    <dgm:cxn modelId="{026B4A70-0D3F-45D6-8B60-AE7E70B03D74}" srcId="{C2BC5809-1277-46B8-A787-998AF12A6660}" destId="{E4AEB420-20CE-46DA-A1F9-D2747D24DFCC}" srcOrd="0" destOrd="0" parTransId="{7BE5D417-F347-49CB-87F1-366AE4CF2F5F}" sibTransId="{8E8AA69C-22E9-461E-B720-A55D9832D07A}"/>
    <dgm:cxn modelId="{BEB4589C-767D-4105-86FC-D4E9D1211D05}" type="presOf" srcId="{E4AEB420-20CE-46DA-A1F9-D2747D24DFCC}" destId="{F11ACEA6-CCBD-460C-9116-2AEE1EACD833}" srcOrd="0" destOrd="0" presId="urn:microsoft.com/office/officeart/2005/8/layout/arrow5"/>
    <dgm:cxn modelId="{52405A3F-1B1F-4C03-BD67-F497E42769E8}" type="presOf" srcId="{C2BC5809-1277-46B8-A787-998AF12A6660}" destId="{62308FED-3C16-4584-BACD-40A7A9B1F6AB}" srcOrd="0" destOrd="0" presId="urn:microsoft.com/office/officeart/2005/8/layout/arrow5"/>
    <dgm:cxn modelId="{00830B60-212D-4F62-AE02-97361645140D}" type="presParOf" srcId="{62308FED-3C16-4584-BACD-40A7A9B1F6AB}" destId="{F11ACEA6-CCBD-460C-9116-2AEE1EACD833}" srcOrd="0" destOrd="0" presId="urn:microsoft.com/office/officeart/2005/8/layout/arrow5"/>
    <dgm:cxn modelId="{C4776A6D-2A5C-4B07-A51A-606E09D36E44}" type="presParOf" srcId="{62308FED-3C16-4584-BACD-40A7A9B1F6AB}" destId="{754360C8-42A5-4730-9A1F-1002BCC569C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CEA6-CCBD-460C-9116-2AEE1EACD833}">
      <dsp:nvSpPr>
        <dsp:cNvPr id="0" name=""/>
        <dsp:cNvSpPr/>
      </dsp:nvSpPr>
      <dsp:spPr>
        <a:xfrm rot="16200000">
          <a:off x="1795" y="861867"/>
          <a:ext cx="4157745" cy="41577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nl-NL" sz="2100" kern="1200" dirty="0" err="1">
              <a:latin typeface="Calibri Light" panose="020F0302020204030204"/>
            </a:rPr>
            <a:t>urolithiase</a:t>
          </a:r>
          <a:endParaRPr lang="nl-NL" sz="2100" b="0" i="0" u="none" strike="noStrike" kern="1200" cap="none" baseline="0" noProof="0" dirty="0" err="1">
            <a:solidFill>
              <a:srgbClr val="010000"/>
            </a:solidFill>
            <a:latin typeface="Calibri Light"/>
            <a:cs typeface="Calibri Light"/>
          </a:endParaRPr>
        </a:p>
      </dsp:txBody>
      <dsp:txXfrm rot="5400000">
        <a:off x="1796" y="1901303"/>
        <a:ext cx="3430140" cy="2078873"/>
      </dsp:txXfrm>
    </dsp:sp>
    <dsp:sp modelId="{754360C8-42A5-4730-9A1F-1002BCC569CF}">
      <dsp:nvSpPr>
        <dsp:cNvPr id="0" name=""/>
        <dsp:cNvSpPr/>
      </dsp:nvSpPr>
      <dsp:spPr>
        <a:xfrm rot="5400000">
          <a:off x="4450229" y="861867"/>
          <a:ext cx="4157745" cy="415774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fr-FR" sz="2100" kern="1200" dirty="0">
              <a:latin typeface="Calibri"/>
              <a:cs typeface="Calibri"/>
            </a:rPr>
            <a:t>syndrome métabolique,  diabète de type 2, maladie cardio-vasculaire, fragilité osseuse, insuffisance rénale chronique</a:t>
          </a:r>
          <a:endParaRPr lang="nl-NL" sz="2100" kern="1200" dirty="0">
            <a:latin typeface="Calibri Light" panose="020F0302020204030204"/>
            <a:cs typeface="Calibri Light" panose="020F0302020204030204"/>
          </a:endParaRPr>
        </a:p>
      </dsp:txBody>
      <dsp:txXfrm rot="-5400000">
        <a:off x="5177835" y="1901303"/>
        <a:ext cx="3430140" cy="20788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A8A1-9946-49D4-A240-1057B4CCA40D}" type="datetimeFigureOut">
              <a:rPr lang="fr-BE" smtClean="0"/>
              <a:t>16-10-19</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8D1CE-489F-4A46-8B8F-4CF83AA083E0}" type="slidenum">
              <a:rPr lang="fr-BE" smtClean="0"/>
              <a:t>‹nr.›</a:t>
            </a:fld>
            <a:endParaRPr lang="fr-BE"/>
          </a:p>
        </p:txBody>
      </p:sp>
    </p:spTree>
    <p:extLst>
      <p:ext uri="{BB962C8B-B14F-4D97-AF65-F5344CB8AC3E}">
        <p14:creationId xmlns:p14="http://schemas.microsoft.com/office/powerpoint/2010/main" val="28170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Pour permettre au calcul de croître, un noyau primitif doit être initialement formé et retenu dans l’arbre urinaire, puis servir de matrice à l’agrégation et à la croissance des cristaux puis du calcul.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 la base des calculs d’oxalate de calcium, on attribue aujourd’hui un rôle majeur aux plaques de Randall.  Il s’agit de dépôts de phosphate de calcium (apatite) se formant au niveau de l’anse de </a:t>
            </a:r>
            <a:r>
              <a:rPr lang="fr-FR" dirty="0" err="1"/>
              <a:t>Henle</a:t>
            </a:r>
            <a:r>
              <a:rPr lang="fr-FR" dirty="0"/>
              <a:t> en regard des papilles rénales. Ces plaques vont croître à travers l’</a:t>
            </a:r>
            <a:r>
              <a:rPr lang="fr-FR" dirty="0" err="1"/>
              <a:t>urothélium</a:t>
            </a:r>
            <a:r>
              <a:rPr lang="fr-FR" dirty="0"/>
              <a:t> et pénétrer la cavité </a:t>
            </a:r>
            <a:r>
              <a:rPr lang="fr-FR" dirty="0" err="1"/>
              <a:t>pyélique</a:t>
            </a:r>
            <a:r>
              <a:rPr lang="fr-FR" dirty="0"/>
              <a:t>, exposant ainsi leur extrémité libre dans l’espace urinaire. On estime que ces plaques de Randall catalysent l’agrégation cristalline puis la formation des calculs d’oxalate de calcium qui pourront alors se détacher et migrer dans l’arbre urinaire.</a:t>
            </a:r>
            <a:endParaRPr lang="nl-NL" dirty="0"/>
          </a:p>
          <a:p>
            <a:endParaRPr lang="fr-BE" dirty="0"/>
          </a:p>
        </p:txBody>
      </p:sp>
      <p:sp>
        <p:nvSpPr>
          <p:cNvPr id="4" name="Tijdelijke aanduiding voor dianummer 3"/>
          <p:cNvSpPr>
            <a:spLocks noGrp="1"/>
          </p:cNvSpPr>
          <p:nvPr>
            <p:ph type="sldNum" sz="quarter" idx="10"/>
          </p:nvPr>
        </p:nvSpPr>
        <p:spPr/>
        <p:txBody>
          <a:bodyPr/>
          <a:lstStyle/>
          <a:p>
            <a:fld id="{11D8D1CE-489F-4A46-8B8F-4CF83AA083E0}" type="slidenum">
              <a:rPr lang="fr-BE" smtClean="0"/>
              <a:t>8</a:t>
            </a:fld>
            <a:endParaRPr lang="fr-BE"/>
          </a:p>
        </p:txBody>
      </p:sp>
    </p:spTree>
    <p:extLst>
      <p:ext uri="{BB962C8B-B14F-4D97-AF65-F5344CB8AC3E}">
        <p14:creationId xmlns:p14="http://schemas.microsoft.com/office/powerpoint/2010/main" val="190018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D8D1CE-489F-4A46-8B8F-4CF83AA083E0}" type="slidenum">
              <a:rPr lang="fr-BE" smtClean="0"/>
              <a:t>10</a:t>
            </a:fld>
            <a:endParaRPr lang="fr-BE"/>
          </a:p>
        </p:txBody>
      </p:sp>
    </p:spTree>
    <p:extLst>
      <p:ext uri="{BB962C8B-B14F-4D97-AF65-F5344CB8AC3E}">
        <p14:creationId xmlns:p14="http://schemas.microsoft.com/office/powerpoint/2010/main" val="77424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LEC</a:t>
            </a:r>
            <a:r>
              <a:rPr lang="fr-BE" baseline="0" dirty="0"/>
              <a:t> lithotripsie extracorporelle</a:t>
            </a:r>
            <a:endParaRPr lang="fr-BE" dirty="0"/>
          </a:p>
        </p:txBody>
      </p:sp>
      <p:sp>
        <p:nvSpPr>
          <p:cNvPr id="4" name="Tijdelijke aanduiding voor dianummer 3"/>
          <p:cNvSpPr>
            <a:spLocks noGrp="1"/>
          </p:cNvSpPr>
          <p:nvPr>
            <p:ph type="sldNum" sz="quarter" idx="10"/>
          </p:nvPr>
        </p:nvSpPr>
        <p:spPr/>
        <p:txBody>
          <a:bodyPr/>
          <a:lstStyle/>
          <a:p>
            <a:fld id="{11D8D1CE-489F-4A46-8B8F-4CF83AA083E0}" type="slidenum">
              <a:rPr lang="fr-BE" smtClean="0"/>
              <a:t>12</a:t>
            </a:fld>
            <a:endParaRPr lang="fr-BE"/>
          </a:p>
        </p:txBody>
      </p:sp>
    </p:spTree>
    <p:extLst>
      <p:ext uri="{BB962C8B-B14F-4D97-AF65-F5344CB8AC3E}">
        <p14:creationId xmlns:p14="http://schemas.microsoft.com/office/powerpoint/2010/main" val="104368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Anamnèse:</a:t>
            </a:r>
          </a:p>
          <a:p>
            <a:r>
              <a:rPr lang="fr-BE" dirty="0"/>
              <a:t>Age du</a:t>
            </a:r>
            <a:r>
              <a:rPr lang="fr-BE" baseline="0" dirty="0"/>
              <a:t> premier crise</a:t>
            </a:r>
          </a:p>
          <a:p>
            <a:r>
              <a:rPr lang="fr-BE" baseline="0" dirty="0"/>
              <a:t>Antécédents </a:t>
            </a:r>
            <a:r>
              <a:rPr lang="fr-BE" baseline="0" dirty="0" err="1"/>
              <a:t>famil</a:t>
            </a:r>
            <a:endParaRPr lang="fr-BE" baseline="0" dirty="0"/>
          </a:p>
          <a:p>
            <a:r>
              <a:rPr lang="fr-BE" baseline="0" dirty="0"/>
              <a:t>Sexe, </a:t>
            </a:r>
            <a:r>
              <a:rPr lang="fr-BE" baseline="0" dirty="0" err="1"/>
              <a:t>age</a:t>
            </a:r>
            <a:endParaRPr lang="fr-BE" baseline="0" dirty="0"/>
          </a:p>
          <a:p>
            <a:r>
              <a:rPr lang="fr-BE" baseline="0" dirty="0"/>
              <a:t>Mode de vie: sports, nutrition + boissons, profession, </a:t>
            </a:r>
            <a:r>
              <a:rPr lang="fr-BE" baseline="0" dirty="0" err="1"/>
              <a:t>climate</a:t>
            </a:r>
            <a:r>
              <a:rPr lang="fr-BE" baseline="0" dirty="0"/>
              <a:t>, </a:t>
            </a:r>
          </a:p>
          <a:p>
            <a:r>
              <a:rPr lang="fr-BE" baseline="0" dirty="0"/>
              <a:t>Autres problèmes sous-jacentes</a:t>
            </a:r>
          </a:p>
          <a:p>
            <a:endParaRPr lang="nl-BE" baseline="0" dirty="0"/>
          </a:p>
          <a:p>
            <a:r>
              <a:rPr lang="nl-BE" baseline="0" dirty="0"/>
              <a:t>Ex </a:t>
            </a:r>
            <a:r>
              <a:rPr lang="nl-BE" baseline="0" dirty="0" err="1"/>
              <a:t>clin</a:t>
            </a:r>
            <a:r>
              <a:rPr lang="nl-BE" baseline="0" dirty="0"/>
              <a:t>: </a:t>
            </a:r>
            <a:r>
              <a:rPr lang="nl-BE" baseline="0" dirty="0" err="1"/>
              <a:t>obèse</a:t>
            </a:r>
            <a:r>
              <a:rPr lang="nl-BE" baseline="0" dirty="0"/>
              <a:t>, </a:t>
            </a:r>
            <a:r>
              <a:rPr lang="nl-BE" baseline="0" dirty="0" err="1"/>
              <a:t>autres</a:t>
            </a:r>
            <a:r>
              <a:rPr lang="nl-BE" baseline="0" dirty="0"/>
              <a:t> maladies,...</a:t>
            </a:r>
          </a:p>
          <a:p>
            <a:endParaRPr lang="nl-BE" baseline="0" dirty="0"/>
          </a:p>
          <a:p>
            <a:r>
              <a:rPr lang="nl-BE" baseline="0" dirty="0"/>
              <a:t>Prise de sang: </a:t>
            </a:r>
            <a:r>
              <a:rPr lang="nl-BE" baseline="0" dirty="0" err="1"/>
              <a:t>autres</a:t>
            </a:r>
            <a:r>
              <a:rPr lang="nl-BE" baseline="0" dirty="0"/>
              <a:t> maladies</a:t>
            </a:r>
          </a:p>
          <a:p>
            <a:r>
              <a:rPr lang="nl-BE" baseline="0" dirty="0"/>
              <a:t>...</a:t>
            </a:r>
          </a:p>
          <a:p>
            <a:endParaRPr lang="nl-BE" baseline="0" dirty="0"/>
          </a:p>
          <a:p>
            <a:r>
              <a:rPr lang="nl-BE" baseline="0" dirty="0"/>
              <a:t>CT anatomie, morfologie...</a:t>
            </a:r>
          </a:p>
          <a:p>
            <a:endParaRPr lang="nl-BE" baseline="0" dirty="0"/>
          </a:p>
          <a:p>
            <a:r>
              <a:rPr lang="nl-BE" baseline="0" dirty="0"/>
              <a:t>Analyse du </a:t>
            </a:r>
            <a:r>
              <a:rPr lang="nl-BE" baseline="0" dirty="0" err="1"/>
              <a:t>calcul</a:t>
            </a:r>
            <a:r>
              <a:rPr lang="nl-BE" baseline="0" dirty="0"/>
              <a:t>:</a:t>
            </a:r>
          </a:p>
          <a:p>
            <a:pPr lvl="1"/>
            <a:r>
              <a:rPr lang="fr-FR" dirty="0">
                <a:ea typeface="+mn-lt"/>
                <a:cs typeface="+mn-lt"/>
              </a:rPr>
              <a:t>spectroscopie à infrarouges ou </a:t>
            </a:r>
          </a:p>
          <a:p>
            <a:pPr lvl="1"/>
            <a:r>
              <a:rPr lang="fr-FR" dirty="0">
                <a:ea typeface="+mn-lt"/>
                <a:cs typeface="+mn-lt"/>
              </a:rPr>
              <a:t>par diffraction des rayons X </a:t>
            </a:r>
            <a:endParaRPr lang="fr-BE" dirty="0"/>
          </a:p>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11D8D1CE-489F-4A46-8B8F-4CF83AA083E0}" type="slidenum">
              <a:rPr lang="fr-BE" smtClean="0"/>
              <a:t>14</a:t>
            </a:fld>
            <a:endParaRPr lang="fr-BE"/>
          </a:p>
        </p:txBody>
      </p:sp>
    </p:spTree>
    <p:extLst>
      <p:ext uri="{BB962C8B-B14F-4D97-AF65-F5344CB8AC3E}">
        <p14:creationId xmlns:p14="http://schemas.microsoft.com/office/powerpoint/2010/main" val="836308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Titre présentation">
    <p:spTree>
      <p:nvGrpSpPr>
        <p:cNvPr id="1" name=""/>
        <p:cNvGrpSpPr/>
        <p:nvPr/>
      </p:nvGrpSpPr>
      <p:grpSpPr>
        <a:xfrm>
          <a:off x="0" y="0"/>
          <a:ext cx="0" cy="0"/>
          <a:chOff x="0" y="0"/>
          <a:chExt cx="0" cy="0"/>
        </a:xfrm>
      </p:grpSpPr>
      <p:pic>
        <p:nvPicPr>
          <p:cNvPr id="11" name="Image 8"/>
          <p:cNvPicPr>
            <a:picLocks noChangeAspect="1"/>
          </p:cNvPicPr>
          <p:nvPr userDrawn="1"/>
        </p:nvPicPr>
        <p:blipFill>
          <a:blip r:embed="rId2"/>
          <a:stretch>
            <a:fillRect/>
          </a:stretch>
        </p:blipFill>
        <p:spPr>
          <a:xfrm>
            <a:off x="3093326" y="2956790"/>
            <a:ext cx="6050674" cy="1129662"/>
          </a:xfrm>
          <a:prstGeom prst="rect">
            <a:avLst/>
          </a:prstGeom>
        </p:spPr>
      </p:pic>
      <p:sp>
        <p:nvSpPr>
          <p:cNvPr id="12" name="Subtitle 2"/>
          <p:cNvSpPr>
            <a:spLocks noGrp="1"/>
          </p:cNvSpPr>
          <p:nvPr>
            <p:ph type="subTitle" idx="1" hasCustomPrompt="1"/>
          </p:nvPr>
        </p:nvSpPr>
        <p:spPr>
          <a:xfrm>
            <a:off x="179512" y="5445224"/>
            <a:ext cx="3744416" cy="627856"/>
          </a:xfrm>
        </p:spPr>
        <p:txBody>
          <a:bodyPr>
            <a:noAutofit/>
          </a:bodyPr>
          <a:lstStyle>
            <a:lvl1pPr marL="0" indent="0" algn="l">
              <a:buNone/>
              <a:defRPr sz="2200"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Calibri Body 22 Wit/Blanc</a:t>
            </a:r>
            <a:endParaRPr lang="fr-BE" dirty="0"/>
          </a:p>
        </p:txBody>
      </p:sp>
      <p:sp>
        <p:nvSpPr>
          <p:cNvPr id="13" name="Title 1"/>
          <p:cNvSpPr>
            <a:spLocks noGrp="1"/>
          </p:cNvSpPr>
          <p:nvPr>
            <p:ph type="ctrTitle" hasCustomPrompt="1"/>
          </p:nvPr>
        </p:nvSpPr>
        <p:spPr>
          <a:xfrm>
            <a:off x="3393502" y="3143808"/>
            <a:ext cx="5750498" cy="755625"/>
          </a:xfrm>
        </p:spPr>
        <p:txBody>
          <a:bodyPr>
            <a:noAutofit/>
          </a:bodyPr>
          <a:lstStyle>
            <a:lvl1pPr>
              <a:defRPr sz="2200" b="0">
                <a:solidFill>
                  <a:schemeClr val="bg1"/>
                </a:solidFill>
                <a:latin typeface="+mn-lt"/>
              </a:defRPr>
            </a:lvl1pPr>
          </a:lstStyle>
          <a:p>
            <a:r>
              <a:rPr lang="en-US" dirty="0"/>
              <a:t>Calibri Body 22 Wit/Blanc</a:t>
            </a:r>
            <a:endParaRPr lang="fr-BE" dirty="0"/>
          </a:p>
        </p:txBody>
      </p:sp>
    </p:spTree>
    <p:extLst>
      <p:ext uri="{BB962C8B-B14F-4D97-AF65-F5344CB8AC3E}">
        <p14:creationId xmlns:p14="http://schemas.microsoft.com/office/powerpoint/2010/main" val="210907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a:solidFill>
                  <a:srgbClr val="1F497D"/>
                </a:solidFill>
                <a:latin typeface="Calibri" panose="020F0502020204030204" pitchFamily="34" charset="0"/>
                <a:cs typeface="DIN-Regular"/>
              </a:rPr>
              <a:t>Titel</a:t>
            </a:r>
            <a:r>
              <a:rPr lang="fr-FR" sz="4800" b="0" spc="110" dirty="0">
                <a:solidFill>
                  <a:srgbClr val="1F497D"/>
                </a:solidFill>
                <a:latin typeface="Calibri" panose="020F0502020204030204" pitchFamily="34" charset="0"/>
                <a:cs typeface="DIN-Regular"/>
              </a:rPr>
              <a:t> </a:t>
            </a:r>
            <a:r>
              <a:rPr lang="fr-FR" sz="4800" b="0" spc="110" dirty="0" err="1">
                <a:solidFill>
                  <a:srgbClr val="1F497D"/>
                </a:solidFill>
                <a:latin typeface="Calibri" panose="020F0502020204030204" pitchFamily="34" charset="0"/>
                <a:cs typeface="DIN-Regular"/>
              </a:rPr>
              <a:t>hoofdstuk</a:t>
            </a:r>
            <a:r>
              <a:rPr lang="fr-FR" sz="4800" b="0" spc="110" dirty="0">
                <a:solidFill>
                  <a:srgbClr val="1F497D"/>
                </a:solidFill>
                <a:latin typeface="Calibri" panose="020F0502020204030204" pitchFamily="34" charset="0"/>
                <a:cs typeface="DIN-Regular"/>
              </a:rPr>
              <a:t>/Titre  chapitre Calibri 48 </a:t>
            </a:r>
            <a:r>
              <a:rPr lang="fr-FR" sz="4800" b="0" spc="110" dirty="0" err="1">
                <a:solidFill>
                  <a:srgbClr val="1F497D"/>
                </a:solidFill>
                <a:latin typeface="Calibri" panose="020F0502020204030204" pitchFamily="34" charset="0"/>
                <a:cs typeface="DIN-Regular"/>
              </a:rPr>
              <a:t>Blauw</a:t>
            </a:r>
            <a:r>
              <a:rPr lang="fr-FR" sz="4800" b="0" spc="110" dirty="0">
                <a:solidFill>
                  <a:srgbClr val="1F497D"/>
                </a:solidFill>
                <a:latin typeface="Calibri" panose="020F0502020204030204" pitchFamily="34" charset="0"/>
                <a:cs typeface="DIN-Regular"/>
              </a:rPr>
              <a:t>/Bleu                              RGB 31 73 125</a:t>
            </a:r>
            <a:endParaRPr lang="fr-FR" sz="2800" b="0" spc="110" dirty="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a:t>Titel</a:t>
            </a:r>
            <a:r>
              <a:rPr lang="fr-FR" dirty="0"/>
              <a:t> </a:t>
            </a:r>
            <a:r>
              <a:rPr lang="fr-FR" dirty="0" err="1"/>
              <a:t>hoofdstuk</a:t>
            </a:r>
            <a:r>
              <a:rPr lang="fr-FR" dirty="0"/>
              <a:t> </a:t>
            </a:r>
            <a:r>
              <a:rPr lang="el-GR" dirty="0"/>
              <a:t>Ι </a:t>
            </a:r>
            <a:r>
              <a:rPr lang="fr-FR" dirty="0"/>
              <a:t>Titre Chapitre Calibri Bold 22 Wit/Blanc</a:t>
            </a:r>
            <a:endParaRPr lang="fr-BE" dirty="0"/>
          </a:p>
        </p:txBody>
      </p:sp>
    </p:spTree>
    <p:extLst>
      <p:ext uri="{BB962C8B-B14F-4D97-AF65-F5344CB8AC3E}">
        <p14:creationId xmlns:p14="http://schemas.microsoft.com/office/powerpoint/2010/main" val="223220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17" name="Content Placeholder 2"/>
          <p:cNvSpPr>
            <a:spLocks noGrp="1"/>
          </p:cNvSpPr>
          <p:nvPr>
            <p:ph idx="1" hasCustomPrompt="1"/>
          </p:nvPr>
        </p:nvSpPr>
        <p:spPr>
          <a:xfrm>
            <a:off x="1202152" y="1825625"/>
            <a:ext cx="731319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stStyle>
          <a:p>
            <a:pPr marL="342900" indent="-342900" algn="l" defTabSz="457200" rtl="0" eaLnBrk="1" latinLnBrk="0" hangingPunct="1">
              <a:buClr>
                <a:srgbClr val="31859C"/>
              </a:buClr>
              <a:buFont typeface="Wingdings" panose="05000000000000000000" pitchFamily="2" charset="2"/>
              <a:buChar char="§"/>
            </a:pPr>
            <a:r>
              <a:rPr lang="fr-FR" sz="2400" kern="1200" dirty="0">
                <a:solidFill>
                  <a:srgbClr val="1F497D"/>
                </a:solidFill>
                <a:latin typeface="+mn-lt"/>
                <a:ea typeface="+mn-ea"/>
                <a:cs typeface="Eurostile"/>
              </a:rPr>
              <a:t>Bullet points/Liste à puces Calibri 24</a:t>
            </a:r>
          </a:p>
          <a:p>
            <a:pPr marL="342900" indent="-342900" algn="l" defTabSz="457200" rtl="0" eaLnBrk="1" latinLnBrk="0" hangingPunct="1">
              <a:buClr>
                <a:srgbClr val="31859C"/>
              </a:buClr>
              <a:buFont typeface="Wingdings" panose="05000000000000000000" pitchFamily="2" charset="2"/>
              <a:buChar char="§"/>
            </a:pPr>
            <a:r>
              <a:rPr lang="fr-FR" sz="2400" kern="1200" dirty="0">
                <a:solidFill>
                  <a:srgbClr val="1F497D"/>
                </a:solidFill>
                <a:latin typeface="+mn-lt"/>
                <a:ea typeface="+mn-ea"/>
                <a:cs typeface="Eurostile"/>
              </a:rPr>
              <a:t>Bullet/Puce = </a:t>
            </a:r>
            <a:r>
              <a:rPr lang="fr-FR" sz="2400" kern="1200" dirty="0" err="1">
                <a:solidFill>
                  <a:srgbClr val="1F497D"/>
                </a:solidFill>
                <a:latin typeface="+mn-lt"/>
                <a:ea typeface="+mn-ea"/>
                <a:cs typeface="Eurostile"/>
              </a:rPr>
              <a:t>Filled</a:t>
            </a:r>
            <a:r>
              <a:rPr lang="fr-FR" sz="2400" kern="1200" dirty="0">
                <a:solidFill>
                  <a:srgbClr val="1F497D"/>
                </a:solidFill>
                <a:latin typeface="+mn-lt"/>
                <a:ea typeface="+mn-ea"/>
                <a:cs typeface="Eurostile"/>
              </a:rPr>
              <a:t> square </a:t>
            </a:r>
            <a:r>
              <a:rPr lang="fr-FR" sz="2400" kern="1200" dirty="0" err="1">
                <a:solidFill>
                  <a:srgbClr val="1F497D"/>
                </a:solidFill>
                <a:latin typeface="+mn-lt"/>
                <a:ea typeface="+mn-ea"/>
                <a:cs typeface="Eurostile"/>
              </a:rPr>
              <a:t>bullets</a:t>
            </a:r>
            <a:endParaRPr lang="fr-FR" sz="2400" kern="1200" dirty="0">
              <a:solidFill>
                <a:srgbClr val="1F497D"/>
              </a:solidFill>
              <a:latin typeface="+mn-lt"/>
              <a:ea typeface="+mn-ea"/>
              <a:cs typeface="Eurostile"/>
            </a:endParaRPr>
          </a:p>
          <a:p>
            <a:pPr marL="342900" indent="-342900" algn="l" defTabSz="457200" rtl="0" eaLnBrk="1" latinLnBrk="0" hangingPunct="1">
              <a:buClr>
                <a:srgbClr val="31859C"/>
              </a:buClr>
              <a:buFont typeface="Wingdings" panose="05000000000000000000" pitchFamily="2" charset="2"/>
              <a:buChar char="§"/>
            </a:pPr>
            <a:r>
              <a:rPr lang="fr-FR" sz="2400" kern="1200" dirty="0" err="1">
                <a:solidFill>
                  <a:srgbClr val="1F497D"/>
                </a:solidFill>
                <a:latin typeface="+mn-lt"/>
                <a:ea typeface="+mn-ea"/>
                <a:cs typeface="Eurostile"/>
              </a:rPr>
              <a:t>Color</a:t>
            </a:r>
            <a:r>
              <a:rPr lang="fr-FR" sz="2400" kern="1200" dirty="0">
                <a:solidFill>
                  <a:srgbClr val="1F497D"/>
                </a:solidFill>
                <a:latin typeface="+mn-lt"/>
                <a:ea typeface="+mn-ea"/>
                <a:cs typeface="Eurostile"/>
              </a:rPr>
              <a:t> RGB 49 133 156</a:t>
            </a:r>
          </a:p>
        </p:txBody>
      </p:sp>
      <p:sp>
        <p:nvSpPr>
          <p:cNvPr id="3"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a:t>Titel</a:t>
            </a:r>
            <a:r>
              <a:rPr lang="fr-FR" dirty="0"/>
              <a:t> </a:t>
            </a:r>
            <a:r>
              <a:rPr lang="fr-FR" dirty="0" err="1"/>
              <a:t>hoofdstuk</a:t>
            </a:r>
            <a:r>
              <a:rPr lang="fr-FR" dirty="0"/>
              <a:t> </a:t>
            </a:r>
            <a:r>
              <a:rPr lang="el-GR" dirty="0"/>
              <a:t>Ι </a:t>
            </a:r>
            <a:r>
              <a:rPr lang="fr-FR" dirty="0"/>
              <a:t>Titre Chapitre Calibri Bold 22 Wit/Blanc</a:t>
            </a:r>
            <a:endParaRPr lang="fr-BE" dirty="0"/>
          </a:p>
        </p:txBody>
      </p:sp>
    </p:spTree>
    <p:extLst>
      <p:ext uri="{BB962C8B-B14F-4D97-AF65-F5344CB8AC3E}">
        <p14:creationId xmlns:p14="http://schemas.microsoft.com/office/powerpoint/2010/main" val="269896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a:t>Tekst</a:t>
            </a:r>
            <a:r>
              <a:rPr lang="fr-FR" dirty="0"/>
              <a:t>/Texte</a:t>
            </a:r>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a:t>Titel</a:t>
            </a:r>
            <a:r>
              <a:rPr lang="fr-FR" dirty="0"/>
              <a:t> </a:t>
            </a:r>
            <a:r>
              <a:rPr lang="fr-FR" dirty="0" err="1"/>
              <a:t>hoofdstuk</a:t>
            </a:r>
            <a:r>
              <a:rPr lang="fr-FR" dirty="0"/>
              <a:t> </a:t>
            </a:r>
            <a:r>
              <a:rPr lang="el-GR" dirty="0"/>
              <a:t>Ι </a:t>
            </a:r>
            <a:r>
              <a:rPr lang="fr-FR" dirty="0"/>
              <a:t>Titre Chapitre Calibri Bold 22 Wit/Blanc</a:t>
            </a:r>
            <a:endParaRPr lang="fr-BE" dirty="0"/>
          </a:p>
        </p:txBody>
      </p:sp>
    </p:spTree>
    <p:extLst>
      <p:ext uri="{BB962C8B-B14F-4D97-AF65-F5344CB8AC3E}">
        <p14:creationId xmlns:p14="http://schemas.microsoft.com/office/powerpoint/2010/main" val="176419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a:solidFill>
                  <a:srgbClr val="1F497D"/>
                </a:solidFill>
                <a:latin typeface="+mn-lt"/>
                <a:ea typeface="+mn-ea"/>
                <a:cs typeface="Eurostile"/>
              </a:rPr>
              <a:t>Merci pour votre attention                                                 </a:t>
            </a:r>
            <a:r>
              <a:rPr lang="fr-FR" sz="2400" kern="1200" dirty="0" err="1">
                <a:solidFill>
                  <a:srgbClr val="1F497D"/>
                </a:solidFill>
                <a:latin typeface="+mn-lt"/>
                <a:ea typeface="+mn-ea"/>
                <a:cs typeface="Eurostile"/>
              </a:rPr>
              <a:t>Bedankt</a:t>
            </a:r>
            <a:r>
              <a:rPr lang="fr-FR" sz="2400" kern="1200" dirty="0">
                <a:solidFill>
                  <a:srgbClr val="1F497D"/>
                </a:solidFill>
                <a:latin typeface="+mn-lt"/>
                <a:ea typeface="+mn-ea"/>
                <a:cs typeface="Eurostile"/>
              </a:rPr>
              <a:t> </a:t>
            </a:r>
            <a:r>
              <a:rPr lang="fr-FR" sz="2400" kern="1200" dirty="0" err="1">
                <a:solidFill>
                  <a:srgbClr val="1F497D"/>
                </a:solidFill>
                <a:latin typeface="+mn-lt"/>
                <a:ea typeface="+mn-ea"/>
                <a:cs typeface="Eurostile"/>
              </a:rPr>
              <a:t>voor</a:t>
            </a:r>
            <a:r>
              <a:rPr lang="fr-FR" sz="2400" kern="1200" dirty="0">
                <a:solidFill>
                  <a:srgbClr val="1F497D"/>
                </a:solidFill>
                <a:latin typeface="+mn-lt"/>
                <a:ea typeface="+mn-ea"/>
                <a:cs typeface="Eurostile"/>
              </a:rPr>
              <a:t> </a:t>
            </a:r>
            <a:r>
              <a:rPr lang="fr-FR" sz="2400" kern="1200" dirty="0" err="1">
                <a:solidFill>
                  <a:srgbClr val="1F497D"/>
                </a:solidFill>
                <a:latin typeface="+mn-lt"/>
                <a:ea typeface="+mn-ea"/>
                <a:cs typeface="Eurostile"/>
              </a:rPr>
              <a:t>uw</a:t>
            </a:r>
            <a:r>
              <a:rPr lang="fr-FR" sz="2400" kern="1200" dirty="0">
                <a:solidFill>
                  <a:srgbClr val="1F497D"/>
                </a:solidFill>
                <a:latin typeface="+mn-lt"/>
                <a:ea typeface="+mn-ea"/>
                <a:cs typeface="Eurostile"/>
              </a:rPr>
              <a:t> </a:t>
            </a:r>
            <a:r>
              <a:rPr lang="fr-FR" sz="2400" kern="1200" dirty="0" err="1">
                <a:solidFill>
                  <a:srgbClr val="1F497D"/>
                </a:solidFill>
                <a:latin typeface="+mn-lt"/>
                <a:ea typeface="+mn-ea"/>
                <a:cs typeface="Eurostile"/>
              </a:rPr>
              <a:t>aandacht</a:t>
            </a:r>
            <a:r>
              <a:rPr lang="fr-FR" sz="2400" kern="1200" dirty="0">
                <a:solidFill>
                  <a:srgbClr val="1F497D"/>
                </a:solidFill>
                <a:latin typeface="+mn-lt"/>
                <a:ea typeface="+mn-ea"/>
                <a:cs typeface="Eurostile"/>
              </a:rPr>
              <a:t>                                                              Calibri 24 </a:t>
            </a:r>
            <a:r>
              <a:rPr lang="fr-FR" sz="2400" kern="1200" dirty="0" err="1">
                <a:solidFill>
                  <a:srgbClr val="1F497D"/>
                </a:solidFill>
                <a:latin typeface="+mn-lt"/>
                <a:ea typeface="+mn-ea"/>
                <a:cs typeface="Eurostile"/>
              </a:rPr>
              <a:t>Blauw</a:t>
            </a:r>
            <a:r>
              <a:rPr lang="fr-FR" sz="2400" kern="1200" dirty="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a:t>Titel</a:t>
            </a:r>
            <a:r>
              <a:rPr lang="fr-FR" dirty="0"/>
              <a:t> </a:t>
            </a:r>
            <a:r>
              <a:rPr lang="fr-FR" dirty="0" err="1"/>
              <a:t>hoofdstuk</a:t>
            </a:r>
            <a:r>
              <a:rPr lang="fr-FR" dirty="0"/>
              <a:t> </a:t>
            </a:r>
            <a:r>
              <a:rPr lang="el-GR" dirty="0"/>
              <a:t>Ι </a:t>
            </a:r>
            <a:r>
              <a:rPr lang="fr-FR" dirty="0"/>
              <a:t>Titre Chapitre Calibri Bold 22 Wit/Blanc</a:t>
            </a:r>
            <a:endParaRPr lang="fr-BE" dirty="0"/>
          </a:p>
        </p:txBody>
      </p:sp>
    </p:spTree>
    <p:extLst>
      <p:ext uri="{BB962C8B-B14F-4D97-AF65-F5344CB8AC3E}">
        <p14:creationId xmlns:p14="http://schemas.microsoft.com/office/powerpoint/2010/main" val="966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2500"/>
            </a:lvl1pPr>
          </a:lstStyle>
          <a:p>
            <a:r>
              <a:rPr lang="en-US"/>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1000"/>
            </a:lvl1pPr>
            <a:lvl2pPr marL="193670" indent="0" algn="ctr">
              <a:buNone/>
              <a:defRPr sz="800"/>
            </a:lvl2pPr>
            <a:lvl3pPr marL="387340" indent="0" algn="ctr">
              <a:buNone/>
              <a:defRPr sz="800"/>
            </a:lvl3pPr>
            <a:lvl4pPr marL="581010" indent="0" algn="ctr">
              <a:buNone/>
              <a:defRPr sz="700"/>
            </a:lvl4pPr>
            <a:lvl5pPr marL="774680" indent="0" algn="ctr">
              <a:buNone/>
              <a:defRPr sz="700"/>
            </a:lvl5pPr>
            <a:lvl6pPr marL="968350" indent="0" algn="ctr">
              <a:buNone/>
              <a:defRPr sz="700"/>
            </a:lvl6pPr>
            <a:lvl7pPr marL="1162020" indent="0" algn="ctr">
              <a:buNone/>
              <a:defRPr sz="700"/>
            </a:lvl7pPr>
            <a:lvl8pPr marL="1355689" indent="0" algn="ctr">
              <a:buNone/>
              <a:defRPr sz="700"/>
            </a:lvl8pPr>
            <a:lvl9pPr marL="1549359" indent="0" algn="ctr">
              <a:buNone/>
              <a:defRPr sz="7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C8783A3A-0EDF-47C0-82B5-AEF5BFA2A580}" type="datetimeFigureOut">
              <a:rPr lang="fr-BE" smtClean="0">
                <a:solidFill>
                  <a:prstClr val="black">
                    <a:tint val="75000"/>
                  </a:prstClr>
                </a:solidFill>
              </a:rPr>
              <a:pPr/>
              <a:t>16-10-19</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8F94A89D-7890-4BC8-925E-46195C097012}" type="slidenum">
              <a:rPr lang="fr-BE" smtClean="0">
                <a:solidFill>
                  <a:prstClr val="black">
                    <a:tint val="75000"/>
                  </a:prstClr>
                </a:solidFill>
              </a:rPr>
              <a:pPr/>
              <a:t>‹nr.›</a:t>
            </a:fld>
            <a:endParaRPr lang="fr-BE">
              <a:solidFill>
                <a:prstClr val="black">
                  <a:tint val="75000"/>
                </a:prstClr>
              </a:solidFill>
            </a:endParaRPr>
          </a:p>
        </p:txBody>
      </p:sp>
    </p:spTree>
    <p:extLst>
      <p:ext uri="{BB962C8B-B14F-4D97-AF65-F5344CB8AC3E}">
        <p14:creationId xmlns:p14="http://schemas.microsoft.com/office/powerpoint/2010/main" val="286081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txBox="1">
            <a:spLocks noGrp="1"/>
          </p:cNvSpPr>
          <p:nvPr>
            <p:ph type="ftr" sz="quarter" idx="9"/>
          </p:nvPr>
        </p:nvSpPr>
        <p:spPr/>
        <p:txBody>
          <a:bodyPr/>
          <a:lstStyle>
            <a:lvl1pPr>
              <a:defRPr/>
            </a:lvl1pPr>
          </a:lstStyle>
          <a:p>
            <a:pPr lvl="0"/>
            <a:endParaRPr lang="en-US"/>
          </a:p>
        </p:txBody>
      </p:sp>
      <p:sp>
        <p:nvSpPr>
          <p:cNvPr id="3" name="Slide Number Placeholder 3"/>
          <p:cNvSpPr txBox="1">
            <a:spLocks noGrp="1"/>
          </p:cNvSpPr>
          <p:nvPr>
            <p:ph type="sldNum" sz="quarter" idx="8"/>
          </p:nvPr>
        </p:nvSpPr>
        <p:spPr/>
        <p:txBody>
          <a:bodyPr/>
          <a:lstStyle>
            <a:lvl1pPr>
              <a:defRPr/>
            </a:lvl1pPr>
          </a:lstStyle>
          <a:p>
            <a:pPr lvl="0"/>
            <a:fld id="{DE07827A-2C68-4698-A1E5-01DA7AD946DE}" type="slidenum">
              <a:t>‹nr.›</a:t>
            </a:fld>
            <a:endParaRPr lang="en-US"/>
          </a:p>
        </p:txBody>
      </p:sp>
    </p:spTree>
    <p:extLst>
      <p:ext uri="{BB962C8B-B14F-4D97-AF65-F5344CB8AC3E}">
        <p14:creationId xmlns:p14="http://schemas.microsoft.com/office/powerpoint/2010/main" val="30089183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97262" y="342000"/>
            <a:ext cx="7218000" cy="497971"/>
          </a:xfrm>
        </p:spPr>
        <p:txBody>
          <a:bodyPr/>
          <a:lstStyle>
            <a:lvl1pPr>
              <a:defRPr sz="2400" kern="0" spc="0" baseline="0"/>
            </a:lvl1pPr>
          </a:lstStyle>
          <a:p>
            <a:r>
              <a:rPr lang="fr-FR" sz="2200" b="1" spc="120" dirty="0">
                <a:solidFill>
                  <a:schemeClr val="bg1"/>
                </a:solidFill>
                <a:latin typeface="Eurostile"/>
                <a:cs typeface="Eurostile"/>
              </a:rPr>
              <a:t>Titre chapitre </a:t>
            </a:r>
            <a:r>
              <a:rPr lang="fr-FR" sz="2200" b="1" spc="120" dirty="0">
                <a:solidFill>
                  <a:schemeClr val="bg1"/>
                </a:solidFill>
                <a:latin typeface="Eurostile"/>
                <a:ea typeface="Lucida Grande"/>
                <a:cs typeface="Eurostile"/>
              </a:rPr>
              <a:t>Ι </a:t>
            </a:r>
            <a:r>
              <a:rPr lang="fr-FR" sz="2200" b="1" spc="120" dirty="0" err="1">
                <a:solidFill>
                  <a:schemeClr val="bg1"/>
                </a:solidFill>
                <a:latin typeface="Eurostile"/>
                <a:cs typeface="Eurostile"/>
              </a:rPr>
              <a:t>Titel</a:t>
            </a:r>
            <a:r>
              <a:rPr lang="fr-FR" sz="2200" b="1" spc="120" dirty="0">
                <a:solidFill>
                  <a:schemeClr val="bg1"/>
                </a:solidFill>
                <a:latin typeface="Eurostile"/>
                <a:cs typeface="Eurostile"/>
              </a:rPr>
              <a:t> </a:t>
            </a:r>
            <a:r>
              <a:rPr lang="fr-FR" sz="2200" b="1" spc="120" dirty="0" err="1">
                <a:solidFill>
                  <a:schemeClr val="bg1"/>
                </a:solidFill>
                <a:latin typeface="Eurostile"/>
                <a:cs typeface="Eurostile"/>
              </a:rPr>
              <a:t>hoofdstuk</a:t>
            </a:r>
            <a:endParaRPr lang="fr-BE" dirty="0"/>
          </a:p>
        </p:txBody>
      </p:sp>
      <p:sp>
        <p:nvSpPr>
          <p:cNvPr id="3" name="Espace réservé du texte 2"/>
          <p:cNvSpPr>
            <a:spLocks noGrp="1"/>
          </p:cNvSpPr>
          <p:nvPr>
            <p:ph type="body" idx="1"/>
          </p:nvPr>
        </p:nvSpPr>
        <p:spPr>
          <a:xfrm>
            <a:off x="630238" y="1681163"/>
            <a:ext cx="3868737"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30238" y="2505076"/>
            <a:ext cx="3868737"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29150" y="2505076"/>
            <a:ext cx="3887788" cy="34464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FA5119E-225D-4B48-A860-9E7E6661C386}" type="datetimeFigureOut">
              <a:rPr lang="fr-BE" smtClean="0"/>
              <a:t>16-10-19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61F5FDB-363A-4119-9385-F605FC45019E}" type="slidenum">
              <a:rPr lang="fr-BE" smtClean="0"/>
              <a:t>‹nr.›</a:t>
            </a:fld>
            <a:endParaRPr lang="fr-BE"/>
          </a:p>
        </p:txBody>
      </p:sp>
      <p:sp>
        <p:nvSpPr>
          <p:cNvPr id="12" name="Espace réservé du texte 7"/>
          <p:cNvSpPr>
            <a:spLocks noGrp="1"/>
          </p:cNvSpPr>
          <p:nvPr>
            <p:ph type="body" sz="quarter" idx="13" hasCustomPrompt="1"/>
          </p:nvPr>
        </p:nvSpPr>
        <p:spPr>
          <a:xfrm>
            <a:off x="477838" y="681038"/>
            <a:ext cx="712787" cy="690562"/>
          </a:xfrm>
        </p:spPr>
        <p:txBody>
          <a:bodyPr anchor="ctr">
            <a:normAutofit/>
          </a:bodyPr>
          <a:lstStyle>
            <a:lvl1pPr marL="0" indent="0" algn="ctr">
              <a:lnSpc>
                <a:spcPct val="100000"/>
              </a:lnSpc>
              <a:spcBef>
                <a:spcPts val="0"/>
              </a:spcBef>
              <a:buNone/>
              <a:defRPr sz="2000">
                <a:solidFill>
                  <a:srgbClr val="004380"/>
                </a:solidFill>
              </a:defRPr>
            </a:lvl1pPr>
          </a:lstStyle>
          <a:p>
            <a:pPr lvl="0"/>
            <a:r>
              <a:rPr lang="fr-BE" dirty="0"/>
              <a:t>N°</a:t>
            </a:r>
          </a:p>
        </p:txBody>
      </p:sp>
    </p:spTree>
    <p:extLst>
      <p:ext uri="{BB962C8B-B14F-4D97-AF65-F5344CB8AC3E}">
        <p14:creationId xmlns:p14="http://schemas.microsoft.com/office/powerpoint/2010/main" val="3834689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6.emf"/><Relationship Id="rId5" Type="http://schemas.openxmlformats.org/officeDocument/2006/relationships/slideLayout" Target="../slideLayouts/slideLayout6.xml"/><Relationship Id="rId10" Type="http://schemas.openxmlformats.org/officeDocument/2006/relationships/image" Target="../media/image5.emf"/><Relationship Id="rId4" Type="http://schemas.openxmlformats.org/officeDocument/2006/relationships/slideLayout" Target="../slideLayouts/slideLayout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 y="0"/>
            <a:ext cx="9141980" cy="6858000"/>
          </a:xfrm>
          <a:prstGeom prst="rect">
            <a:avLst/>
          </a:prstGeom>
        </p:spPr>
      </p:pic>
      <p:pic>
        <p:nvPicPr>
          <p:cNvPr id="10" name="Image 4" descr="LOGO SAINT JEAN + NOM NEGATIF-CMJN.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6" y="-61199"/>
            <a:ext cx="5191947" cy="182105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7B887-0AAF-4408-B750-8CB77F2496D3}" type="datetimeFigureOut">
              <a:rPr lang="fr-BE" smtClean="0"/>
              <a:t>16-10-19</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a:p>
        </p:txBody>
      </p:sp>
    </p:spTree>
    <p:extLst>
      <p:ext uri="{BB962C8B-B14F-4D97-AF65-F5344CB8AC3E}">
        <p14:creationId xmlns:p14="http://schemas.microsoft.com/office/powerpoint/2010/main" val="31236539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9"/>
          <a:stretch>
            <a:fillRect/>
          </a:stretch>
        </p:blipFill>
        <p:spPr>
          <a:xfrm>
            <a:off x="2189834" y="1600200"/>
            <a:ext cx="6565900" cy="5257800"/>
          </a:xfrm>
          <a:prstGeom prst="rect">
            <a:avLst/>
          </a:prstGeom>
        </p:spPr>
      </p:pic>
      <p:pic>
        <p:nvPicPr>
          <p:cNvPr id="8" name="Image 3" descr="FOND COURBE PLEIN-CMJN.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7B887-0AAF-4408-B750-8CB77F2496D3}" type="datetimeFigureOut">
              <a:rPr lang="fr-BE" smtClean="0"/>
              <a:t>16-10-19</a:t>
            </a:fld>
            <a:endParaRPr lang="fr-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a:p>
        </p:txBody>
      </p:sp>
    </p:spTree>
    <p:extLst>
      <p:ext uri="{BB962C8B-B14F-4D97-AF65-F5344CB8AC3E}">
        <p14:creationId xmlns:p14="http://schemas.microsoft.com/office/powerpoint/2010/main" val="29491985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4"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qxmd.com/calculate/calculator_3/roks-recurrence-of-kidney-stone-2014" TargetMode="External"/><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21846" y="5140423"/>
            <a:ext cx="1937154" cy="1285777"/>
          </a:xfrm>
        </p:spPr>
        <p:txBody>
          <a:bodyPr vert="horz" lIns="91440" tIns="45720" rIns="91440" bIns="45720" rtlCol="0" anchor="t">
            <a:noAutofit/>
          </a:bodyPr>
          <a:lstStyle/>
          <a:p>
            <a:r>
              <a:rPr lang="fr-BE" dirty="0" err="1">
                <a:latin typeface="Calibri"/>
                <a:cs typeface="Calibri"/>
              </a:rPr>
              <a:t>Urology</a:t>
            </a:r>
            <a:r>
              <a:rPr lang="fr-BE" dirty="0">
                <a:latin typeface="Calibri"/>
                <a:cs typeface="Calibri"/>
              </a:rPr>
              <a:t> Week</a:t>
            </a:r>
            <a:endParaRPr lang="nl-NL" dirty="0"/>
          </a:p>
          <a:p>
            <a:r>
              <a:rPr lang="fr-BE" dirty="0">
                <a:latin typeface="Calibri"/>
                <a:cs typeface="Calibri"/>
              </a:rPr>
              <a:t>Ann </a:t>
            </a:r>
            <a:r>
              <a:rPr lang="fr-BE" dirty="0" err="1">
                <a:latin typeface="Calibri"/>
                <a:cs typeface="Calibri"/>
              </a:rPr>
              <a:t>Colson</a:t>
            </a:r>
          </a:p>
          <a:p>
            <a:r>
              <a:rPr lang="fr-BE" dirty="0">
                <a:latin typeface="Calibri"/>
                <a:cs typeface="Calibri"/>
              </a:rPr>
              <a:t>28.09.2019</a:t>
            </a:r>
          </a:p>
        </p:txBody>
      </p:sp>
      <p:sp>
        <p:nvSpPr>
          <p:cNvPr id="3" name="Titre 2"/>
          <p:cNvSpPr>
            <a:spLocks noGrp="1"/>
          </p:cNvSpPr>
          <p:nvPr>
            <p:ph type="ctrTitle"/>
          </p:nvPr>
        </p:nvSpPr>
        <p:spPr/>
        <p:txBody>
          <a:bodyPr/>
          <a:lstStyle/>
          <a:p>
            <a:pPr algn="ctr"/>
            <a:r>
              <a:rPr lang="nl-BE" sz="2000" b="1" i="1" dirty="0"/>
              <a:t>Niersteenkliniek: geïntegreerde aanpak niersteenpathologie</a:t>
            </a:r>
            <a:br>
              <a:rPr lang="nl-BE" sz="2000" b="1" i="1" dirty="0"/>
            </a:br>
            <a:r>
              <a:rPr lang="fr-FR" sz="2000" b="1" i="1" dirty="0"/>
              <a:t>Clinique de la lithiase : approche intégrée de la pathologie des calculs</a:t>
            </a:r>
            <a:endParaRPr lang="fr-BE" sz="2000" dirty="0">
              <a:cs typeface="Calibri"/>
            </a:endParaRPr>
          </a:p>
        </p:txBody>
      </p:sp>
      <p:sp>
        <p:nvSpPr>
          <p:cNvPr id="4" name="Gelijkbenige driehoek 3"/>
          <p:cNvSpPr/>
          <p:nvPr/>
        </p:nvSpPr>
        <p:spPr>
          <a:xfrm>
            <a:off x="4797468" y="2104373"/>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234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2EE2848-1946-494F-AF79-2A2E513B0631}"/>
              </a:ext>
            </a:extLst>
          </p:cNvPr>
          <p:cNvSpPr>
            <a:spLocks noGrp="1"/>
          </p:cNvSpPr>
          <p:nvPr>
            <p:ph idx="1"/>
          </p:nvPr>
        </p:nvSpPr>
        <p:spPr>
          <a:xfrm>
            <a:off x="300278" y="1462370"/>
            <a:ext cx="3620369" cy="2733850"/>
          </a:xfrm>
        </p:spPr>
        <p:txBody>
          <a:bodyPr vert="horz" lIns="91440" tIns="45720" rIns="91440" bIns="45720" rtlCol="0" anchor="t">
            <a:normAutofit/>
          </a:bodyPr>
          <a:lstStyle/>
          <a:p>
            <a:r>
              <a:rPr lang="fr-FR" b="1" dirty="0">
                <a:ea typeface="+mn-lt"/>
                <a:cs typeface="+mn-lt"/>
              </a:rPr>
              <a:t>Promoteurs: </a:t>
            </a:r>
            <a:r>
              <a:rPr lang="fr-FR" dirty="0">
                <a:cs typeface="Calibri"/>
              </a:rPr>
              <a:t>calcium, oxalate, urate, phosphate, ammonium,  </a:t>
            </a:r>
          </a:p>
          <a:p>
            <a:r>
              <a:rPr lang="fr-FR" dirty="0">
                <a:cs typeface="Calibri"/>
              </a:rPr>
              <a:t>Cystine, </a:t>
            </a:r>
            <a:r>
              <a:rPr lang="fr-FR" dirty="0" err="1">
                <a:cs typeface="Calibri"/>
              </a:rPr>
              <a:t>dihydroxyadenine</a:t>
            </a:r>
            <a:r>
              <a:rPr lang="fr-FR" dirty="0">
                <a:cs typeface="Calibri"/>
              </a:rPr>
              <a:t>, xanthine, </a:t>
            </a:r>
          </a:p>
          <a:p>
            <a:r>
              <a:rPr lang="fr-FR" dirty="0">
                <a:cs typeface="Calibri"/>
              </a:rPr>
              <a:t>médicaments</a:t>
            </a:r>
            <a:r>
              <a:rPr lang="fr-FR" dirty="0">
                <a:ea typeface="+mn-lt"/>
                <a:cs typeface="+mn-lt"/>
              </a:rPr>
              <a:t> </a:t>
            </a:r>
            <a:endParaRPr lang="fr-FR" dirty="0">
              <a:cs typeface="Calibri"/>
            </a:endParaRPr>
          </a:p>
        </p:txBody>
      </p:sp>
      <p:pic>
        <p:nvPicPr>
          <p:cNvPr id="5" name="Afbeelding 5" descr="Afbeelding met lucht, berg, buiten&#10;&#10;Beschrijving is gegenereerd met zeer hoge betrouwbaarheid">
            <a:extLst>
              <a:ext uri="{FF2B5EF4-FFF2-40B4-BE49-F238E27FC236}">
                <a16:creationId xmlns:a16="http://schemas.microsoft.com/office/drawing/2014/main" id="{F9D2092C-B369-48A0-99EA-295CFBC1D54A}"/>
              </a:ext>
            </a:extLst>
          </p:cNvPr>
          <p:cNvPicPr>
            <a:picLocks noChangeAspect="1"/>
          </p:cNvPicPr>
          <p:nvPr/>
        </p:nvPicPr>
        <p:blipFill>
          <a:blip r:embed="rId3"/>
          <a:stretch>
            <a:fillRect/>
          </a:stretch>
        </p:blipFill>
        <p:spPr>
          <a:xfrm>
            <a:off x="2301265" y="3720107"/>
            <a:ext cx="4762500" cy="2667000"/>
          </a:xfrm>
          <a:prstGeom prst="rect">
            <a:avLst/>
          </a:prstGeom>
        </p:spPr>
      </p:pic>
      <p:sp>
        <p:nvSpPr>
          <p:cNvPr id="7" name="Tijdelijke aanduiding voor inhoud 1">
            <a:extLst>
              <a:ext uri="{FF2B5EF4-FFF2-40B4-BE49-F238E27FC236}">
                <a16:creationId xmlns:a16="http://schemas.microsoft.com/office/drawing/2014/main" id="{32EE2848-1946-494F-AF79-2A2E513B0631}"/>
              </a:ext>
            </a:extLst>
          </p:cNvPr>
          <p:cNvSpPr txBox="1">
            <a:spLocks/>
          </p:cNvSpPr>
          <p:nvPr/>
        </p:nvSpPr>
        <p:spPr>
          <a:xfrm>
            <a:off x="5833995" y="1462370"/>
            <a:ext cx="3003984" cy="1951189"/>
          </a:xfrm>
          <a:prstGeom prst="rect">
            <a:avLst/>
          </a:prstGeom>
        </p:spPr>
        <p:txBody>
          <a:bodyPr vert="horz" lIns="91440" tIns="45720" rIns="91440" bIns="45720" rtlCol="0" anchor="t">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dirty="0" err="1">
                <a:ea typeface="+mn-lt"/>
                <a:cs typeface="+mn-lt"/>
              </a:rPr>
              <a:t>Inhibiteurs</a:t>
            </a:r>
            <a:r>
              <a:rPr lang="nl-BE" dirty="0">
                <a:ea typeface="+mn-lt"/>
                <a:cs typeface="+mn-lt"/>
              </a:rPr>
              <a:t>: </a:t>
            </a:r>
            <a:r>
              <a:rPr lang="nl-BE" dirty="0" err="1">
                <a:ea typeface="+mn-lt"/>
                <a:cs typeface="+mn-lt"/>
              </a:rPr>
              <a:t>citrate</a:t>
            </a:r>
            <a:r>
              <a:rPr lang="nl-BE" dirty="0">
                <a:ea typeface="+mn-lt"/>
                <a:cs typeface="+mn-lt"/>
              </a:rPr>
              <a:t>, </a:t>
            </a:r>
            <a:r>
              <a:rPr lang="nl-BE" dirty="0" err="1">
                <a:ea typeface="+mn-lt"/>
                <a:cs typeface="+mn-lt"/>
              </a:rPr>
              <a:t>pyrophosphate</a:t>
            </a:r>
            <a:r>
              <a:rPr lang="nl-BE" dirty="0">
                <a:ea typeface="+mn-lt"/>
                <a:cs typeface="+mn-lt"/>
              </a:rPr>
              <a:t>, </a:t>
            </a:r>
            <a:r>
              <a:rPr lang="nl-BE" dirty="0" err="1">
                <a:ea typeface="+mn-lt"/>
                <a:cs typeface="+mn-lt"/>
              </a:rPr>
              <a:t>Magnésium</a:t>
            </a:r>
            <a:r>
              <a:rPr lang="nl-BE" dirty="0">
                <a:ea typeface="+mn-lt"/>
                <a:cs typeface="+mn-lt"/>
              </a:rPr>
              <a:t>, </a:t>
            </a:r>
            <a:r>
              <a:rPr lang="nl-BE" dirty="0" err="1">
                <a:ea typeface="+mn-lt"/>
                <a:cs typeface="+mn-lt"/>
              </a:rPr>
              <a:t>protéines</a:t>
            </a:r>
            <a:r>
              <a:rPr lang="nl-BE" dirty="0">
                <a:ea typeface="+mn-lt"/>
                <a:cs typeface="+mn-lt"/>
              </a:rPr>
              <a:t>, GAG, </a:t>
            </a:r>
            <a:r>
              <a:rPr lang="nl-BE" dirty="0" err="1">
                <a:ea typeface="+mn-lt"/>
                <a:cs typeface="+mn-lt"/>
              </a:rPr>
              <a:t>glycoprotéines</a:t>
            </a:r>
            <a:r>
              <a:rPr lang="nl-BE" dirty="0">
                <a:ea typeface="+mn-lt"/>
                <a:cs typeface="+mn-lt"/>
              </a:rPr>
              <a:t>, </a:t>
            </a:r>
            <a:r>
              <a:rPr lang="nl-BE" dirty="0" err="1">
                <a:ea typeface="+mn-lt"/>
                <a:cs typeface="+mn-lt"/>
              </a:rPr>
              <a:t>zinc</a:t>
            </a:r>
            <a:r>
              <a:rPr lang="nl-BE" dirty="0">
                <a:ea typeface="+mn-lt"/>
                <a:cs typeface="+mn-lt"/>
              </a:rPr>
              <a:t> </a:t>
            </a:r>
          </a:p>
          <a:p>
            <a:endParaRPr lang="nl-BE" dirty="0">
              <a:cs typeface="Calibri"/>
            </a:endParaRPr>
          </a:p>
        </p:txBody>
      </p:sp>
      <p:sp>
        <p:nvSpPr>
          <p:cNvPr id="8" name="Titel 3"/>
          <p:cNvSpPr>
            <a:spLocks noGrp="1"/>
          </p:cNvSpPr>
          <p:nvPr>
            <p:ph type="title"/>
          </p:nvPr>
        </p:nvSpPr>
        <p:spPr>
          <a:xfrm>
            <a:off x="3756705" y="452808"/>
            <a:ext cx="1851620" cy="432793"/>
          </a:xfrm>
        </p:spPr>
        <p:txBody>
          <a:bodyPr/>
          <a:lstStyle/>
          <a:p>
            <a:r>
              <a:rPr lang="fr-BE" dirty="0"/>
              <a:t>Lithogenèse</a:t>
            </a:r>
          </a:p>
        </p:txBody>
      </p:sp>
    </p:spTree>
    <p:extLst>
      <p:ext uri="{BB962C8B-B14F-4D97-AF65-F5344CB8AC3E}">
        <p14:creationId xmlns:p14="http://schemas.microsoft.com/office/powerpoint/2010/main" val="166210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fr-FR" dirty="0">
                <a:ea typeface="+mn-lt"/>
                <a:cs typeface="+mn-lt"/>
              </a:rPr>
              <a:t>les plus fréquents sont composés</a:t>
            </a:r>
            <a:endParaRPr lang="nl-NL" dirty="0"/>
          </a:p>
          <a:p>
            <a:pPr lvl="1"/>
            <a:r>
              <a:rPr lang="fr-FR" dirty="0">
                <a:ea typeface="+mn-lt"/>
                <a:cs typeface="+mn-lt"/>
              </a:rPr>
              <a:t>d’oxalate de calcium (70 à 90%)</a:t>
            </a:r>
          </a:p>
          <a:p>
            <a:pPr lvl="1"/>
            <a:r>
              <a:rPr lang="fr-FR" dirty="0">
                <a:ea typeface="+mn-lt"/>
                <a:cs typeface="+mn-lt"/>
              </a:rPr>
              <a:t>de phosphate de calcium (10 à 15%)</a:t>
            </a:r>
          </a:p>
          <a:p>
            <a:pPr lvl="1"/>
            <a:r>
              <a:rPr lang="fr-FR" dirty="0">
                <a:ea typeface="+mn-lt"/>
                <a:cs typeface="+mn-lt"/>
              </a:rPr>
              <a:t>d’acide urique (8 à 10%) </a:t>
            </a:r>
          </a:p>
          <a:p>
            <a:pPr lvl="1"/>
            <a:r>
              <a:rPr lang="fr-FR" dirty="0">
                <a:ea typeface="+mn-lt"/>
                <a:cs typeface="+mn-lt"/>
              </a:rPr>
              <a:t>de cystine (1%) </a:t>
            </a:r>
            <a:endParaRPr lang="fr-FR" dirty="0"/>
          </a:p>
          <a:p>
            <a:endParaRPr lang="fr-FR" dirty="0">
              <a:cs typeface="Calibri"/>
            </a:endParaRPr>
          </a:p>
          <a:p>
            <a:r>
              <a:rPr lang="fr-FR" dirty="0" err="1">
                <a:ea typeface="+mn-lt"/>
                <a:cs typeface="+mn-lt"/>
              </a:rPr>
              <a:t>hypercalciurie</a:t>
            </a:r>
            <a:r>
              <a:rPr lang="fr-FR" dirty="0">
                <a:ea typeface="+mn-lt"/>
                <a:cs typeface="+mn-lt"/>
              </a:rPr>
              <a:t> --&gt; calcul d’oxalate de calcium </a:t>
            </a:r>
            <a:r>
              <a:rPr lang="fr-FR" dirty="0" err="1">
                <a:ea typeface="+mn-lt"/>
                <a:cs typeface="+mn-lt"/>
              </a:rPr>
              <a:t>dihydraté</a:t>
            </a:r>
            <a:r>
              <a:rPr lang="fr-FR" dirty="0">
                <a:ea typeface="+mn-lt"/>
                <a:cs typeface="+mn-lt"/>
              </a:rPr>
              <a:t> (</a:t>
            </a:r>
            <a:r>
              <a:rPr lang="fr-FR" dirty="0" err="1">
                <a:ea typeface="+mn-lt"/>
                <a:cs typeface="+mn-lt"/>
              </a:rPr>
              <a:t>weddellite</a:t>
            </a:r>
            <a:r>
              <a:rPr lang="fr-FR" dirty="0">
                <a:ea typeface="+mn-lt"/>
                <a:cs typeface="+mn-lt"/>
              </a:rPr>
              <a:t>)</a:t>
            </a:r>
          </a:p>
          <a:p>
            <a:r>
              <a:rPr lang="fr-FR" dirty="0" err="1">
                <a:ea typeface="+mn-lt"/>
                <a:cs typeface="+mn-lt"/>
              </a:rPr>
              <a:t>hyperoxalurie</a:t>
            </a:r>
            <a:r>
              <a:rPr lang="fr-FR" dirty="0">
                <a:ea typeface="+mn-lt"/>
                <a:cs typeface="+mn-lt"/>
              </a:rPr>
              <a:t> --&gt; calcul d’oxalate de calcium </a:t>
            </a:r>
            <a:r>
              <a:rPr lang="fr-FR" dirty="0" err="1">
                <a:ea typeface="+mn-lt"/>
                <a:cs typeface="+mn-lt"/>
              </a:rPr>
              <a:t>monohydraté</a:t>
            </a:r>
            <a:r>
              <a:rPr lang="fr-FR" dirty="0">
                <a:ea typeface="+mn-lt"/>
                <a:cs typeface="+mn-lt"/>
              </a:rPr>
              <a:t> (</a:t>
            </a:r>
            <a:r>
              <a:rPr lang="fr-FR" dirty="0" err="1">
                <a:ea typeface="+mn-lt"/>
                <a:cs typeface="+mn-lt"/>
              </a:rPr>
              <a:t>whewellite</a:t>
            </a:r>
            <a:r>
              <a:rPr lang="fr-FR" dirty="0">
                <a:ea typeface="+mn-lt"/>
                <a:cs typeface="+mn-lt"/>
              </a:rPr>
              <a:t>)</a:t>
            </a:r>
            <a:endParaRPr lang="fr-FR" dirty="0"/>
          </a:p>
          <a:p>
            <a:endParaRPr lang="fr-BE" dirty="0"/>
          </a:p>
        </p:txBody>
      </p:sp>
      <p:sp>
        <p:nvSpPr>
          <p:cNvPr id="4" name="Titel 3"/>
          <p:cNvSpPr>
            <a:spLocks noGrp="1"/>
          </p:cNvSpPr>
          <p:nvPr>
            <p:ph type="title"/>
          </p:nvPr>
        </p:nvSpPr>
        <p:spPr>
          <a:xfrm>
            <a:off x="3063205" y="467422"/>
            <a:ext cx="3312543" cy="432793"/>
          </a:xfrm>
        </p:spPr>
        <p:txBody>
          <a:bodyPr/>
          <a:lstStyle/>
          <a:p>
            <a:r>
              <a:rPr lang="fr-BE" dirty="0"/>
              <a:t>Type de calcul: 6 classes</a:t>
            </a:r>
          </a:p>
        </p:txBody>
      </p:sp>
    </p:spTree>
    <p:extLst>
      <p:ext uri="{BB962C8B-B14F-4D97-AF65-F5344CB8AC3E}">
        <p14:creationId xmlns:p14="http://schemas.microsoft.com/office/powerpoint/2010/main" val="311693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61209152"/>
              </p:ext>
            </p:extLst>
          </p:nvPr>
        </p:nvGraphicFramePr>
        <p:xfrm>
          <a:off x="103012" y="797919"/>
          <a:ext cx="8874357" cy="5575755"/>
        </p:xfrm>
        <a:graphic>
          <a:graphicData uri="http://schemas.openxmlformats.org/drawingml/2006/table">
            <a:tbl>
              <a:tblPr>
                <a:tableStyleId>{5C22544A-7EE6-4342-B048-85BDC9FD1C3A}</a:tableStyleId>
              </a:tblPr>
              <a:tblGrid>
                <a:gridCol w="1085116">
                  <a:extLst>
                    <a:ext uri="{9D8B030D-6E8A-4147-A177-3AD203B41FA5}">
                      <a16:colId xmlns:a16="http://schemas.microsoft.com/office/drawing/2014/main" val="20000"/>
                    </a:ext>
                  </a:extLst>
                </a:gridCol>
                <a:gridCol w="1263192">
                  <a:extLst>
                    <a:ext uri="{9D8B030D-6E8A-4147-A177-3AD203B41FA5}">
                      <a16:colId xmlns:a16="http://schemas.microsoft.com/office/drawing/2014/main" val="20001"/>
                    </a:ext>
                  </a:extLst>
                </a:gridCol>
                <a:gridCol w="1001213">
                  <a:extLst>
                    <a:ext uri="{9D8B030D-6E8A-4147-A177-3AD203B41FA5}">
                      <a16:colId xmlns:a16="http://schemas.microsoft.com/office/drawing/2014/main" val="20002"/>
                    </a:ext>
                  </a:extLst>
                </a:gridCol>
                <a:gridCol w="1188403">
                  <a:extLst>
                    <a:ext uri="{9D8B030D-6E8A-4147-A177-3AD203B41FA5}">
                      <a16:colId xmlns:a16="http://schemas.microsoft.com/office/drawing/2014/main" val="20003"/>
                    </a:ext>
                  </a:extLst>
                </a:gridCol>
                <a:gridCol w="1330836">
                  <a:extLst>
                    <a:ext uri="{9D8B030D-6E8A-4147-A177-3AD203B41FA5}">
                      <a16:colId xmlns:a16="http://schemas.microsoft.com/office/drawing/2014/main" val="20004"/>
                    </a:ext>
                  </a:extLst>
                </a:gridCol>
                <a:gridCol w="1764480">
                  <a:extLst>
                    <a:ext uri="{9D8B030D-6E8A-4147-A177-3AD203B41FA5}">
                      <a16:colId xmlns:a16="http://schemas.microsoft.com/office/drawing/2014/main" val="20005"/>
                    </a:ext>
                  </a:extLst>
                </a:gridCol>
                <a:gridCol w="1241117">
                  <a:extLst>
                    <a:ext uri="{9D8B030D-6E8A-4147-A177-3AD203B41FA5}">
                      <a16:colId xmlns:a16="http://schemas.microsoft.com/office/drawing/2014/main" val="20006"/>
                    </a:ext>
                  </a:extLst>
                </a:gridCol>
              </a:tblGrid>
              <a:tr h="292808">
                <a:tc rowSpan="2">
                  <a:txBody>
                    <a:bodyPr/>
                    <a:lstStyle/>
                    <a:p>
                      <a:pPr algn="ctr" fontAlgn="b"/>
                      <a:r>
                        <a:rPr lang="nl-BE" sz="1100" u="none" strike="noStrike" dirty="0">
                          <a:effectLst/>
                        </a:rPr>
                        <a:t> </a:t>
                      </a:r>
                      <a:endParaRPr lang="nl-BE" sz="11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b"/>
                      <a:r>
                        <a:rPr lang="nl-BE" sz="1400" b="1" u="none" strike="noStrike" dirty="0" err="1">
                          <a:effectLst/>
                        </a:rPr>
                        <a:t>Oxalate</a:t>
                      </a:r>
                      <a:r>
                        <a:rPr lang="nl-BE" sz="1400" b="1" u="none" strike="noStrike" dirty="0">
                          <a:effectLst/>
                        </a:rPr>
                        <a:t> de calcium </a:t>
                      </a:r>
                      <a:endParaRPr lang="nl-BE" sz="1400" b="1" i="0" u="none" strike="noStrike" dirty="0">
                        <a:solidFill>
                          <a:srgbClr val="755E61"/>
                        </a:solidFill>
                        <a:effectLst/>
                        <a:latin typeface="AvenirNextLTPro"/>
                      </a:endParaRPr>
                    </a:p>
                  </a:txBody>
                  <a:tcPr marL="7620" marR="7620" marT="7620" marB="0" anchor="b"/>
                </a:tc>
                <a:tc hMerge="1">
                  <a:txBody>
                    <a:bodyPr/>
                    <a:lstStyle/>
                    <a:p>
                      <a:endParaRPr lang="fr-BE"/>
                    </a:p>
                  </a:txBody>
                  <a:tcPr/>
                </a:tc>
                <a:tc rowSpan="2">
                  <a:txBody>
                    <a:bodyPr/>
                    <a:lstStyle/>
                    <a:p>
                      <a:pPr algn="ctr" fontAlgn="ctr"/>
                      <a:r>
                        <a:rPr lang="nl-BE" sz="1400" b="1" u="none" strike="noStrike" dirty="0" err="1">
                          <a:effectLst/>
                        </a:rPr>
                        <a:t>Acide</a:t>
                      </a:r>
                      <a:r>
                        <a:rPr lang="nl-BE" sz="1400" b="1" u="none" strike="noStrike" dirty="0">
                          <a:effectLst/>
                        </a:rPr>
                        <a:t> </a:t>
                      </a:r>
                      <a:r>
                        <a:rPr lang="nl-BE" sz="1400" b="1" u="none" strike="noStrike" dirty="0" err="1">
                          <a:effectLst/>
                        </a:rPr>
                        <a:t>urique</a:t>
                      </a:r>
                      <a:endParaRPr lang="nl-BE" sz="1400" b="1" i="0" u="none" strike="noStrike" dirty="0">
                        <a:solidFill>
                          <a:srgbClr val="755E61"/>
                        </a:solidFill>
                        <a:effectLst/>
                        <a:latin typeface="AvenirNextLTPro"/>
                      </a:endParaRPr>
                    </a:p>
                  </a:txBody>
                  <a:tcPr marL="7620" marR="7620" marT="7620" marB="0" anchor="ctr"/>
                </a:tc>
                <a:tc rowSpan="2">
                  <a:txBody>
                    <a:bodyPr/>
                    <a:lstStyle/>
                    <a:p>
                      <a:pPr algn="l" fontAlgn="ctr"/>
                      <a:r>
                        <a:rPr lang="nl-BE" sz="1400" b="1" u="none" strike="noStrike" dirty="0" err="1">
                          <a:effectLst/>
                        </a:rPr>
                        <a:t>Phosphate</a:t>
                      </a:r>
                      <a:r>
                        <a:rPr lang="nl-BE" sz="1400" b="1" u="none" strike="noStrike" dirty="0">
                          <a:effectLst/>
                        </a:rPr>
                        <a:t> de calcium</a:t>
                      </a:r>
                      <a:endParaRPr lang="nl-BE" sz="1400" b="1" i="0" u="none" strike="noStrike" dirty="0">
                        <a:solidFill>
                          <a:srgbClr val="755E61"/>
                        </a:solidFill>
                        <a:effectLst/>
                        <a:latin typeface="AvenirNextLTPro"/>
                      </a:endParaRPr>
                    </a:p>
                  </a:txBody>
                  <a:tcPr marL="7620" marR="7620" marT="7620" marB="0" anchor="ctr"/>
                </a:tc>
                <a:tc rowSpan="2">
                  <a:txBody>
                    <a:bodyPr/>
                    <a:lstStyle/>
                    <a:p>
                      <a:pPr algn="l" fontAlgn="ctr"/>
                      <a:r>
                        <a:rPr lang="nl-BE" sz="1000" u="none" strike="noStrike" dirty="0" err="1">
                          <a:effectLst/>
                        </a:rPr>
                        <a:t>Phosphate</a:t>
                      </a:r>
                      <a:r>
                        <a:rPr lang="nl-BE" sz="1000" u="none" strike="noStrike" dirty="0">
                          <a:effectLst/>
                        </a:rPr>
                        <a:t> </a:t>
                      </a:r>
                      <a:r>
                        <a:rPr lang="nl-BE" sz="1000" u="none" strike="noStrike" dirty="0" err="1">
                          <a:effectLst/>
                        </a:rPr>
                        <a:t>ammoniaco-magnésien</a:t>
                      </a:r>
                      <a:endParaRPr lang="nl-BE" sz="1000" b="1" i="0" u="none" strike="noStrike" dirty="0">
                        <a:solidFill>
                          <a:srgbClr val="755E61"/>
                        </a:solidFill>
                        <a:effectLst/>
                        <a:latin typeface="AvenirNextLTPro"/>
                      </a:endParaRPr>
                    </a:p>
                  </a:txBody>
                  <a:tcPr marL="7620" marR="7620" marT="7620" marB="0" anchor="ctr"/>
                </a:tc>
                <a:tc rowSpan="2">
                  <a:txBody>
                    <a:bodyPr/>
                    <a:lstStyle/>
                    <a:p>
                      <a:pPr algn="ctr" fontAlgn="ctr"/>
                      <a:r>
                        <a:rPr lang="nl-BE" sz="1000" u="none" strike="noStrike">
                          <a:effectLst/>
                        </a:rPr>
                        <a:t>Cystine</a:t>
                      </a:r>
                      <a:endParaRPr lang="nl-BE" sz="1000" b="1" i="0" u="none" strike="noStrike">
                        <a:solidFill>
                          <a:srgbClr val="755E61"/>
                        </a:solidFill>
                        <a:effectLst/>
                        <a:latin typeface="AvenirNextLTPro"/>
                      </a:endParaRPr>
                    </a:p>
                  </a:txBody>
                  <a:tcPr marL="7620" marR="7620" marT="7620" marB="0" anchor="ctr"/>
                </a:tc>
                <a:extLst>
                  <a:ext uri="{0D108BD9-81ED-4DB2-BD59-A6C34878D82A}">
                    <a16:rowId xmlns:a16="http://schemas.microsoft.com/office/drawing/2014/main" val="10000"/>
                  </a:ext>
                </a:extLst>
              </a:tr>
              <a:tr h="538767">
                <a:tc vMerge="1">
                  <a:txBody>
                    <a:bodyPr/>
                    <a:lstStyle/>
                    <a:p>
                      <a:endParaRPr lang="fr-BE"/>
                    </a:p>
                  </a:txBody>
                  <a:tcPr/>
                </a:tc>
                <a:tc>
                  <a:txBody>
                    <a:bodyPr/>
                    <a:lstStyle/>
                    <a:p>
                      <a:pPr algn="l" fontAlgn="b"/>
                      <a:r>
                        <a:rPr lang="nl-BE" sz="1000" u="none" strike="noStrike">
                          <a:effectLst/>
                        </a:rPr>
                        <a:t>Monohydraté</a:t>
                      </a:r>
                      <a:endParaRPr lang="nl-BE" sz="1000" b="1" i="0" u="none" strike="noStrike">
                        <a:solidFill>
                          <a:srgbClr val="755E61"/>
                        </a:solidFill>
                        <a:effectLst/>
                        <a:latin typeface="AvenirNextLTPro"/>
                      </a:endParaRPr>
                    </a:p>
                  </a:txBody>
                  <a:tcPr marL="7620" marR="7620" marT="7620" marB="0" anchor="b"/>
                </a:tc>
                <a:tc>
                  <a:txBody>
                    <a:bodyPr/>
                    <a:lstStyle/>
                    <a:p>
                      <a:pPr algn="l" fontAlgn="b"/>
                      <a:r>
                        <a:rPr lang="nl-BE" sz="1000" u="none" strike="noStrike">
                          <a:effectLst/>
                        </a:rPr>
                        <a:t>Dihydraté</a:t>
                      </a:r>
                      <a:endParaRPr lang="nl-BE" sz="1000" b="1" i="0" u="none" strike="noStrike">
                        <a:solidFill>
                          <a:srgbClr val="755E61"/>
                        </a:solidFill>
                        <a:effectLst/>
                        <a:latin typeface="AvenirNextLTPro"/>
                      </a:endParaRPr>
                    </a:p>
                  </a:txBody>
                  <a:tcPr marL="7620" marR="7620" marT="7620" marB="0" anchor="b"/>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01"/>
                  </a:ext>
                </a:extLst>
              </a:tr>
              <a:tr h="292808">
                <a:tc>
                  <a:txBody>
                    <a:bodyPr/>
                    <a:lstStyle/>
                    <a:p>
                      <a:pPr algn="l" fontAlgn="t"/>
                      <a:r>
                        <a:rPr lang="nl-BE" sz="800" u="none" strike="noStrike">
                          <a:effectLst/>
                        </a:rPr>
                        <a:t>Fréquence</a:t>
                      </a:r>
                      <a:endParaRPr lang="nl-BE" sz="800" b="1" i="0" u="none" strike="noStrike">
                        <a:solidFill>
                          <a:srgbClr val="755E61"/>
                        </a:solidFill>
                        <a:effectLst/>
                        <a:latin typeface="AvenirNextLTPro"/>
                      </a:endParaRPr>
                    </a:p>
                  </a:txBody>
                  <a:tcPr marL="7620" marR="7620" marT="7620" marB="0"/>
                </a:tc>
                <a:tc>
                  <a:txBody>
                    <a:bodyPr/>
                    <a:lstStyle/>
                    <a:p>
                      <a:pPr algn="ctr" fontAlgn="t"/>
                      <a:r>
                        <a:rPr lang="nl-BE" sz="800" b="1" u="none" strike="noStrike" dirty="0">
                          <a:effectLst/>
                        </a:rPr>
                        <a:t>50,10%</a:t>
                      </a:r>
                      <a:endParaRPr lang="nl-BE" sz="800" b="1" i="0" u="none" strike="noStrike" dirty="0">
                        <a:solidFill>
                          <a:srgbClr val="755E61"/>
                        </a:solidFill>
                        <a:effectLst/>
                        <a:latin typeface="AvenirNextLTPro"/>
                      </a:endParaRPr>
                    </a:p>
                  </a:txBody>
                  <a:tcPr marL="7620" marR="7620" marT="7620" marB="0"/>
                </a:tc>
                <a:tc>
                  <a:txBody>
                    <a:bodyPr/>
                    <a:lstStyle/>
                    <a:p>
                      <a:pPr algn="ctr" fontAlgn="t"/>
                      <a:r>
                        <a:rPr lang="nl-BE" sz="800" b="1" u="none" strike="noStrike" dirty="0">
                          <a:effectLst/>
                        </a:rPr>
                        <a:t>21,70%</a:t>
                      </a:r>
                      <a:endParaRPr lang="nl-BE" sz="800" b="1" i="0" u="none" strike="noStrike" dirty="0">
                        <a:solidFill>
                          <a:srgbClr val="755E61"/>
                        </a:solidFill>
                        <a:effectLst/>
                        <a:latin typeface="AvenirNextLTPro"/>
                      </a:endParaRPr>
                    </a:p>
                  </a:txBody>
                  <a:tcPr marL="7620" marR="7620" marT="7620" marB="0"/>
                </a:tc>
                <a:tc>
                  <a:txBody>
                    <a:bodyPr/>
                    <a:lstStyle/>
                    <a:p>
                      <a:pPr algn="ctr" fontAlgn="t"/>
                      <a:r>
                        <a:rPr lang="nl-BE" sz="800" b="1" u="none" strike="noStrike" dirty="0">
                          <a:effectLst/>
                        </a:rPr>
                        <a:t>10,80%</a:t>
                      </a:r>
                      <a:endParaRPr lang="nl-BE" sz="800" b="1" i="0" u="none" strike="noStrike" dirty="0">
                        <a:solidFill>
                          <a:srgbClr val="755E61"/>
                        </a:solidFill>
                        <a:effectLst/>
                        <a:latin typeface="AvenirNextLTPro"/>
                      </a:endParaRPr>
                    </a:p>
                  </a:txBody>
                  <a:tcPr marL="7620" marR="7620" marT="7620" marB="0"/>
                </a:tc>
                <a:tc>
                  <a:txBody>
                    <a:bodyPr/>
                    <a:lstStyle/>
                    <a:p>
                      <a:pPr algn="ctr" fontAlgn="t"/>
                      <a:r>
                        <a:rPr lang="nl-BE" sz="800" b="1" u="none" strike="noStrike" dirty="0">
                          <a:effectLst/>
                        </a:rPr>
                        <a:t>13,60%</a:t>
                      </a:r>
                      <a:endParaRPr lang="nl-BE" sz="800" b="1" i="0" u="none" strike="noStrike" dirty="0">
                        <a:solidFill>
                          <a:srgbClr val="755E61"/>
                        </a:solidFill>
                        <a:effectLst/>
                        <a:latin typeface="AvenirNextLTPro"/>
                      </a:endParaRPr>
                    </a:p>
                  </a:txBody>
                  <a:tcPr marL="7620" marR="7620" marT="7620" marB="0"/>
                </a:tc>
                <a:tc>
                  <a:txBody>
                    <a:bodyPr/>
                    <a:lstStyle/>
                    <a:p>
                      <a:pPr algn="ctr" fontAlgn="t"/>
                      <a:r>
                        <a:rPr lang="nl-BE" sz="800" u="none" strike="noStrike">
                          <a:effectLst/>
                        </a:rPr>
                        <a:t>1,30%</a:t>
                      </a:r>
                      <a:endParaRPr lang="nl-BE" sz="800" b="0" i="0" u="none" strike="noStrike">
                        <a:solidFill>
                          <a:srgbClr val="755E61"/>
                        </a:solidFill>
                        <a:effectLst/>
                        <a:latin typeface="AvenirNextLTPro"/>
                      </a:endParaRPr>
                    </a:p>
                  </a:txBody>
                  <a:tcPr marL="7620" marR="7620" marT="7620" marB="0"/>
                </a:tc>
                <a:tc>
                  <a:txBody>
                    <a:bodyPr/>
                    <a:lstStyle/>
                    <a:p>
                      <a:pPr algn="ctr" fontAlgn="t"/>
                      <a:r>
                        <a:rPr lang="nl-BE" sz="800" u="none" strike="noStrike">
                          <a:effectLst/>
                        </a:rPr>
                        <a:t>2,60%</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2"/>
                  </a:ext>
                </a:extLst>
              </a:tr>
              <a:tr h="281096">
                <a:tc rowSpan="2">
                  <a:txBody>
                    <a:bodyPr/>
                    <a:lstStyle/>
                    <a:p>
                      <a:pPr algn="l" fontAlgn="t"/>
                      <a:r>
                        <a:rPr lang="nl-BE" sz="800" u="none" strike="noStrike">
                          <a:effectLst/>
                        </a:rPr>
                        <a:t>Nom cristallin</a:t>
                      </a:r>
                      <a:endParaRPr lang="nl-BE" sz="800" b="1"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Whewellite</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Weddellite </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Carbapatite </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Struvite </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3"/>
                  </a:ext>
                </a:extLst>
              </a:tr>
              <a:tr h="177190">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l" fontAlgn="t"/>
                      <a:r>
                        <a:rPr lang="nl-BE" sz="800" u="none" strike="noStrike">
                          <a:effectLst/>
                        </a:rPr>
                        <a:t>Hydroxyapatite</a:t>
                      </a:r>
                      <a:endParaRPr lang="nl-BE" sz="800" b="0" i="0" u="none" strike="noStrike">
                        <a:solidFill>
                          <a:srgbClr val="755E61"/>
                        </a:solidFill>
                        <a:effectLst/>
                        <a:latin typeface="AvenirNextLTPro"/>
                      </a:endParaRPr>
                    </a:p>
                  </a:txBody>
                  <a:tcPr marL="7620" marR="7620" marT="7620" marB="0"/>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04"/>
                  </a:ext>
                </a:extLst>
              </a:tr>
              <a:tr h="268344">
                <a:tc>
                  <a:txBody>
                    <a:bodyPr/>
                    <a:lstStyle/>
                    <a:p>
                      <a:pPr algn="l" fontAlgn="t"/>
                      <a:r>
                        <a:rPr lang="nl-BE" sz="800" u="none" strike="noStrike">
                          <a:effectLst/>
                        </a:rPr>
                        <a:t>Aspect macroscopique</a:t>
                      </a:r>
                      <a:endParaRPr lang="nl-BE" sz="800" b="1"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Brunâtre et lisse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Jaunâtre et spiculé</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Jaune chamois, lisse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Crayeux</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Jaune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Jaune clair, lisse</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5"/>
                  </a:ext>
                </a:extLst>
              </a:tr>
              <a:tr h="609041">
                <a:tc>
                  <a:txBody>
                    <a:bodyPr/>
                    <a:lstStyle/>
                    <a:p>
                      <a:pPr algn="l" fontAlgn="t"/>
                      <a:r>
                        <a:rPr lang="nl-BE" sz="800" u="none" strike="noStrike">
                          <a:effectLst/>
                        </a:rPr>
                        <a:t>Taille</a:t>
                      </a:r>
                      <a:endParaRPr lang="nl-BE" sz="800" b="1"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Petite taille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Petite taille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Petite taille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Variable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Variable, coralliforme ++</a:t>
                      </a:r>
                      <a:endParaRPr lang="nl-BE" sz="800" b="0" i="0" u="none" strike="noStrike">
                        <a:solidFill>
                          <a:srgbClr val="755E61"/>
                        </a:solidFill>
                        <a:effectLst/>
                        <a:latin typeface="AvenirNextLTPro"/>
                      </a:endParaRPr>
                    </a:p>
                  </a:txBody>
                  <a:tcPr marL="7620" marR="7620" marT="7620" marB="0"/>
                </a:tc>
                <a:tc>
                  <a:txBody>
                    <a:bodyPr/>
                    <a:lstStyle/>
                    <a:p>
                      <a:pPr algn="l" fontAlgn="t"/>
                      <a:r>
                        <a:rPr lang="fr-FR" sz="800" u="none" strike="noStrike">
                          <a:effectLst/>
                        </a:rPr>
                        <a:t>Calculs multiples, taille variable, coralliforme bilatéral</a:t>
                      </a:r>
                      <a:endParaRPr lang="fr-FR"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6"/>
                  </a:ext>
                </a:extLst>
              </a:tr>
              <a:tr h="281096">
                <a:tc>
                  <a:txBody>
                    <a:bodyPr/>
                    <a:lstStyle/>
                    <a:p>
                      <a:pPr algn="l" fontAlgn="t"/>
                      <a:r>
                        <a:rPr lang="nl-BE" sz="800" u="none" strike="noStrike">
                          <a:effectLst/>
                        </a:rPr>
                        <a:t>pH urinaire</a:t>
                      </a:r>
                      <a:endParaRPr lang="nl-BE" sz="800" b="1"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Variable</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Variable</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Acide</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Alcalin</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Alcalin</a:t>
                      </a:r>
                      <a:endParaRPr lang="nl-BE" sz="800" b="0" i="0" u="none" strike="noStrike">
                        <a:solidFill>
                          <a:srgbClr val="755E61"/>
                        </a:solidFill>
                        <a:effectLst/>
                        <a:latin typeface="AvenirNextLTPro"/>
                      </a:endParaRPr>
                    </a:p>
                  </a:txBody>
                  <a:tcPr marL="7620" marR="7620" marT="7620" marB="0"/>
                </a:tc>
                <a:tc rowSpan="2">
                  <a:txBody>
                    <a:bodyPr/>
                    <a:lstStyle/>
                    <a:p>
                      <a:pPr algn="l" fontAlgn="t"/>
                      <a:r>
                        <a:rPr lang="nl-BE" sz="800" u="none" strike="noStrike">
                          <a:effectLst/>
                        </a:rPr>
                        <a:t>Acide</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7"/>
                  </a:ext>
                </a:extLst>
              </a:tr>
              <a:tr h="292808">
                <a:tc>
                  <a:txBody>
                    <a:bodyPr/>
                    <a:lstStyle/>
                    <a:p>
                      <a:pPr algn="l" fontAlgn="t"/>
                      <a:r>
                        <a:rPr lang="nl-BE" sz="800" u="none" strike="noStrike">
                          <a:effectLst/>
                        </a:rPr>
                        <a:t>(normale = 5,8)</a:t>
                      </a:r>
                      <a:endParaRPr lang="nl-BE" sz="800" b="1" i="0" u="none" strike="noStrike">
                        <a:solidFill>
                          <a:srgbClr val="755E61"/>
                        </a:solidFill>
                        <a:effectLst/>
                        <a:latin typeface="AvenirNextLTPro"/>
                      </a:endParaRPr>
                    </a:p>
                  </a:txBody>
                  <a:tcPr marL="7620" marR="7620" marT="7620" marB="0"/>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08"/>
                  </a:ext>
                </a:extLst>
              </a:tr>
              <a:tr h="292808">
                <a:tc>
                  <a:txBody>
                    <a:bodyPr/>
                    <a:lstStyle/>
                    <a:p>
                      <a:pPr algn="l" fontAlgn="t"/>
                      <a:r>
                        <a:rPr lang="nl-BE" sz="800" u="none" strike="noStrike">
                          <a:effectLst/>
                        </a:rPr>
                        <a:t>Densité UH</a:t>
                      </a:r>
                      <a:endParaRPr lang="nl-BE" sz="800" b="1"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1 200–1 700</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1 000–1 450</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350–650</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1 550–1 950</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550–950</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650–850</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09"/>
                  </a:ext>
                </a:extLst>
              </a:tr>
              <a:tr h="409931">
                <a:tc>
                  <a:txBody>
                    <a:bodyPr/>
                    <a:lstStyle/>
                    <a:p>
                      <a:pPr algn="l" fontAlgn="t"/>
                      <a:r>
                        <a:rPr lang="nl-BE" sz="800" u="none" strike="noStrike">
                          <a:effectLst/>
                        </a:rPr>
                        <a:t>Aspect radiologique</a:t>
                      </a:r>
                      <a:endParaRPr lang="nl-BE" sz="800" b="1"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Opaque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Opaque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Transparent</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Très opaque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Modérément opaque</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Transparent ou légèrement opaque</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10"/>
                  </a:ext>
                </a:extLst>
              </a:tr>
              <a:tr h="281096">
                <a:tc rowSpan="4">
                  <a:txBody>
                    <a:bodyPr/>
                    <a:lstStyle/>
                    <a:p>
                      <a:pPr algn="l" fontAlgn="t"/>
                      <a:r>
                        <a:rPr lang="nl-BE" sz="800" u="none" strike="noStrike">
                          <a:effectLst/>
                        </a:rPr>
                        <a:t>Facteurs prédisposants</a:t>
                      </a:r>
                      <a:endParaRPr lang="nl-BE" sz="800" b="1" i="0" u="none" strike="noStrike">
                        <a:solidFill>
                          <a:srgbClr val="755E61"/>
                        </a:solidFill>
                        <a:effectLst/>
                        <a:latin typeface="AvenirNextLTPro"/>
                      </a:endParaRPr>
                    </a:p>
                  </a:txBody>
                  <a:tcPr marL="7620" marR="7620" marT="7620" marB="0"/>
                </a:tc>
                <a:tc rowSpan="4">
                  <a:txBody>
                    <a:bodyPr/>
                    <a:lstStyle/>
                    <a:p>
                      <a:pPr algn="l" fontAlgn="t"/>
                      <a:r>
                        <a:rPr lang="nl-BE" sz="800" u="none" strike="noStrike">
                          <a:effectLst/>
                        </a:rPr>
                        <a:t>Sexe masculin</a:t>
                      </a:r>
                      <a:endParaRPr lang="nl-BE" sz="800" b="0" i="0" u="none" strike="noStrike">
                        <a:solidFill>
                          <a:srgbClr val="755E61"/>
                        </a:solidFill>
                        <a:effectLst/>
                        <a:latin typeface="AvenirNextLTPro"/>
                      </a:endParaRPr>
                    </a:p>
                  </a:txBody>
                  <a:tcPr marL="7620" marR="7620" marT="7620" marB="0"/>
                </a:tc>
                <a:tc rowSpan="4">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Vieillissement</a:t>
                      </a:r>
                      <a:endParaRPr lang="nl-BE" sz="800" b="0" i="0" u="none" strike="noStrike">
                        <a:solidFill>
                          <a:srgbClr val="755E61"/>
                        </a:solidFill>
                        <a:effectLst/>
                        <a:latin typeface="AvenirNextLTPro"/>
                      </a:endParaRPr>
                    </a:p>
                  </a:txBody>
                  <a:tcPr marL="7620" marR="7620" marT="7620" marB="0"/>
                </a:tc>
                <a:tc rowSpan="4">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rowSpan="4">
                  <a:txBody>
                    <a:bodyPr/>
                    <a:lstStyle/>
                    <a:p>
                      <a:pPr algn="l" fontAlgn="t"/>
                      <a:r>
                        <a:rPr lang="fr-FR" sz="800" u="none" strike="noStrike">
                          <a:effectLst/>
                        </a:rPr>
                        <a:t>Infections à germes uréasiques (Proteus mirabilis…)</a:t>
                      </a:r>
                      <a:endParaRPr lang="fr-FR" sz="800" b="0" i="0" u="none" strike="noStrike">
                        <a:solidFill>
                          <a:srgbClr val="755E61"/>
                        </a:solidFill>
                        <a:effectLst/>
                        <a:latin typeface="AvenirNextLTPro"/>
                      </a:endParaRPr>
                    </a:p>
                  </a:txBody>
                  <a:tcPr marL="7620" marR="7620" marT="7620" marB="0"/>
                </a:tc>
                <a:tc rowSpan="4">
                  <a:txBody>
                    <a:bodyPr/>
                    <a:lstStyle/>
                    <a:p>
                      <a:pPr algn="l" fontAlgn="t"/>
                      <a:r>
                        <a:rPr lang="fr-FR" sz="800" u="none" strike="noStrike">
                          <a:effectLst/>
                        </a:rPr>
                        <a:t>Cystinurie : maladie héréditaire autosomale récessive</a:t>
                      </a:r>
                      <a:endParaRPr lang="fr-FR"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11"/>
                  </a:ext>
                </a:extLst>
              </a:tr>
              <a:tr h="281096">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l" fontAlgn="t"/>
                      <a:r>
                        <a:rPr lang="nl-BE" sz="800" u="none" strike="noStrike">
                          <a:effectLst/>
                        </a:rPr>
                        <a:t>Goutte</a:t>
                      </a:r>
                      <a:endParaRPr lang="nl-BE" sz="800" b="0" i="0" u="none" strike="noStrike">
                        <a:solidFill>
                          <a:srgbClr val="755E61"/>
                        </a:solidFill>
                        <a:effectLst/>
                        <a:latin typeface="AvenirNextLTPro"/>
                      </a:endParaRPr>
                    </a:p>
                  </a:txBody>
                  <a:tcPr marL="7620" marR="7620" marT="7620" marB="0"/>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12"/>
                  </a:ext>
                </a:extLst>
              </a:tr>
              <a:tr h="398219">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l" fontAlgn="t"/>
                      <a:r>
                        <a:rPr lang="nl-BE" sz="800" u="none" strike="noStrike">
                          <a:effectLst/>
                        </a:rPr>
                        <a:t>Syndrome métabolique</a:t>
                      </a:r>
                      <a:endParaRPr lang="nl-BE" sz="800" b="0" i="0" u="none" strike="noStrike">
                        <a:solidFill>
                          <a:srgbClr val="755E61"/>
                        </a:solidFill>
                        <a:effectLst/>
                        <a:latin typeface="AvenirNextLTPro"/>
                      </a:endParaRPr>
                    </a:p>
                  </a:txBody>
                  <a:tcPr marL="7620" marR="7620" marT="7620" marB="0"/>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13"/>
                  </a:ext>
                </a:extLst>
              </a:tr>
              <a:tr h="29303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l" fontAlgn="t"/>
                      <a:r>
                        <a:rPr lang="nl-BE" sz="800" u="none" strike="noStrike">
                          <a:effectLst/>
                        </a:rPr>
                        <a:t>Syndrome myéloprolifératif</a:t>
                      </a:r>
                      <a:endParaRPr lang="nl-BE" sz="800" b="0" i="0" u="none" strike="noStrike">
                        <a:solidFill>
                          <a:srgbClr val="755E61"/>
                        </a:solidFill>
                        <a:effectLst/>
                        <a:latin typeface="AvenirNextLTPro"/>
                      </a:endParaRPr>
                    </a:p>
                  </a:txBody>
                  <a:tcPr marL="7620" marR="7620" marT="7620" marB="0"/>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14"/>
                  </a:ext>
                </a:extLst>
              </a:tr>
              <a:tr h="292808">
                <a:tc>
                  <a:txBody>
                    <a:bodyPr/>
                    <a:lstStyle/>
                    <a:p>
                      <a:pPr algn="l" fontAlgn="t"/>
                      <a:r>
                        <a:rPr lang="nl-BE" sz="800" u="none" strike="noStrike">
                          <a:effectLst/>
                        </a:rPr>
                        <a:t>Particularités</a:t>
                      </a:r>
                      <a:endParaRPr lang="nl-BE" sz="800" b="1"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Résistant à la LEC</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 </a:t>
                      </a:r>
                      <a:endParaRPr lang="nl-BE" sz="800" b="0" i="0" u="none" strike="noStrike">
                        <a:solidFill>
                          <a:srgbClr val="755E61"/>
                        </a:solidFill>
                        <a:effectLst/>
                        <a:latin typeface="AvenirNextLTPro"/>
                      </a:endParaRPr>
                    </a:p>
                  </a:txBody>
                  <a:tcPr marL="7620" marR="7620" marT="7620" marB="0"/>
                </a:tc>
                <a:tc>
                  <a:txBody>
                    <a:bodyPr/>
                    <a:lstStyle/>
                    <a:p>
                      <a:pPr algn="l" fontAlgn="t"/>
                      <a:r>
                        <a:rPr lang="nl-BE" sz="800" u="none" strike="noStrike">
                          <a:effectLst/>
                        </a:rPr>
                        <a:t>Résistant à la LEC</a:t>
                      </a:r>
                      <a:endParaRPr lang="nl-BE" sz="800" b="0" i="0" u="none" strike="noStrike">
                        <a:solidFill>
                          <a:srgbClr val="755E61"/>
                        </a:solidFill>
                        <a:effectLst/>
                        <a:latin typeface="AvenirNextLTPro"/>
                      </a:endParaRPr>
                    </a:p>
                  </a:txBody>
                  <a:tcPr marL="7620" marR="7620" marT="7620" marB="0"/>
                </a:tc>
                <a:extLst>
                  <a:ext uri="{0D108BD9-81ED-4DB2-BD59-A6C34878D82A}">
                    <a16:rowId xmlns:a16="http://schemas.microsoft.com/office/drawing/2014/main" val="10015"/>
                  </a:ext>
                </a:extLst>
              </a:tr>
              <a:tr h="292808">
                <a:tc>
                  <a:txBody>
                    <a:bodyPr/>
                    <a:lstStyle/>
                    <a:p>
                      <a:pPr algn="l" fontAlgn="t"/>
                      <a:r>
                        <a:rPr lang="nl-BE" sz="800" u="none" strike="noStrike">
                          <a:effectLst/>
                        </a:rPr>
                        <a:t>Classses</a:t>
                      </a:r>
                      <a:endParaRPr lang="nl-BE" sz="800" b="1" i="0" u="none" strike="noStrike">
                        <a:solidFill>
                          <a:srgbClr val="755E61"/>
                        </a:solidFill>
                        <a:effectLst/>
                        <a:latin typeface="AvenirNextLTPro"/>
                      </a:endParaRPr>
                    </a:p>
                  </a:txBody>
                  <a:tcPr marL="7620" marR="7620" marT="7620" marB="0"/>
                </a:tc>
                <a:tc>
                  <a:txBody>
                    <a:bodyPr/>
                    <a:lstStyle/>
                    <a:p>
                      <a:pPr algn="ctr" fontAlgn="t"/>
                      <a:r>
                        <a:rPr lang="nl-BE" sz="1200" b="1" u="none" strike="noStrike" dirty="0">
                          <a:effectLst/>
                        </a:rPr>
                        <a:t>I</a:t>
                      </a:r>
                      <a:endParaRPr lang="nl-BE" sz="1200" b="1" i="0" u="none" strike="noStrike" dirty="0">
                        <a:solidFill>
                          <a:srgbClr val="755E61"/>
                        </a:solidFill>
                        <a:effectLst/>
                        <a:latin typeface="AvenirNextLTPro"/>
                      </a:endParaRPr>
                    </a:p>
                  </a:txBody>
                  <a:tcPr marL="7620" marR="7620" marT="7620" marB="0"/>
                </a:tc>
                <a:tc>
                  <a:txBody>
                    <a:bodyPr/>
                    <a:lstStyle/>
                    <a:p>
                      <a:pPr algn="ctr" fontAlgn="t"/>
                      <a:r>
                        <a:rPr lang="nl-BE" sz="1200" b="1" u="none" strike="noStrike">
                          <a:effectLst/>
                        </a:rPr>
                        <a:t>II</a:t>
                      </a:r>
                      <a:endParaRPr lang="nl-BE" sz="1200" b="1" i="0" u="none" strike="noStrike">
                        <a:solidFill>
                          <a:srgbClr val="755E61"/>
                        </a:solidFill>
                        <a:effectLst/>
                        <a:latin typeface="AvenirNextLTPro"/>
                      </a:endParaRPr>
                    </a:p>
                  </a:txBody>
                  <a:tcPr marL="7620" marR="7620" marT="7620" marB="0"/>
                </a:tc>
                <a:tc>
                  <a:txBody>
                    <a:bodyPr/>
                    <a:lstStyle/>
                    <a:p>
                      <a:pPr algn="ctr" fontAlgn="t"/>
                      <a:r>
                        <a:rPr lang="nl-BE" sz="1200" b="1" u="none" strike="noStrike">
                          <a:effectLst/>
                        </a:rPr>
                        <a:t>III</a:t>
                      </a:r>
                      <a:endParaRPr lang="nl-BE" sz="1200" b="1" i="0" u="none" strike="noStrike">
                        <a:solidFill>
                          <a:srgbClr val="755E61"/>
                        </a:solidFill>
                        <a:effectLst/>
                        <a:latin typeface="AvenirNextLTPro"/>
                      </a:endParaRPr>
                    </a:p>
                  </a:txBody>
                  <a:tcPr marL="7620" marR="7620" marT="7620" marB="0"/>
                </a:tc>
                <a:tc>
                  <a:txBody>
                    <a:bodyPr/>
                    <a:lstStyle/>
                    <a:p>
                      <a:pPr algn="ctr" fontAlgn="t"/>
                      <a:r>
                        <a:rPr lang="nl-BE" sz="1200" b="1" u="none" strike="noStrike">
                          <a:effectLst/>
                        </a:rPr>
                        <a:t>IVa</a:t>
                      </a:r>
                      <a:endParaRPr lang="nl-BE" sz="1200" b="1" i="0" u="none" strike="noStrike">
                        <a:solidFill>
                          <a:srgbClr val="755E61"/>
                        </a:solidFill>
                        <a:effectLst/>
                        <a:latin typeface="AvenirNextLTPro"/>
                      </a:endParaRPr>
                    </a:p>
                  </a:txBody>
                  <a:tcPr marL="7620" marR="7620" marT="7620" marB="0"/>
                </a:tc>
                <a:tc>
                  <a:txBody>
                    <a:bodyPr/>
                    <a:lstStyle/>
                    <a:p>
                      <a:pPr algn="ctr" fontAlgn="t"/>
                      <a:r>
                        <a:rPr lang="nl-BE" sz="1200" b="1" u="none" strike="noStrike">
                          <a:effectLst/>
                        </a:rPr>
                        <a:t>IVc</a:t>
                      </a:r>
                      <a:endParaRPr lang="nl-BE" sz="1200" b="1" i="0" u="none" strike="noStrike">
                        <a:solidFill>
                          <a:srgbClr val="755E61"/>
                        </a:solidFill>
                        <a:effectLst/>
                        <a:latin typeface="AvenirNextLTPro"/>
                      </a:endParaRPr>
                    </a:p>
                  </a:txBody>
                  <a:tcPr marL="7620" marR="7620" marT="7620" marB="0"/>
                </a:tc>
                <a:tc>
                  <a:txBody>
                    <a:bodyPr/>
                    <a:lstStyle/>
                    <a:p>
                      <a:pPr algn="ctr" fontAlgn="t"/>
                      <a:r>
                        <a:rPr lang="nl-BE" sz="1200" b="1" u="none" strike="noStrike" dirty="0">
                          <a:effectLst/>
                        </a:rPr>
                        <a:t>V</a:t>
                      </a:r>
                      <a:endParaRPr lang="nl-BE" sz="1200" b="1" i="0" u="none" strike="noStrike" dirty="0">
                        <a:solidFill>
                          <a:srgbClr val="755E61"/>
                        </a:solidFill>
                        <a:effectLst/>
                        <a:latin typeface="AvenirNextLTPro"/>
                      </a:endParaRPr>
                    </a:p>
                  </a:txBody>
                  <a:tcPr marL="7620" marR="7620" marT="762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7785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4B421D3-8EAC-4FC3-A43A-710E33B5A2B6}"/>
              </a:ext>
            </a:extLst>
          </p:cNvPr>
          <p:cNvSpPr>
            <a:spLocks noGrp="1"/>
          </p:cNvSpPr>
          <p:nvPr>
            <p:ph idx="1"/>
          </p:nvPr>
        </p:nvSpPr>
        <p:spPr>
          <a:xfrm>
            <a:off x="319708" y="1696496"/>
            <a:ext cx="4020783" cy="3805507"/>
          </a:xfrm>
        </p:spPr>
        <p:txBody>
          <a:bodyPr vert="horz" lIns="91440" tIns="45720" rIns="91440" bIns="45720" rtlCol="0" anchor="t">
            <a:normAutofit/>
          </a:bodyPr>
          <a:lstStyle/>
          <a:p>
            <a:r>
              <a:rPr lang="nl-BE" b="1" dirty="0">
                <a:ea typeface="+mn-lt"/>
                <a:cs typeface="+mn-lt"/>
              </a:rPr>
              <a:t>A/a.</a:t>
            </a:r>
            <a:r>
              <a:rPr lang="nl-BE" dirty="0">
                <a:ea typeface="+mn-lt"/>
                <a:cs typeface="+mn-lt"/>
              </a:rPr>
              <a:t> </a:t>
            </a:r>
            <a:r>
              <a:rPr lang="nl-BE" dirty="0" err="1">
                <a:ea typeface="+mn-lt"/>
                <a:cs typeface="+mn-lt"/>
              </a:rPr>
              <a:t>Oxalate</a:t>
            </a:r>
            <a:r>
              <a:rPr lang="nl-BE" dirty="0">
                <a:ea typeface="+mn-lt"/>
                <a:cs typeface="+mn-lt"/>
              </a:rPr>
              <a:t> de calcium </a:t>
            </a:r>
            <a:r>
              <a:rPr lang="nl-BE" dirty="0" err="1">
                <a:ea typeface="+mn-lt"/>
                <a:cs typeface="+mn-lt"/>
              </a:rPr>
              <a:t>monohydraté</a:t>
            </a:r>
            <a:r>
              <a:rPr lang="nl-BE" dirty="0">
                <a:ea typeface="+mn-lt"/>
                <a:cs typeface="+mn-lt"/>
              </a:rPr>
              <a:t> (</a:t>
            </a:r>
            <a:r>
              <a:rPr lang="nl-BE" dirty="0" err="1">
                <a:ea typeface="+mn-lt"/>
                <a:cs typeface="+mn-lt"/>
              </a:rPr>
              <a:t>whewellite</a:t>
            </a:r>
            <a:r>
              <a:rPr lang="nl-BE" dirty="0">
                <a:ea typeface="+mn-lt"/>
                <a:cs typeface="+mn-lt"/>
              </a:rPr>
              <a:t>) ; </a:t>
            </a:r>
            <a:endParaRPr lang="nl-NL" dirty="0">
              <a:ea typeface="+mn-lt"/>
              <a:cs typeface="+mn-lt"/>
            </a:endParaRPr>
          </a:p>
          <a:p>
            <a:r>
              <a:rPr lang="nl-BE" b="1" dirty="0">
                <a:ea typeface="+mn-lt"/>
                <a:cs typeface="+mn-lt"/>
              </a:rPr>
              <a:t>B/b.</a:t>
            </a:r>
            <a:r>
              <a:rPr lang="nl-BE" dirty="0">
                <a:ea typeface="+mn-lt"/>
                <a:cs typeface="+mn-lt"/>
              </a:rPr>
              <a:t> </a:t>
            </a:r>
            <a:r>
              <a:rPr lang="nl-BE" dirty="0" err="1">
                <a:ea typeface="+mn-lt"/>
                <a:cs typeface="+mn-lt"/>
              </a:rPr>
              <a:t>Oxalate</a:t>
            </a:r>
            <a:r>
              <a:rPr lang="nl-BE" dirty="0">
                <a:ea typeface="+mn-lt"/>
                <a:cs typeface="+mn-lt"/>
              </a:rPr>
              <a:t> de calcium </a:t>
            </a:r>
            <a:r>
              <a:rPr lang="nl-BE" dirty="0" err="1">
                <a:ea typeface="+mn-lt"/>
                <a:cs typeface="+mn-lt"/>
              </a:rPr>
              <a:t>dihydraté</a:t>
            </a:r>
            <a:r>
              <a:rPr lang="nl-BE" dirty="0">
                <a:ea typeface="+mn-lt"/>
                <a:cs typeface="+mn-lt"/>
              </a:rPr>
              <a:t>  (</a:t>
            </a:r>
            <a:r>
              <a:rPr lang="nl-BE" dirty="0" err="1">
                <a:ea typeface="+mn-lt"/>
                <a:cs typeface="+mn-lt"/>
              </a:rPr>
              <a:t>weddellite</a:t>
            </a:r>
            <a:r>
              <a:rPr lang="nl-BE" dirty="0">
                <a:ea typeface="+mn-lt"/>
                <a:cs typeface="+mn-lt"/>
              </a:rPr>
              <a:t>) ; </a:t>
            </a:r>
            <a:endParaRPr lang="nl-NL" dirty="0">
              <a:ea typeface="+mn-lt"/>
              <a:cs typeface="+mn-lt"/>
            </a:endParaRPr>
          </a:p>
          <a:p>
            <a:r>
              <a:rPr lang="nl-BE" b="1" dirty="0">
                <a:ea typeface="+mn-lt"/>
                <a:cs typeface="+mn-lt"/>
              </a:rPr>
              <a:t>C/</a:t>
            </a:r>
            <a:r>
              <a:rPr lang="nl-BE" b="1" dirty="0" err="1">
                <a:ea typeface="+mn-lt"/>
                <a:cs typeface="+mn-lt"/>
              </a:rPr>
              <a:t>c.</a:t>
            </a:r>
            <a:r>
              <a:rPr lang="nl-BE" dirty="0" err="1">
                <a:ea typeface="+mn-lt"/>
                <a:cs typeface="+mn-lt"/>
              </a:rPr>
              <a:t>Acide</a:t>
            </a:r>
            <a:r>
              <a:rPr lang="nl-BE" dirty="0">
                <a:ea typeface="+mn-lt"/>
                <a:cs typeface="+mn-lt"/>
              </a:rPr>
              <a:t> </a:t>
            </a:r>
            <a:r>
              <a:rPr lang="nl-BE" dirty="0" err="1">
                <a:ea typeface="+mn-lt"/>
                <a:cs typeface="+mn-lt"/>
              </a:rPr>
              <a:t>urique</a:t>
            </a:r>
            <a:r>
              <a:rPr lang="nl-BE" dirty="0">
                <a:ea typeface="+mn-lt"/>
                <a:cs typeface="+mn-lt"/>
              </a:rPr>
              <a:t> ; </a:t>
            </a:r>
            <a:endParaRPr lang="nl-NL" dirty="0">
              <a:ea typeface="+mn-lt"/>
              <a:cs typeface="+mn-lt"/>
            </a:endParaRPr>
          </a:p>
          <a:p>
            <a:r>
              <a:rPr lang="nl-BE" b="1" dirty="0">
                <a:ea typeface="+mn-lt"/>
                <a:cs typeface="+mn-lt"/>
              </a:rPr>
              <a:t>D/d.</a:t>
            </a:r>
            <a:r>
              <a:rPr lang="nl-BE" dirty="0">
                <a:ea typeface="+mn-lt"/>
                <a:cs typeface="+mn-lt"/>
              </a:rPr>
              <a:t> </a:t>
            </a:r>
            <a:r>
              <a:rPr lang="nl-BE" dirty="0" err="1">
                <a:ea typeface="+mn-lt"/>
                <a:cs typeface="+mn-lt"/>
              </a:rPr>
              <a:t>Phosphate</a:t>
            </a:r>
            <a:r>
              <a:rPr lang="nl-BE" dirty="0">
                <a:ea typeface="+mn-lt"/>
                <a:cs typeface="+mn-lt"/>
              </a:rPr>
              <a:t> </a:t>
            </a:r>
            <a:r>
              <a:rPr lang="nl-BE" dirty="0" err="1">
                <a:ea typeface="+mn-lt"/>
                <a:cs typeface="+mn-lt"/>
              </a:rPr>
              <a:t>ammoniaco-magnésien</a:t>
            </a:r>
            <a:r>
              <a:rPr lang="nl-BE" dirty="0">
                <a:ea typeface="+mn-lt"/>
                <a:cs typeface="+mn-lt"/>
              </a:rPr>
              <a:t> (</a:t>
            </a:r>
            <a:r>
              <a:rPr lang="nl-BE" dirty="0" err="1">
                <a:ea typeface="+mn-lt"/>
                <a:cs typeface="+mn-lt"/>
              </a:rPr>
              <a:t>struvite</a:t>
            </a:r>
            <a:r>
              <a:rPr lang="nl-BE" dirty="0">
                <a:ea typeface="+mn-lt"/>
                <a:cs typeface="+mn-lt"/>
              </a:rPr>
              <a:t>) ; </a:t>
            </a:r>
            <a:endParaRPr lang="nl-NL" dirty="0">
              <a:ea typeface="+mn-lt"/>
              <a:cs typeface="+mn-lt"/>
            </a:endParaRPr>
          </a:p>
          <a:p>
            <a:r>
              <a:rPr lang="nl-BE" b="1" dirty="0">
                <a:ea typeface="+mn-lt"/>
                <a:cs typeface="+mn-lt"/>
              </a:rPr>
              <a:t>E/e.</a:t>
            </a:r>
            <a:r>
              <a:rPr lang="nl-BE" dirty="0">
                <a:ea typeface="+mn-lt"/>
                <a:cs typeface="+mn-lt"/>
              </a:rPr>
              <a:t> </a:t>
            </a:r>
            <a:r>
              <a:rPr lang="nl-BE" dirty="0" err="1">
                <a:ea typeface="+mn-lt"/>
                <a:cs typeface="+mn-lt"/>
              </a:rPr>
              <a:t>Cystine</a:t>
            </a:r>
            <a:r>
              <a:rPr lang="nl-BE" dirty="0">
                <a:ea typeface="+mn-lt"/>
                <a:cs typeface="+mn-lt"/>
              </a:rPr>
              <a:t>.</a:t>
            </a:r>
            <a:br>
              <a:rPr lang="nl-BE" dirty="0">
                <a:ea typeface="+mn-lt"/>
                <a:cs typeface="+mn-lt"/>
              </a:rPr>
            </a:br>
            <a:r>
              <a:rPr lang="nl-BE" sz="1050" dirty="0">
                <a:ea typeface="+mn-lt"/>
                <a:cs typeface="+mn-lt"/>
              </a:rPr>
              <a:t>Images </a:t>
            </a:r>
            <a:r>
              <a:rPr lang="nl-BE" sz="1050" dirty="0" err="1">
                <a:ea typeface="+mn-lt"/>
                <a:cs typeface="+mn-lt"/>
              </a:rPr>
              <a:t>microscopiques</a:t>
            </a:r>
            <a:r>
              <a:rPr lang="nl-BE" sz="1050" dirty="0">
                <a:ea typeface="+mn-lt"/>
                <a:cs typeface="+mn-lt"/>
              </a:rPr>
              <a:t> </a:t>
            </a:r>
            <a:r>
              <a:rPr lang="nl-BE" sz="1050" dirty="0" err="1">
                <a:ea typeface="+mn-lt"/>
                <a:cs typeface="+mn-lt"/>
              </a:rPr>
              <a:t>généreusement</a:t>
            </a:r>
            <a:r>
              <a:rPr lang="nl-BE" sz="1050" dirty="0">
                <a:ea typeface="+mn-lt"/>
                <a:cs typeface="+mn-lt"/>
              </a:rPr>
              <a:t> mises à </a:t>
            </a:r>
            <a:r>
              <a:rPr lang="nl-BE" sz="1050" dirty="0" err="1">
                <a:ea typeface="+mn-lt"/>
                <a:cs typeface="+mn-lt"/>
              </a:rPr>
              <a:t>disposition</a:t>
            </a:r>
            <a:r>
              <a:rPr lang="nl-BE" sz="1050" dirty="0">
                <a:ea typeface="+mn-lt"/>
                <a:cs typeface="+mn-lt"/>
              </a:rPr>
              <a:t> par </a:t>
            </a:r>
            <a:r>
              <a:rPr lang="nl-BE" sz="1050" dirty="0" err="1">
                <a:ea typeface="+mn-lt"/>
                <a:cs typeface="+mn-lt"/>
              </a:rPr>
              <a:t>le</a:t>
            </a:r>
            <a:r>
              <a:rPr lang="nl-BE" sz="1050" dirty="0">
                <a:ea typeface="+mn-lt"/>
                <a:cs typeface="+mn-lt"/>
              </a:rPr>
              <a:t> </a:t>
            </a:r>
            <a:r>
              <a:rPr lang="nl-BE" sz="1050" dirty="0" err="1">
                <a:ea typeface="+mn-lt"/>
                <a:cs typeface="+mn-lt"/>
              </a:rPr>
              <a:t>Dr</a:t>
            </a:r>
            <a:r>
              <a:rPr lang="nl-BE" sz="1050" dirty="0">
                <a:ea typeface="+mn-lt"/>
                <a:cs typeface="+mn-lt"/>
              </a:rPr>
              <a:t> Jean-Daniel Graf, </a:t>
            </a:r>
            <a:r>
              <a:rPr lang="nl-BE" sz="1050" dirty="0" err="1">
                <a:ea typeface="+mn-lt"/>
                <a:cs typeface="+mn-lt"/>
              </a:rPr>
              <a:t>responsable</a:t>
            </a:r>
            <a:r>
              <a:rPr lang="nl-BE" sz="1050" dirty="0">
                <a:ea typeface="+mn-lt"/>
                <a:cs typeface="+mn-lt"/>
              </a:rPr>
              <a:t> du </a:t>
            </a:r>
            <a:r>
              <a:rPr lang="nl-BE" sz="1050" dirty="0" err="1">
                <a:ea typeface="+mn-lt"/>
                <a:cs typeface="+mn-lt"/>
              </a:rPr>
              <a:t>laboratoire</a:t>
            </a:r>
            <a:r>
              <a:rPr lang="nl-BE" sz="1050" dirty="0">
                <a:ea typeface="+mn-lt"/>
                <a:cs typeface="+mn-lt"/>
              </a:rPr>
              <a:t> des analyses </a:t>
            </a:r>
            <a:r>
              <a:rPr lang="nl-BE" sz="1050" dirty="0" err="1">
                <a:ea typeface="+mn-lt"/>
                <a:cs typeface="+mn-lt"/>
              </a:rPr>
              <a:t>biologiques</a:t>
            </a:r>
            <a:r>
              <a:rPr lang="nl-BE" sz="1050" dirty="0">
                <a:ea typeface="+mn-lt"/>
                <a:cs typeface="+mn-lt"/>
              </a:rPr>
              <a:t> des </a:t>
            </a:r>
            <a:r>
              <a:rPr lang="nl-BE" sz="1050" dirty="0" err="1">
                <a:ea typeface="+mn-lt"/>
                <a:cs typeface="+mn-lt"/>
              </a:rPr>
              <a:t>Hôpitaux</a:t>
            </a:r>
            <a:r>
              <a:rPr lang="nl-BE" sz="1050" dirty="0">
                <a:ea typeface="+mn-lt"/>
                <a:cs typeface="+mn-lt"/>
              </a:rPr>
              <a:t> </a:t>
            </a:r>
            <a:r>
              <a:rPr lang="nl-BE" sz="1050" dirty="0" err="1">
                <a:ea typeface="+mn-lt"/>
                <a:cs typeface="+mn-lt"/>
              </a:rPr>
              <a:t>universitaires</a:t>
            </a:r>
            <a:r>
              <a:rPr lang="nl-BE" sz="1050" dirty="0">
                <a:ea typeface="+mn-lt"/>
                <a:cs typeface="+mn-lt"/>
              </a:rPr>
              <a:t> de Genève.</a:t>
            </a:r>
            <a:endParaRPr lang="nl-NL" sz="1050" dirty="0">
              <a:ea typeface="+mn-lt"/>
              <a:cs typeface="+mn-lt"/>
            </a:endParaRPr>
          </a:p>
          <a:p>
            <a:endParaRPr lang="nl-NL" dirty="0"/>
          </a:p>
        </p:txBody>
      </p:sp>
      <p:pic>
        <p:nvPicPr>
          <p:cNvPr id="5" name="Afbeelding 5">
            <a:extLst>
              <a:ext uri="{FF2B5EF4-FFF2-40B4-BE49-F238E27FC236}">
                <a16:creationId xmlns:a16="http://schemas.microsoft.com/office/drawing/2014/main" id="{C084D013-B632-4339-91EE-1220F363D865}"/>
              </a:ext>
            </a:extLst>
          </p:cNvPr>
          <p:cNvPicPr>
            <a:picLocks noChangeAspect="1"/>
          </p:cNvPicPr>
          <p:nvPr/>
        </p:nvPicPr>
        <p:blipFill>
          <a:blip r:embed="rId2"/>
          <a:stretch>
            <a:fillRect/>
          </a:stretch>
        </p:blipFill>
        <p:spPr>
          <a:xfrm>
            <a:off x="4924866" y="839639"/>
            <a:ext cx="3535590" cy="5696309"/>
          </a:xfrm>
          <a:prstGeom prst="rect">
            <a:avLst/>
          </a:prstGeom>
        </p:spPr>
      </p:pic>
    </p:spTree>
    <p:extLst>
      <p:ext uri="{BB962C8B-B14F-4D97-AF65-F5344CB8AC3E}">
        <p14:creationId xmlns:p14="http://schemas.microsoft.com/office/powerpoint/2010/main" val="3851934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rmAutofit/>
          </a:bodyPr>
          <a:lstStyle/>
          <a:p>
            <a:r>
              <a:rPr lang="fr-BE" dirty="0"/>
              <a:t>Anamnèse</a:t>
            </a:r>
          </a:p>
          <a:p>
            <a:r>
              <a:rPr lang="fr-BE" dirty="0"/>
              <a:t>Examen clinique</a:t>
            </a:r>
          </a:p>
          <a:p>
            <a:r>
              <a:rPr lang="fr-BE" dirty="0"/>
              <a:t>Prise de sang</a:t>
            </a:r>
          </a:p>
          <a:p>
            <a:r>
              <a:rPr lang="fr-BE" dirty="0"/>
              <a:t>Urine: sédiment, collecte de 24h, </a:t>
            </a:r>
            <a:r>
              <a:rPr lang="fr-BE" dirty="0" err="1"/>
              <a:t>cristallurie</a:t>
            </a:r>
            <a:endParaRPr lang="fr-BE" dirty="0"/>
          </a:p>
          <a:p>
            <a:r>
              <a:rPr lang="fr-BE" dirty="0"/>
              <a:t>Radiologie: CT à blanc</a:t>
            </a:r>
          </a:p>
          <a:p>
            <a:r>
              <a:rPr lang="fr-BE" dirty="0"/>
              <a:t>Analyse du calcul (</a:t>
            </a:r>
            <a:r>
              <a:rPr lang="fr-FR" dirty="0">
                <a:ea typeface="+mn-lt"/>
                <a:cs typeface="+mn-lt"/>
              </a:rPr>
              <a:t>structure cristalline)</a:t>
            </a:r>
          </a:p>
          <a:p>
            <a:r>
              <a:rPr lang="fr-BE" dirty="0"/>
              <a:t>suivi</a:t>
            </a:r>
          </a:p>
        </p:txBody>
      </p:sp>
      <p:sp>
        <p:nvSpPr>
          <p:cNvPr id="4" name="Titel 3"/>
          <p:cNvSpPr>
            <a:spLocks noGrp="1"/>
          </p:cNvSpPr>
          <p:nvPr>
            <p:ph type="title"/>
          </p:nvPr>
        </p:nvSpPr>
        <p:spPr>
          <a:xfrm>
            <a:off x="2575233" y="572515"/>
            <a:ext cx="7128000" cy="432793"/>
          </a:xfrm>
        </p:spPr>
        <p:txBody>
          <a:bodyPr/>
          <a:lstStyle/>
          <a:p>
            <a:r>
              <a:rPr lang="fr-BE" dirty="0"/>
              <a:t>Prise en charge: Bilan métabolique</a:t>
            </a:r>
          </a:p>
        </p:txBody>
      </p:sp>
    </p:spTree>
    <p:extLst>
      <p:ext uri="{BB962C8B-B14F-4D97-AF65-F5344CB8AC3E}">
        <p14:creationId xmlns:p14="http://schemas.microsoft.com/office/powerpoint/2010/main" val="3030788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446" y="440579"/>
            <a:ext cx="6304085" cy="630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7753461">
            <a:off x="-808981" y="2862212"/>
            <a:ext cx="3956900" cy="457200"/>
          </a:xfrm>
          <a:prstGeom prst="rect">
            <a:avLst/>
          </a:prstGeom>
        </p:spPr>
        <p:txBody>
          <a:bodyPr vert="horz" wrap="none" lIns="91440" tIns="45720" rIns="91440" bIns="45720" rtlCol="0" anchor="t">
            <a:noAutofit/>
          </a:bodyPr>
          <a:lstStyle/>
          <a:p>
            <a:pPr>
              <a:lnSpc>
                <a:spcPct val="90000"/>
              </a:lnSpc>
            </a:pPr>
            <a:r>
              <a:rPr lang="fr-BE" sz="2800" b="1" spc="110" dirty="0">
                <a:solidFill>
                  <a:srgbClr val="1F497D"/>
                </a:solidFill>
                <a:latin typeface="Calibri" panose="020F0502020204030204" pitchFamily="34" charset="0"/>
                <a:cs typeface="DIN-Regular"/>
              </a:rPr>
              <a:t>High </a:t>
            </a:r>
            <a:r>
              <a:rPr lang="fr-BE" sz="2800" b="1" spc="110" dirty="0" err="1">
                <a:solidFill>
                  <a:srgbClr val="1F497D"/>
                </a:solidFill>
                <a:latin typeface="Calibri" panose="020F0502020204030204" pitchFamily="34" charset="0"/>
                <a:cs typeface="DIN-Regular"/>
              </a:rPr>
              <a:t>risk</a:t>
            </a:r>
            <a:r>
              <a:rPr lang="fr-BE" sz="2800" b="1" spc="110" dirty="0">
                <a:solidFill>
                  <a:srgbClr val="1F497D"/>
                </a:solidFill>
                <a:latin typeface="Calibri" panose="020F0502020204030204" pitchFamily="34" charset="0"/>
                <a:cs typeface="DIN-Regular"/>
              </a:rPr>
              <a:t> stone </a:t>
            </a:r>
            <a:r>
              <a:rPr lang="fr-BE" sz="2800" b="1" spc="110" dirty="0" err="1">
                <a:solidFill>
                  <a:srgbClr val="1F497D"/>
                </a:solidFill>
                <a:latin typeface="Calibri" panose="020F0502020204030204" pitchFamily="34" charset="0"/>
                <a:cs typeface="DIN-Regular"/>
              </a:rPr>
              <a:t>formers</a:t>
            </a:r>
            <a:endParaRPr lang="fr-BE" sz="2800" b="1" spc="110" dirty="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1565950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196600373"/>
              </p:ext>
            </p:extLst>
          </p:nvPr>
        </p:nvGraphicFramePr>
        <p:xfrm>
          <a:off x="1201738" y="1825622"/>
          <a:ext cx="6528240" cy="2604975"/>
        </p:xfrm>
        <a:graphic>
          <a:graphicData uri="http://schemas.openxmlformats.org/drawingml/2006/table">
            <a:tbl>
              <a:tblPr firstRow="1" bandRow="1">
                <a:tableStyleId>{5C22544A-7EE6-4342-B048-85BDC9FD1C3A}</a:tableStyleId>
              </a:tblPr>
              <a:tblGrid>
                <a:gridCol w="2176080">
                  <a:extLst>
                    <a:ext uri="{9D8B030D-6E8A-4147-A177-3AD203B41FA5}">
                      <a16:colId xmlns:a16="http://schemas.microsoft.com/office/drawing/2014/main" val="20000"/>
                    </a:ext>
                  </a:extLst>
                </a:gridCol>
                <a:gridCol w="2176080">
                  <a:extLst>
                    <a:ext uri="{9D8B030D-6E8A-4147-A177-3AD203B41FA5}">
                      <a16:colId xmlns:a16="http://schemas.microsoft.com/office/drawing/2014/main" val="20001"/>
                    </a:ext>
                  </a:extLst>
                </a:gridCol>
                <a:gridCol w="2176080">
                  <a:extLst>
                    <a:ext uri="{9D8B030D-6E8A-4147-A177-3AD203B41FA5}">
                      <a16:colId xmlns:a16="http://schemas.microsoft.com/office/drawing/2014/main" val="20002"/>
                    </a:ext>
                  </a:extLst>
                </a:gridCol>
              </a:tblGrid>
              <a:tr h="520995">
                <a:tc>
                  <a:txBody>
                    <a:bodyPr/>
                    <a:lstStyle/>
                    <a:p>
                      <a:endParaRPr lang="fr-BE" dirty="0"/>
                    </a:p>
                  </a:txBody>
                  <a:tcPr/>
                </a:tc>
                <a:tc>
                  <a:txBody>
                    <a:bodyPr/>
                    <a:lstStyle/>
                    <a:p>
                      <a:r>
                        <a:rPr lang="fr-BE" dirty="0"/>
                        <a:t>hommes</a:t>
                      </a:r>
                    </a:p>
                  </a:txBody>
                  <a:tcPr/>
                </a:tc>
                <a:tc>
                  <a:txBody>
                    <a:bodyPr/>
                    <a:lstStyle/>
                    <a:p>
                      <a:r>
                        <a:rPr lang="fr-BE" dirty="0"/>
                        <a:t>femmes</a:t>
                      </a:r>
                    </a:p>
                  </a:txBody>
                  <a:tcPr/>
                </a:tc>
                <a:extLst>
                  <a:ext uri="{0D108BD9-81ED-4DB2-BD59-A6C34878D82A}">
                    <a16:rowId xmlns:a16="http://schemas.microsoft.com/office/drawing/2014/main" val="10000"/>
                  </a:ext>
                </a:extLst>
              </a:tr>
              <a:tr h="520995">
                <a:tc>
                  <a:txBody>
                    <a:bodyPr/>
                    <a:lstStyle/>
                    <a:p>
                      <a:endParaRPr lang="fr-BE"/>
                    </a:p>
                  </a:txBody>
                  <a:tcPr/>
                </a:tc>
                <a:tc>
                  <a:txBody>
                    <a:bodyPr/>
                    <a:lstStyle/>
                    <a:p>
                      <a:r>
                        <a:rPr lang="nl-BE" sz="1800" b="0" i="0" kern="1200" dirty="0">
                          <a:solidFill>
                            <a:schemeClr val="dk1"/>
                          </a:solidFill>
                          <a:effectLst/>
                          <a:latin typeface="+mn-lt"/>
                          <a:ea typeface="+mn-ea"/>
                          <a:cs typeface="+mn-cs"/>
                        </a:rPr>
                        <a:t>C1&gt;C2&gt;AU0&gt;CA</a:t>
                      </a:r>
                      <a:endParaRPr lang="fr-BE" dirty="0"/>
                    </a:p>
                  </a:txBody>
                  <a:tcPr/>
                </a:tc>
                <a:tc>
                  <a:txBody>
                    <a:bodyPr/>
                    <a:lstStyle/>
                    <a:p>
                      <a:r>
                        <a:rPr lang="nl-BE" sz="1800" b="0" i="0" kern="1200" dirty="0">
                          <a:solidFill>
                            <a:schemeClr val="dk1"/>
                          </a:solidFill>
                          <a:effectLst/>
                          <a:latin typeface="+mn-lt"/>
                          <a:ea typeface="+mn-ea"/>
                          <a:cs typeface="+mn-cs"/>
                        </a:rPr>
                        <a:t>C1&gt;CA&gt;C2&gt;AUO</a:t>
                      </a:r>
                      <a:endParaRPr lang="fr-BE" dirty="0"/>
                    </a:p>
                  </a:txBody>
                  <a:tcPr/>
                </a:tc>
                <a:extLst>
                  <a:ext uri="{0D108BD9-81ED-4DB2-BD59-A6C34878D82A}">
                    <a16:rowId xmlns:a16="http://schemas.microsoft.com/office/drawing/2014/main" val="10001"/>
                  </a:ext>
                </a:extLst>
              </a:tr>
              <a:tr h="520995">
                <a:tc>
                  <a:txBody>
                    <a:bodyPr/>
                    <a:lstStyle/>
                    <a:p>
                      <a:r>
                        <a:rPr lang="fr-BE" dirty="0"/>
                        <a:t>&lt; 30 ans</a:t>
                      </a:r>
                    </a:p>
                  </a:txBody>
                  <a:tcPr/>
                </a:tc>
                <a:tc>
                  <a:txBody>
                    <a:bodyPr/>
                    <a:lstStyle/>
                    <a:p>
                      <a:r>
                        <a:rPr lang="fr-BE" dirty="0"/>
                        <a:t>C2</a:t>
                      </a:r>
                    </a:p>
                  </a:txBody>
                  <a:tcPr/>
                </a:tc>
                <a:tc>
                  <a:txBody>
                    <a:bodyPr/>
                    <a:lstStyle/>
                    <a:p>
                      <a:r>
                        <a:rPr lang="fr-BE" dirty="0"/>
                        <a:t>CA ~C1</a:t>
                      </a:r>
                    </a:p>
                  </a:txBody>
                  <a:tcPr/>
                </a:tc>
                <a:extLst>
                  <a:ext uri="{0D108BD9-81ED-4DB2-BD59-A6C34878D82A}">
                    <a16:rowId xmlns:a16="http://schemas.microsoft.com/office/drawing/2014/main" val="10002"/>
                  </a:ext>
                </a:extLst>
              </a:tr>
              <a:tr h="520995">
                <a:tc>
                  <a:txBody>
                    <a:bodyPr/>
                    <a:lstStyle/>
                    <a:p>
                      <a:r>
                        <a:rPr lang="fr-BE" dirty="0"/>
                        <a:t>30 – 80 ans</a:t>
                      </a:r>
                    </a:p>
                  </a:txBody>
                  <a:tcPr/>
                </a:tc>
                <a:tc>
                  <a:txBody>
                    <a:bodyPr/>
                    <a:lstStyle/>
                    <a:p>
                      <a:r>
                        <a:rPr lang="fr-BE" dirty="0"/>
                        <a:t>C1</a:t>
                      </a:r>
                    </a:p>
                  </a:txBody>
                  <a:tcPr/>
                </a:tc>
                <a:tc>
                  <a:txBody>
                    <a:bodyPr/>
                    <a:lstStyle/>
                    <a:p>
                      <a:r>
                        <a:rPr lang="fr-BE" dirty="0"/>
                        <a:t>C1</a:t>
                      </a:r>
                    </a:p>
                  </a:txBody>
                  <a:tcPr/>
                </a:tc>
                <a:extLst>
                  <a:ext uri="{0D108BD9-81ED-4DB2-BD59-A6C34878D82A}">
                    <a16:rowId xmlns:a16="http://schemas.microsoft.com/office/drawing/2014/main" val="10003"/>
                  </a:ext>
                </a:extLst>
              </a:tr>
              <a:tr h="520995">
                <a:tc>
                  <a:txBody>
                    <a:bodyPr/>
                    <a:lstStyle/>
                    <a:p>
                      <a:r>
                        <a:rPr lang="fr-BE" dirty="0"/>
                        <a:t>&gt; 80 ans</a:t>
                      </a:r>
                    </a:p>
                  </a:txBody>
                  <a:tcPr/>
                </a:tc>
                <a:tc>
                  <a:txBody>
                    <a:bodyPr/>
                    <a:lstStyle/>
                    <a:p>
                      <a:r>
                        <a:rPr lang="fr-BE" dirty="0"/>
                        <a:t>AU0</a:t>
                      </a:r>
                    </a:p>
                  </a:txBody>
                  <a:tcPr/>
                </a:tc>
                <a:tc>
                  <a:txBody>
                    <a:bodyPr/>
                    <a:lstStyle/>
                    <a:p>
                      <a:r>
                        <a:rPr lang="fr-BE" dirty="0"/>
                        <a:t>AU       selon âge</a:t>
                      </a:r>
                    </a:p>
                  </a:txBody>
                  <a:tcPr/>
                </a:tc>
                <a:extLst>
                  <a:ext uri="{0D108BD9-81ED-4DB2-BD59-A6C34878D82A}">
                    <a16:rowId xmlns:a16="http://schemas.microsoft.com/office/drawing/2014/main" val="10004"/>
                  </a:ext>
                </a:extLst>
              </a:tr>
            </a:tbl>
          </a:graphicData>
        </a:graphic>
      </p:graphicFrame>
      <p:sp>
        <p:nvSpPr>
          <p:cNvPr id="6" name="PIJL-OMLAAG 5"/>
          <p:cNvSpPr/>
          <p:nvPr/>
        </p:nvSpPr>
        <p:spPr>
          <a:xfrm flipV="1">
            <a:off x="5979959" y="3949832"/>
            <a:ext cx="231872" cy="282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ekstvak 6"/>
          <p:cNvSpPr txBox="1"/>
          <p:nvPr/>
        </p:nvSpPr>
        <p:spPr>
          <a:xfrm>
            <a:off x="2134664" y="4969088"/>
            <a:ext cx="5168009" cy="914400"/>
          </a:xfrm>
          <a:prstGeom prst="rect">
            <a:avLst/>
          </a:prstGeom>
        </p:spPr>
        <p:txBody>
          <a:bodyPr vert="horz" wrap="none" lIns="91440" tIns="45720" rIns="91440" bIns="45720" rtlCol="0" anchor="t">
            <a:normAutofit fontScale="92500" lnSpcReduction="20000"/>
          </a:bodyPr>
          <a:lstStyle/>
          <a:p>
            <a:pPr>
              <a:lnSpc>
                <a:spcPct val="90000"/>
              </a:lnSpc>
            </a:pPr>
            <a:r>
              <a:rPr lang="fr-BE" b="0" spc="110" dirty="0">
                <a:solidFill>
                  <a:srgbClr val="1F497D"/>
                </a:solidFill>
                <a:latin typeface="Calibri" panose="020F0502020204030204" pitchFamily="34" charset="0"/>
                <a:cs typeface="DIN-Regular"/>
              </a:rPr>
              <a:t>C1: calcium oxalate monohydrate = </a:t>
            </a:r>
            <a:r>
              <a:rPr lang="fr-BE" b="0" spc="110" dirty="0" err="1">
                <a:solidFill>
                  <a:srgbClr val="1F497D"/>
                </a:solidFill>
                <a:latin typeface="Calibri" panose="020F0502020204030204" pitchFamily="34" charset="0"/>
                <a:cs typeface="DIN-Regular"/>
              </a:rPr>
              <a:t>Whewellite</a:t>
            </a:r>
            <a:endParaRPr lang="fr-BE" b="0" spc="110" dirty="0">
              <a:solidFill>
                <a:srgbClr val="1F497D"/>
              </a:solidFill>
              <a:latin typeface="Calibri" panose="020F0502020204030204" pitchFamily="34" charset="0"/>
              <a:cs typeface="DIN-Regular"/>
            </a:endParaRPr>
          </a:p>
          <a:p>
            <a:pPr>
              <a:lnSpc>
                <a:spcPct val="90000"/>
              </a:lnSpc>
            </a:pPr>
            <a:r>
              <a:rPr lang="fr-BE" spc="110" dirty="0">
                <a:solidFill>
                  <a:srgbClr val="1F497D"/>
                </a:solidFill>
                <a:latin typeface="Calibri" panose="020F0502020204030204" pitchFamily="34" charset="0"/>
                <a:cs typeface="DIN-Regular"/>
              </a:rPr>
              <a:t>C2: calcium oxalate </a:t>
            </a:r>
            <a:r>
              <a:rPr lang="fr-BE" spc="110" dirty="0" err="1">
                <a:solidFill>
                  <a:srgbClr val="1F497D"/>
                </a:solidFill>
                <a:latin typeface="Calibri" panose="020F0502020204030204" pitchFamily="34" charset="0"/>
                <a:cs typeface="DIN-Regular"/>
              </a:rPr>
              <a:t>dihydratate</a:t>
            </a:r>
            <a:r>
              <a:rPr lang="fr-BE" spc="110" dirty="0">
                <a:solidFill>
                  <a:srgbClr val="1F497D"/>
                </a:solidFill>
                <a:latin typeface="Calibri" panose="020F0502020204030204" pitchFamily="34" charset="0"/>
                <a:cs typeface="DIN-Regular"/>
              </a:rPr>
              <a:t> = </a:t>
            </a:r>
            <a:r>
              <a:rPr lang="fr-BE" spc="110" dirty="0" err="1">
                <a:solidFill>
                  <a:srgbClr val="1F497D"/>
                </a:solidFill>
                <a:latin typeface="Calibri" panose="020F0502020204030204" pitchFamily="34" charset="0"/>
                <a:cs typeface="DIN-Regular"/>
              </a:rPr>
              <a:t>wedellite</a:t>
            </a:r>
            <a:endParaRPr lang="fr-BE" spc="110" dirty="0">
              <a:solidFill>
                <a:srgbClr val="1F497D"/>
              </a:solidFill>
              <a:latin typeface="Calibri" panose="020F0502020204030204" pitchFamily="34" charset="0"/>
              <a:cs typeface="DIN-Regular"/>
            </a:endParaRPr>
          </a:p>
          <a:p>
            <a:pPr>
              <a:lnSpc>
                <a:spcPct val="90000"/>
              </a:lnSpc>
            </a:pPr>
            <a:r>
              <a:rPr lang="fr-BE" b="0" spc="110" dirty="0">
                <a:solidFill>
                  <a:srgbClr val="1F497D"/>
                </a:solidFill>
                <a:latin typeface="Calibri" panose="020F0502020204030204" pitchFamily="34" charset="0"/>
                <a:cs typeface="DIN-Regular"/>
              </a:rPr>
              <a:t>AU: acide urique</a:t>
            </a:r>
          </a:p>
          <a:p>
            <a:pPr>
              <a:lnSpc>
                <a:spcPct val="90000"/>
              </a:lnSpc>
            </a:pPr>
            <a:r>
              <a:rPr lang="fr-BE" spc="110" dirty="0">
                <a:solidFill>
                  <a:srgbClr val="1F497D"/>
                </a:solidFill>
                <a:latin typeface="Calibri" panose="020F0502020204030204" pitchFamily="34" charset="0"/>
                <a:cs typeface="DIN-Regular"/>
              </a:rPr>
              <a:t>CA: calcium phosphate (</a:t>
            </a:r>
            <a:r>
              <a:rPr lang="fr-BE" spc="110" dirty="0" err="1">
                <a:solidFill>
                  <a:srgbClr val="1F497D"/>
                </a:solidFill>
                <a:latin typeface="Calibri" panose="020F0502020204030204" pitchFamily="34" charset="0"/>
                <a:cs typeface="DIN-Regular"/>
              </a:rPr>
              <a:t>carbapathite</a:t>
            </a:r>
            <a:r>
              <a:rPr lang="fr-BE" spc="110" dirty="0">
                <a:solidFill>
                  <a:srgbClr val="1F497D"/>
                </a:solidFill>
                <a:latin typeface="Calibri" panose="020F0502020204030204" pitchFamily="34" charset="0"/>
                <a:cs typeface="DIN-Regular"/>
              </a:rPr>
              <a:t>)</a:t>
            </a:r>
            <a:endParaRPr lang="fr-BE" b="0" spc="110" dirty="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52869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fr-BE" dirty="0"/>
              <a:t>Suppléments Vitamine C (↑ oxalurie)</a:t>
            </a:r>
          </a:p>
          <a:p>
            <a:pPr marL="457200" indent="-457200">
              <a:buFont typeface="Arial" panose="020B0604020202020204" pitchFamily="34" charset="0"/>
              <a:buChar char="•"/>
            </a:pPr>
            <a:r>
              <a:rPr lang="fr-BE" dirty="0"/>
              <a:t>Suppléments Vitamine D (↑ calciurie)</a:t>
            </a:r>
          </a:p>
          <a:p>
            <a:pPr marL="457200" indent="-457200">
              <a:buFont typeface="Arial" panose="020B0604020202020204" pitchFamily="34" charset="0"/>
              <a:buChar char="•"/>
            </a:pPr>
            <a:r>
              <a:rPr lang="fr-BE" dirty="0" err="1"/>
              <a:t>Furosemide</a:t>
            </a:r>
            <a:r>
              <a:rPr lang="fr-BE" dirty="0"/>
              <a:t> (↑ calciurie)</a:t>
            </a:r>
          </a:p>
          <a:p>
            <a:pPr marL="457200" indent="-457200">
              <a:buFont typeface="Arial" panose="020B0604020202020204" pitchFamily="34" charset="0"/>
              <a:buChar char="•"/>
            </a:pPr>
            <a:r>
              <a:rPr lang="fr-BE" dirty="0" err="1"/>
              <a:t>Acetazolamide</a:t>
            </a:r>
            <a:r>
              <a:rPr lang="fr-BE" dirty="0"/>
              <a:t>, Topiramaat (↑ pH urine, ↓ citraturie, ↑ calciurie)</a:t>
            </a:r>
          </a:p>
          <a:p>
            <a:pPr marL="457200" indent="-457200">
              <a:buFont typeface="Arial" panose="020B0604020202020204" pitchFamily="34" charset="0"/>
              <a:buChar char="•"/>
            </a:pPr>
            <a:r>
              <a:rPr lang="fr-BE" dirty="0"/>
              <a:t>Médicaments qui </a:t>
            </a:r>
            <a:r>
              <a:rPr lang="fr-BE" dirty="0" err="1"/>
              <a:t>crystallisent</a:t>
            </a:r>
            <a:r>
              <a:rPr lang="fr-BE" dirty="0"/>
              <a:t> dans les urines: </a:t>
            </a:r>
            <a:r>
              <a:rPr lang="fr-BE" dirty="0" err="1"/>
              <a:t>Indinavir</a:t>
            </a:r>
            <a:r>
              <a:rPr lang="fr-BE" dirty="0"/>
              <a:t>, Atazanavir, Acyclovir, </a:t>
            </a:r>
            <a:r>
              <a:rPr lang="fr-BE" dirty="0" err="1"/>
              <a:t>Sulfamethoxazol</a:t>
            </a:r>
            <a:r>
              <a:rPr lang="fr-BE" dirty="0"/>
              <a:t>, …</a:t>
            </a:r>
          </a:p>
          <a:p>
            <a:pPr marL="457200" indent="-457200">
              <a:buFont typeface="Arial" panose="020B0604020202020204" pitchFamily="34" charset="0"/>
              <a:buChar char="•"/>
            </a:pPr>
            <a:r>
              <a:rPr lang="fr-BE" dirty="0"/>
              <a:t>Allopurinol (xanthine stenen)</a:t>
            </a:r>
          </a:p>
          <a:p>
            <a:pPr marL="457200" indent="-457200">
              <a:buFont typeface="Arial" panose="020B0604020202020204" pitchFamily="34" charset="0"/>
              <a:buChar char="•"/>
            </a:pPr>
            <a:r>
              <a:rPr lang="fr-BE"/>
              <a:t>Laxative (↓ </a:t>
            </a:r>
            <a:r>
              <a:rPr lang="fr-BE" dirty="0" err="1"/>
              <a:t>citraturie</a:t>
            </a:r>
            <a:r>
              <a:rPr lang="fr-BE" dirty="0"/>
              <a:t>, </a:t>
            </a:r>
            <a:r>
              <a:rPr lang="fr-BE" dirty="0" err="1"/>
              <a:t>dépletion</a:t>
            </a:r>
            <a:r>
              <a:rPr lang="fr-BE" dirty="0"/>
              <a:t> de volume)</a:t>
            </a:r>
          </a:p>
        </p:txBody>
      </p:sp>
      <p:sp>
        <p:nvSpPr>
          <p:cNvPr id="4" name="Titel 3"/>
          <p:cNvSpPr>
            <a:spLocks noGrp="1"/>
          </p:cNvSpPr>
          <p:nvPr>
            <p:ph type="title"/>
          </p:nvPr>
        </p:nvSpPr>
        <p:spPr>
          <a:xfrm>
            <a:off x="2016000" y="507815"/>
            <a:ext cx="7128000" cy="432793"/>
          </a:xfrm>
        </p:spPr>
        <p:txBody>
          <a:bodyPr/>
          <a:lstStyle/>
          <a:p>
            <a:r>
              <a:rPr lang="fr-BE" dirty="0"/>
              <a:t>Anamnèse sur les médicaments/suppléments:</a:t>
            </a:r>
          </a:p>
        </p:txBody>
      </p:sp>
    </p:spTree>
    <p:extLst>
      <p:ext uri="{BB962C8B-B14F-4D97-AF65-F5344CB8AC3E}">
        <p14:creationId xmlns:p14="http://schemas.microsoft.com/office/powerpoint/2010/main" val="3107004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08" y="1521070"/>
            <a:ext cx="7644911" cy="4858239"/>
          </a:xfrm>
        </p:spPr>
        <p:txBody>
          <a:bodyPr>
            <a:normAutofit lnSpcReduction="10000"/>
          </a:bodyPr>
          <a:lstStyle/>
          <a:p>
            <a:pPr marL="457200" indent="-457200">
              <a:buFont typeface="+mj-lt"/>
              <a:buAutoNum type="arabicPeriod"/>
            </a:pPr>
            <a:r>
              <a:rPr lang="fr-BE" dirty="0" smtClean="0"/>
              <a:t>&gt;2L diurèse par 24h</a:t>
            </a:r>
          </a:p>
          <a:p>
            <a:pPr marL="457200" indent="-457200">
              <a:buFont typeface="+mj-lt"/>
              <a:buAutoNum type="arabicPeriod"/>
            </a:pPr>
            <a:r>
              <a:rPr lang="fr-BE" dirty="0" smtClean="0"/>
              <a:t>Toutes </a:t>
            </a:r>
            <a:r>
              <a:rPr lang="fr-BE" dirty="0"/>
              <a:t>les eaux sont </a:t>
            </a:r>
            <a:r>
              <a:rPr lang="fr-BE" dirty="0" smtClean="0"/>
              <a:t>bonnes! …. </a:t>
            </a:r>
            <a:r>
              <a:rPr lang="fr-BE" dirty="0"/>
              <a:t>à </a:t>
            </a:r>
            <a:r>
              <a:rPr lang="fr-BE" dirty="0" smtClean="0"/>
              <a:t>condition:</a:t>
            </a:r>
          </a:p>
          <a:p>
            <a:pPr marL="1143000" lvl="1" indent="-457200">
              <a:buFont typeface="Wingdings" panose="05000000000000000000" pitchFamily="2" charset="2"/>
              <a:buChar char="§"/>
            </a:pPr>
            <a:r>
              <a:rPr lang="fr-BE" dirty="0" smtClean="0"/>
              <a:t>À adapter au </a:t>
            </a:r>
            <a:r>
              <a:rPr lang="fr-BE" dirty="0"/>
              <a:t>type de calculs </a:t>
            </a:r>
            <a:r>
              <a:rPr lang="fr-BE" dirty="0" smtClean="0"/>
              <a:t>+ à </a:t>
            </a:r>
            <a:r>
              <a:rPr lang="fr-BE" dirty="0"/>
              <a:t>son alimentation. </a:t>
            </a:r>
            <a:endParaRPr lang="fr-BE" dirty="0" smtClean="0"/>
          </a:p>
          <a:p>
            <a:pPr marL="1143000" lvl="1" indent="-457200">
              <a:buFont typeface="Wingdings" panose="05000000000000000000" pitchFamily="2" charset="2"/>
              <a:buChar char="§"/>
            </a:pPr>
            <a:r>
              <a:rPr lang="fr-BE" dirty="0" smtClean="0"/>
              <a:t>Les </a:t>
            </a:r>
            <a:r>
              <a:rPr lang="fr-BE" dirty="0"/>
              <a:t>eaux pétillantes </a:t>
            </a:r>
            <a:r>
              <a:rPr lang="fr-BE" dirty="0" smtClean="0"/>
              <a:t>bicarbonatées: en cas de </a:t>
            </a:r>
            <a:r>
              <a:rPr lang="fr-BE" dirty="0"/>
              <a:t>calculs uriques </a:t>
            </a:r>
            <a:endParaRPr lang="fr-BE" dirty="0" smtClean="0"/>
          </a:p>
          <a:p>
            <a:pPr marL="1143000" lvl="1" indent="-457200">
              <a:buFont typeface="Wingdings" panose="05000000000000000000" pitchFamily="2" charset="2"/>
              <a:buChar char="§"/>
            </a:pPr>
            <a:r>
              <a:rPr lang="fr-BE" dirty="0" smtClean="0"/>
              <a:t>l'eau </a:t>
            </a:r>
            <a:r>
              <a:rPr lang="fr-BE" dirty="0"/>
              <a:t>de </a:t>
            </a:r>
            <a:r>
              <a:rPr lang="fr-BE" dirty="0" smtClean="0"/>
              <a:t>Vichy: très salée</a:t>
            </a:r>
          </a:p>
          <a:p>
            <a:pPr marL="1143000" lvl="1" indent="-457200">
              <a:buFont typeface="Wingdings" panose="05000000000000000000" pitchFamily="2" charset="2"/>
              <a:buChar char="§"/>
            </a:pPr>
            <a:r>
              <a:rPr lang="fr-BE" dirty="0" smtClean="0"/>
              <a:t>Les </a:t>
            </a:r>
            <a:r>
              <a:rPr lang="fr-BE" dirty="0"/>
              <a:t>eaux calciques (Vittel, Perrier, Badoit, Salvetat, Courmayeur, Contrexéville, </a:t>
            </a:r>
            <a:r>
              <a:rPr lang="fr-BE" dirty="0" err="1"/>
              <a:t>Hépar</a:t>
            </a:r>
            <a:r>
              <a:rPr lang="fr-BE" dirty="0" smtClean="0"/>
              <a:t>....): pour </a:t>
            </a:r>
            <a:r>
              <a:rPr lang="fr-BE" dirty="0"/>
              <a:t>les personnes qui consomment peu de produits laitiers</a:t>
            </a:r>
            <a:r>
              <a:rPr lang="fr-BE" dirty="0" smtClean="0"/>
              <a:t>.</a:t>
            </a:r>
          </a:p>
          <a:p>
            <a:pPr lvl="2" indent="0">
              <a:buNone/>
            </a:pPr>
            <a:r>
              <a:rPr lang="fr-BE" dirty="0" smtClean="0"/>
              <a:t>(recommandation 800 </a:t>
            </a:r>
            <a:r>
              <a:rPr lang="fr-BE" dirty="0"/>
              <a:t>à 1000 mg de calcium par </a:t>
            </a:r>
            <a:r>
              <a:rPr lang="fr-BE" dirty="0" smtClean="0"/>
              <a:t>jour)</a:t>
            </a:r>
          </a:p>
          <a:p>
            <a:pPr marL="1143000" lvl="1" indent="-457200">
              <a:buFont typeface="Wingdings" panose="05000000000000000000" pitchFamily="2" charset="2"/>
              <a:buChar char="§"/>
            </a:pPr>
            <a:r>
              <a:rPr lang="fr-BE" dirty="0" smtClean="0"/>
              <a:t>Les </a:t>
            </a:r>
            <a:r>
              <a:rPr lang="fr-BE" dirty="0"/>
              <a:t>eaux pauvres en calcium (Volvic, Evian</a:t>
            </a:r>
            <a:r>
              <a:rPr lang="fr-BE" dirty="0" smtClean="0"/>
              <a:t>...): pour </a:t>
            </a:r>
            <a:r>
              <a:rPr lang="fr-BE" dirty="0"/>
              <a:t>ceux qui ont leurs apports en calcium satisfaits par les laitages</a:t>
            </a:r>
            <a:r>
              <a:rPr lang="fr-BE" dirty="0" smtClean="0"/>
              <a:t>.</a:t>
            </a:r>
          </a:p>
        </p:txBody>
      </p:sp>
      <p:sp>
        <p:nvSpPr>
          <p:cNvPr id="4" name="Title 3"/>
          <p:cNvSpPr>
            <a:spLocks noGrp="1"/>
          </p:cNvSpPr>
          <p:nvPr>
            <p:ph type="title"/>
          </p:nvPr>
        </p:nvSpPr>
        <p:spPr>
          <a:xfrm>
            <a:off x="2688445" y="507616"/>
            <a:ext cx="4155414" cy="432793"/>
          </a:xfrm>
        </p:spPr>
        <p:txBody>
          <a:bodyPr/>
          <a:lstStyle/>
          <a:p>
            <a:r>
              <a:rPr lang="fr-BE" dirty="0"/>
              <a:t>Prise en charge: </a:t>
            </a:r>
            <a:r>
              <a:rPr lang="fr-BE" dirty="0" smtClean="0"/>
              <a:t>thérapie: Boire? </a:t>
            </a:r>
            <a:endParaRPr lang="fr-BE" dirty="0"/>
          </a:p>
        </p:txBody>
      </p:sp>
      <p:sp>
        <p:nvSpPr>
          <p:cNvPr id="5" name="TextBox 4"/>
          <p:cNvSpPr txBox="1"/>
          <p:nvPr/>
        </p:nvSpPr>
        <p:spPr>
          <a:xfrm>
            <a:off x="720969" y="6515099"/>
            <a:ext cx="7271238" cy="246185"/>
          </a:xfrm>
          <a:prstGeom prst="rect">
            <a:avLst/>
          </a:prstGeom>
        </p:spPr>
        <p:txBody>
          <a:bodyPr vert="horz" wrap="none" lIns="91440" tIns="45720" rIns="91440" bIns="45720" rtlCol="0" anchor="t">
            <a:normAutofit/>
          </a:bodyPr>
          <a:lstStyle/>
          <a:p>
            <a:pPr>
              <a:lnSpc>
                <a:spcPct val="90000"/>
              </a:lnSpc>
            </a:pPr>
            <a:r>
              <a:rPr lang="fr-BE" sz="1100" spc="110" dirty="0">
                <a:solidFill>
                  <a:srgbClr val="1F497D"/>
                </a:solidFill>
                <a:latin typeface="Calibri" panose="020F0502020204030204" pitchFamily="34" charset="0"/>
                <a:cs typeface="DIN-Regular"/>
              </a:rPr>
              <a:t>https://www.urologie-sante.fr/fileadmin/medias/afu/communiques/2015-12-07_calculs-urinaires.pdf</a:t>
            </a:r>
            <a:endParaRPr lang="fr-BE" sz="1100"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4249911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fbeeldingsresultaat voor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241" y="4581425"/>
            <a:ext cx="3613608" cy="216816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rotWithShape="1">
          <a:blip r:embed="rId3"/>
          <a:srcRect r="-7812" b="48891"/>
          <a:stretch/>
        </p:blipFill>
        <p:spPr>
          <a:xfrm>
            <a:off x="595729" y="768556"/>
            <a:ext cx="4145953" cy="5085489"/>
          </a:xfrm>
          <a:prstGeom prst="rect">
            <a:avLst/>
          </a:prstGeom>
        </p:spPr>
      </p:pic>
      <p:pic>
        <p:nvPicPr>
          <p:cNvPr id="11" name="Afbeelding 10"/>
          <p:cNvPicPr>
            <a:picLocks noChangeAspect="1"/>
          </p:cNvPicPr>
          <p:nvPr/>
        </p:nvPicPr>
        <p:blipFill rotWithShape="1">
          <a:blip r:embed="rId3"/>
          <a:srcRect l="446" t="50222"/>
          <a:stretch/>
        </p:blipFill>
        <p:spPr>
          <a:xfrm>
            <a:off x="4647414" y="679000"/>
            <a:ext cx="4069075" cy="5264599"/>
          </a:xfrm>
          <a:prstGeom prst="rect">
            <a:avLst/>
          </a:prstGeom>
        </p:spPr>
      </p:pic>
    </p:spTree>
    <p:extLst>
      <p:ext uri="{BB962C8B-B14F-4D97-AF65-F5344CB8AC3E}">
        <p14:creationId xmlns:p14="http://schemas.microsoft.com/office/powerpoint/2010/main" val="1150806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fr-FR" dirty="0" smtClean="0">
                <a:ea typeface="+mn-lt"/>
                <a:cs typeface="+mn-lt"/>
              </a:rPr>
              <a:t>Vous avez des patients avez </a:t>
            </a:r>
            <a:r>
              <a:rPr lang="fr-FR" dirty="0">
                <a:ea typeface="+mn-lt"/>
                <a:cs typeface="+mn-lt"/>
              </a:rPr>
              <a:t>des calculs </a:t>
            </a:r>
            <a:r>
              <a:rPr lang="fr-FR" dirty="0" smtClean="0">
                <a:ea typeface="+mn-lt"/>
                <a:cs typeface="+mn-lt"/>
              </a:rPr>
              <a:t>rénaux?</a:t>
            </a:r>
          </a:p>
          <a:p>
            <a:pPr marL="457200" indent="-457200">
              <a:buFont typeface="+mj-lt"/>
              <a:buAutoNum type="arabicPeriod"/>
            </a:pPr>
            <a:r>
              <a:rPr lang="fr-FR" dirty="0" smtClean="0">
                <a:ea typeface="+mn-lt"/>
                <a:cs typeface="+mn-lt"/>
              </a:rPr>
              <a:t>Vous-même avez des calculs rénaux?</a:t>
            </a:r>
            <a:endParaRPr lang="fr-FR" dirty="0"/>
          </a:p>
          <a:p>
            <a:pPr marL="457200" indent="-457200">
              <a:buFont typeface="+mj-lt"/>
              <a:buAutoNum type="arabicPeriod"/>
            </a:pPr>
            <a:r>
              <a:rPr lang="fr-FR" dirty="0">
                <a:cs typeface="Calibri"/>
              </a:rPr>
              <a:t>Un membre de votre famille a des calculs rénaux?</a:t>
            </a:r>
          </a:p>
          <a:p>
            <a:pPr marL="457200" indent="-457200">
              <a:buFont typeface="+mj-lt"/>
              <a:buAutoNum type="arabicPeriod"/>
            </a:pPr>
            <a:r>
              <a:rPr lang="fr-FR" dirty="0">
                <a:cs typeface="Calibri"/>
              </a:rPr>
              <a:t>Les crises serions plus pénibles que les accouchements?</a:t>
            </a:r>
          </a:p>
          <a:p>
            <a:pPr marL="457200" indent="-457200">
              <a:buFont typeface="+mj-lt"/>
              <a:buAutoNum type="arabicPeriod"/>
            </a:pPr>
            <a:r>
              <a:rPr lang="fr-FR" dirty="0">
                <a:cs typeface="Calibri"/>
              </a:rPr>
              <a:t>Il y a une relation entre </a:t>
            </a:r>
            <a:r>
              <a:rPr lang="fr-FR" dirty="0" smtClean="0">
                <a:cs typeface="Calibri"/>
              </a:rPr>
              <a:t>certains pathologies et certains calculs rénaux?</a:t>
            </a:r>
            <a:endParaRPr lang="fr-FR" dirty="0">
              <a:cs typeface="Calibri"/>
            </a:endParaRPr>
          </a:p>
          <a:p>
            <a:pPr marL="457200" indent="-457200">
              <a:buFont typeface="+mj-lt"/>
              <a:buAutoNum type="arabicPeriod"/>
            </a:pPr>
            <a:r>
              <a:rPr lang="fr-FR" dirty="0">
                <a:cs typeface="Calibri"/>
              </a:rPr>
              <a:t>Vous avez besoin des points d'accréditation?</a:t>
            </a:r>
          </a:p>
          <a:p>
            <a:pPr marL="457200" indent="-457200">
              <a:buFont typeface="+mj-lt"/>
              <a:buAutoNum type="arabicPeriod"/>
            </a:pPr>
            <a:r>
              <a:rPr lang="fr-FR" dirty="0">
                <a:cs typeface="Calibri"/>
              </a:rPr>
              <a:t>L'équipe d‘Urologie de la Clinique St-Jean est bien sympa?</a:t>
            </a:r>
          </a:p>
          <a:p>
            <a:endParaRPr lang="fr-FR" dirty="0"/>
          </a:p>
        </p:txBody>
      </p:sp>
      <p:sp>
        <p:nvSpPr>
          <p:cNvPr id="8" name="Titre 7"/>
          <p:cNvSpPr>
            <a:spLocks noGrp="1"/>
          </p:cNvSpPr>
          <p:nvPr>
            <p:ph type="title"/>
          </p:nvPr>
        </p:nvSpPr>
        <p:spPr>
          <a:xfrm>
            <a:off x="1803544" y="622618"/>
            <a:ext cx="7128000" cy="432793"/>
          </a:xfrm>
        </p:spPr>
        <p:txBody>
          <a:bodyPr>
            <a:noAutofit/>
          </a:bodyPr>
          <a:lstStyle/>
          <a:p>
            <a:r>
              <a:rPr lang="fr-BE" sz="2800" b="0" dirty="0">
                <a:ea typeface="+mn-lt"/>
                <a:cs typeface="+mn-lt"/>
              </a:rPr>
              <a:t>Pourquoi vous êtes ici?</a:t>
            </a:r>
            <a:endParaRPr lang="nl-NL" sz="2800" dirty="0"/>
          </a:p>
        </p:txBody>
      </p:sp>
    </p:spTree>
    <p:extLst>
      <p:ext uri="{BB962C8B-B14F-4D97-AF65-F5344CB8AC3E}">
        <p14:creationId xmlns:p14="http://schemas.microsoft.com/office/powerpoint/2010/main" val="30301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31451" y="571345"/>
            <a:ext cx="1722745" cy="432793"/>
          </a:xfrm>
        </p:spPr>
        <p:txBody>
          <a:bodyPr/>
          <a:lstStyle/>
          <a:p>
            <a:r>
              <a:rPr lang="fr-BE" dirty="0" smtClean="0"/>
              <a:t>À éviter</a:t>
            </a:r>
            <a:endParaRPr lang="fr-BE" dirty="0"/>
          </a:p>
        </p:txBody>
      </p:sp>
      <p:pic>
        <p:nvPicPr>
          <p:cNvPr id="5" name="Afbeelding 4"/>
          <p:cNvPicPr>
            <a:picLocks noChangeAspect="1"/>
          </p:cNvPicPr>
          <p:nvPr/>
        </p:nvPicPr>
        <p:blipFill rotWithShape="1">
          <a:blip r:embed="rId2"/>
          <a:srcRect l="33557" t="24050" r="24405" b="6902"/>
          <a:stretch/>
        </p:blipFill>
        <p:spPr>
          <a:xfrm>
            <a:off x="487739" y="2620652"/>
            <a:ext cx="2076352" cy="2298545"/>
          </a:xfrm>
          <a:prstGeom prst="rect">
            <a:avLst/>
          </a:prstGeom>
        </p:spPr>
      </p:pic>
      <p:sp>
        <p:nvSpPr>
          <p:cNvPr id="6" name="Tekstvak 5"/>
          <p:cNvSpPr txBox="1"/>
          <p:nvPr/>
        </p:nvSpPr>
        <p:spPr>
          <a:xfrm>
            <a:off x="902518" y="5052767"/>
            <a:ext cx="1011123" cy="358219"/>
          </a:xfrm>
          <a:prstGeom prst="rect">
            <a:avLst/>
          </a:prstGeom>
        </p:spPr>
        <p:txBody>
          <a:bodyPr vert="horz" wrap="none" lIns="91440" tIns="45720" rIns="91440" bIns="45720" rtlCol="0" anchor="t">
            <a:normAutofit/>
          </a:bodyPr>
          <a:lstStyle/>
          <a:p>
            <a:pPr>
              <a:lnSpc>
                <a:spcPct val="90000"/>
              </a:lnSpc>
            </a:pPr>
            <a:r>
              <a:rPr lang="fr-BE" b="0" spc="110" dirty="0" smtClean="0">
                <a:solidFill>
                  <a:srgbClr val="1F497D"/>
                </a:solidFill>
                <a:latin typeface="Calibri" panose="020F0502020204030204" pitchFamily="34" charset="0"/>
                <a:cs typeface="DIN-Regular"/>
              </a:rPr>
              <a:t>oxalates</a:t>
            </a:r>
          </a:p>
        </p:txBody>
      </p:sp>
      <p:pic>
        <p:nvPicPr>
          <p:cNvPr id="1026" name="Picture 2" descr="Afbeeldingsresultaat voor b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504" y="2058172"/>
            <a:ext cx="1583704" cy="298467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045599" y="5042846"/>
            <a:ext cx="1499745" cy="358219"/>
          </a:xfrm>
          <a:prstGeom prst="rect">
            <a:avLst/>
          </a:prstGeom>
        </p:spPr>
        <p:txBody>
          <a:bodyPr vert="horz" wrap="none" lIns="91440" tIns="45720" rIns="91440" bIns="45720" rtlCol="0" anchor="t">
            <a:normAutofit/>
          </a:bodyPr>
          <a:lstStyle/>
          <a:p>
            <a:pPr>
              <a:lnSpc>
                <a:spcPct val="90000"/>
              </a:lnSpc>
            </a:pPr>
            <a:r>
              <a:rPr lang="fr-BE" b="0" spc="110" dirty="0" smtClean="0">
                <a:solidFill>
                  <a:srgbClr val="1F497D"/>
                </a:solidFill>
                <a:latin typeface="Calibri" panose="020F0502020204030204" pitchFamily="34" charset="0"/>
                <a:cs typeface="DIN-Regular"/>
              </a:rPr>
              <a:t>Acide urique</a:t>
            </a:r>
          </a:p>
        </p:txBody>
      </p:sp>
      <p:pic>
        <p:nvPicPr>
          <p:cNvPr id="1028" name="Picture 4" descr="Afbeeldingsresultaat voor witte wij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3228" y="2506474"/>
            <a:ext cx="2088071" cy="208807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8"/>
          <p:cNvCxnSpPr/>
          <p:nvPr/>
        </p:nvCxnSpPr>
        <p:spPr>
          <a:xfrm>
            <a:off x="659876" y="2224726"/>
            <a:ext cx="2224726" cy="3751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V="1">
            <a:off x="167228" y="2279295"/>
            <a:ext cx="2379221" cy="3421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3704089" y="2114308"/>
            <a:ext cx="2224726" cy="3751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6878356" y="5052767"/>
            <a:ext cx="1011123" cy="358219"/>
          </a:xfrm>
          <a:prstGeom prst="rect">
            <a:avLst/>
          </a:prstGeom>
        </p:spPr>
        <p:txBody>
          <a:bodyPr vert="horz" wrap="none" lIns="91440" tIns="45720" rIns="91440" bIns="45720" rtlCol="0" anchor="t">
            <a:normAutofit/>
          </a:bodyPr>
          <a:lstStyle/>
          <a:p>
            <a:pPr>
              <a:lnSpc>
                <a:spcPct val="90000"/>
              </a:lnSpc>
            </a:pPr>
            <a:r>
              <a:rPr lang="fr-BE" b="0" spc="110" dirty="0" smtClean="0">
                <a:solidFill>
                  <a:srgbClr val="1F497D"/>
                </a:solidFill>
                <a:latin typeface="Calibri" panose="020F0502020204030204" pitchFamily="34" charset="0"/>
                <a:cs typeface="DIN-Regular"/>
              </a:rPr>
              <a:t>oxalates</a:t>
            </a:r>
          </a:p>
        </p:txBody>
      </p:sp>
      <p:cxnSp>
        <p:nvCxnSpPr>
          <p:cNvPr id="20" name="Rechte verbindingslijn 19"/>
          <p:cNvCxnSpPr/>
          <p:nvPr/>
        </p:nvCxnSpPr>
        <p:spPr>
          <a:xfrm flipV="1">
            <a:off x="3310745" y="2389713"/>
            <a:ext cx="2379221" cy="3421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6037652" y="2370859"/>
            <a:ext cx="2379221" cy="3421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6632402" y="2205872"/>
            <a:ext cx="2224726" cy="3751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625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E24001-B7DB-4052-93B7-C0C0827B70C8}"/>
              </a:ext>
            </a:extLst>
          </p:cNvPr>
          <p:cNvSpPr>
            <a:spLocks noGrp="1"/>
          </p:cNvSpPr>
          <p:nvPr>
            <p:ph idx="1"/>
          </p:nvPr>
        </p:nvSpPr>
        <p:spPr>
          <a:xfrm>
            <a:off x="984738" y="1257301"/>
            <a:ext cx="7862231" cy="5529716"/>
          </a:xfrm>
        </p:spPr>
        <p:txBody>
          <a:bodyPr vert="horz" lIns="91440" tIns="45720" rIns="91440" bIns="45720" rtlCol="0" anchor="t">
            <a:normAutofit lnSpcReduction="10000"/>
          </a:bodyPr>
          <a:lstStyle/>
          <a:p>
            <a:r>
              <a:rPr lang="fr-FR" dirty="0">
                <a:ea typeface="+mn-lt"/>
                <a:cs typeface="+mn-lt"/>
              </a:rPr>
              <a:t>Deux épisodes de colique néphrétique ou plus  </a:t>
            </a:r>
            <a:endParaRPr lang="nl-NL" dirty="0">
              <a:ea typeface="+mn-lt"/>
              <a:cs typeface="+mn-lt"/>
            </a:endParaRPr>
          </a:p>
          <a:p>
            <a:r>
              <a:rPr lang="fr-FR" dirty="0">
                <a:ea typeface="+mn-lt"/>
                <a:cs typeface="+mn-lt"/>
              </a:rPr>
              <a:t>Episode inaugural de colique néphrétique avec au moins un des facteurs de risque suivants : </a:t>
            </a:r>
            <a:endParaRPr lang="nl-NL" dirty="0">
              <a:ea typeface="+mn-lt"/>
              <a:cs typeface="+mn-lt"/>
            </a:endParaRPr>
          </a:p>
          <a:p>
            <a:r>
              <a:rPr lang="fr-FR" sz="1900" dirty="0">
                <a:ea typeface="+mn-lt"/>
                <a:cs typeface="+mn-lt"/>
              </a:rPr>
              <a:t>– Episode inaugural à l’âge de &lt; 25 ans </a:t>
            </a:r>
            <a:endParaRPr lang="nl-NL" sz="1900" dirty="0">
              <a:ea typeface="+mn-lt"/>
              <a:cs typeface="+mn-lt"/>
            </a:endParaRPr>
          </a:p>
          <a:p>
            <a:r>
              <a:rPr lang="fr-FR" sz="1900" dirty="0">
                <a:ea typeface="+mn-lt"/>
                <a:cs typeface="+mn-lt"/>
              </a:rPr>
              <a:t>– Anamnèse familiale positive pour la </a:t>
            </a:r>
            <a:r>
              <a:rPr lang="fr-FR" sz="1900" dirty="0" err="1">
                <a:ea typeface="+mn-lt"/>
                <a:cs typeface="+mn-lt"/>
              </a:rPr>
              <a:t>néphrolithiase</a:t>
            </a:r>
            <a:endParaRPr lang="nl-NL" sz="1900" dirty="0">
              <a:ea typeface="+mn-lt"/>
              <a:cs typeface="+mn-lt"/>
            </a:endParaRPr>
          </a:p>
          <a:p>
            <a:r>
              <a:rPr lang="fr-FR" sz="1900" dirty="0">
                <a:ea typeface="+mn-lt"/>
                <a:cs typeface="+mn-lt"/>
              </a:rPr>
              <a:t>– Calcul à composition autre qu’oxalate de calcium </a:t>
            </a:r>
            <a:r>
              <a:rPr lang="fr-FR" sz="1900" dirty="0" err="1">
                <a:ea typeface="+mn-lt"/>
                <a:cs typeface="+mn-lt"/>
              </a:rPr>
              <a:t>dihydraté</a:t>
            </a:r>
            <a:r>
              <a:rPr lang="fr-FR" sz="1900" dirty="0">
                <a:ea typeface="+mn-lt"/>
                <a:cs typeface="+mn-lt"/>
              </a:rPr>
              <a:t> </a:t>
            </a:r>
            <a:endParaRPr lang="nl-NL" sz="1900" dirty="0">
              <a:ea typeface="+mn-lt"/>
              <a:cs typeface="+mn-lt"/>
            </a:endParaRPr>
          </a:p>
          <a:p>
            <a:r>
              <a:rPr lang="fr-FR" sz="1900" dirty="0">
                <a:ea typeface="+mn-lt"/>
                <a:cs typeface="+mn-lt"/>
              </a:rPr>
              <a:t>– Charge lithiasique résiduelle ≥ 3 mois après traitement </a:t>
            </a:r>
            <a:endParaRPr lang="nl-NL" sz="1900" dirty="0">
              <a:ea typeface="+mn-lt"/>
              <a:cs typeface="+mn-lt"/>
            </a:endParaRPr>
          </a:p>
          <a:p>
            <a:r>
              <a:rPr lang="fr-FR" sz="1900" dirty="0">
                <a:ea typeface="+mn-lt"/>
                <a:cs typeface="+mn-lt"/>
              </a:rPr>
              <a:t>– Calculs multiples (notamment bilatéraux) ou </a:t>
            </a:r>
            <a:r>
              <a:rPr lang="fr-FR" sz="1900" dirty="0" err="1">
                <a:ea typeface="+mn-lt"/>
                <a:cs typeface="+mn-lt"/>
              </a:rPr>
              <a:t>néphrocalcinose</a:t>
            </a:r>
            <a:r>
              <a:rPr lang="fr-FR" sz="1900" dirty="0">
                <a:ea typeface="+mn-lt"/>
                <a:cs typeface="+mn-lt"/>
              </a:rPr>
              <a:t> </a:t>
            </a:r>
            <a:endParaRPr lang="nl-NL" sz="1900" dirty="0">
              <a:ea typeface="+mn-lt"/>
              <a:cs typeface="+mn-lt"/>
            </a:endParaRPr>
          </a:p>
          <a:p>
            <a:r>
              <a:rPr lang="fr-FR" sz="1900" dirty="0">
                <a:ea typeface="+mn-lt"/>
                <a:cs typeface="+mn-lt"/>
              </a:rPr>
              <a:t>– Infection chronique de l’arbre urinaire </a:t>
            </a:r>
            <a:endParaRPr lang="nl-NL" sz="1900" dirty="0">
              <a:ea typeface="+mn-lt"/>
              <a:cs typeface="+mn-lt"/>
            </a:endParaRPr>
          </a:p>
          <a:p>
            <a:r>
              <a:rPr lang="fr-FR" sz="1900" dirty="0">
                <a:ea typeface="+mn-lt"/>
                <a:cs typeface="+mn-lt"/>
              </a:rPr>
              <a:t>– Maladie de système (sarcoïdose, syndrome de </a:t>
            </a:r>
            <a:r>
              <a:rPr lang="fr-FR" sz="1900" dirty="0" err="1">
                <a:ea typeface="+mn-lt"/>
                <a:cs typeface="+mn-lt"/>
              </a:rPr>
              <a:t>Sjögren</a:t>
            </a:r>
            <a:r>
              <a:rPr lang="fr-FR" sz="1900" dirty="0">
                <a:ea typeface="+mn-lt"/>
                <a:cs typeface="+mn-lt"/>
              </a:rPr>
              <a:t>, etc.) </a:t>
            </a:r>
            <a:endParaRPr lang="nl-NL" sz="1900" dirty="0">
              <a:ea typeface="+mn-lt"/>
              <a:cs typeface="+mn-lt"/>
            </a:endParaRPr>
          </a:p>
          <a:p>
            <a:r>
              <a:rPr lang="fr-FR" sz="1900" dirty="0">
                <a:ea typeface="+mn-lt"/>
                <a:cs typeface="+mn-lt"/>
              </a:rPr>
              <a:t>– Maladies gastro-intestinales (chirurgie </a:t>
            </a:r>
            <a:r>
              <a:rPr lang="fr-FR" sz="1900" dirty="0" err="1">
                <a:ea typeface="+mn-lt"/>
                <a:cs typeface="+mn-lt"/>
              </a:rPr>
              <a:t>bariatrique</a:t>
            </a:r>
            <a:r>
              <a:rPr lang="fr-FR" sz="1900" dirty="0">
                <a:ea typeface="+mn-lt"/>
                <a:cs typeface="+mn-lt"/>
              </a:rPr>
              <a:t> de type bypass, maladies inflammatoires, malabsorption, etc.) </a:t>
            </a:r>
            <a:endParaRPr lang="nl-NL" sz="1900" dirty="0">
              <a:ea typeface="+mn-lt"/>
              <a:cs typeface="+mn-lt"/>
            </a:endParaRPr>
          </a:p>
          <a:p>
            <a:r>
              <a:rPr lang="fr-FR" sz="1900" dirty="0">
                <a:ea typeface="+mn-lt"/>
                <a:cs typeface="+mn-lt"/>
              </a:rPr>
              <a:t>– Insuffisance rénale chronique (</a:t>
            </a:r>
            <a:r>
              <a:rPr lang="fr-FR" sz="1900" dirty="0" err="1">
                <a:ea typeface="+mn-lt"/>
                <a:cs typeface="+mn-lt"/>
              </a:rPr>
              <a:t>eGFR</a:t>
            </a:r>
            <a:r>
              <a:rPr lang="fr-FR" sz="1900" dirty="0">
                <a:ea typeface="+mn-lt"/>
                <a:cs typeface="+mn-lt"/>
              </a:rPr>
              <a:t> &lt; 60 ml/min) </a:t>
            </a:r>
            <a:endParaRPr lang="nl-NL" sz="1900" dirty="0">
              <a:ea typeface="+mn-lt"/>
              <a:cs typeface="+mn-lt"/>
            </a:endParaRPr>
          </a:p>
          <a:p>
            <a:r>
              <a:rPr lang="fr-FR" sz="1900" dirty="0">
                <a:ea typeface="+mn-lt"/>
                <a:cs typeface="+mn-lt"/>
              </a:rPr>
              <a:t>– Rein unique </a:t>
            </a:r>
            <a:endParaRPr lang="nl-NL" sz="1900" dirty="0">
              <a:ea typeface="+mn-lt"/>
              <a:cs typeface="+mn-lt"/>
            </a:endParaRPr>
          </a:p>
          <a:p>
            <a:r>
              <a:rPr lang="fr-FR" sz="1900" dirty="0">
                <a:ea typeface="+mn-lt"/>
                <a:cs typeface="+mn-lt"/>
              </a:rPr>
              <a:t>– </a:t>
            </a:r>
            <a:r>
              <a:rPr lang="fr-FR" sz="1900" dirty="0" err="1">
                <a:ea typeface="+mn-lt"/>
                <a:cs typeface="+mn-lt"/>
              </a:rPr>
              <a:t>Status</a:t>
            </a:r>
            <a:r>
              <a:rPr lang="fr-FR" sz="1900" dirty="0">
                <a:ea typeface="+mn-lt"/>
                <a:cs typeface="+mn-lt"/>
              </a:rPr>
              <a:t> post-transplantation rénale </a:t>
            </a:r>
            <a:endParaRPr lang="nl-NL" sz="1900" dirty="0">
              <a:ea typeface="+mn-lt"/>
              <a:cs typeface="+mn-lt"/>
            </a:endParaRPr>
          </a:p>
          <a:p>
            <a:r>
              <a:rPr lang="fr-FR" sz="1900" dirty="0">
                <a:ea typeface="+mn-lt"/>
                <a:cs typeface="+mn-lt"/>
              </a:rPr>
              <a:t>– Syndrome métabolique, diabète, goutte </a:t>
            </a:r>
            <a:endParaRPr lang="nl-NL" sz="1900" dirty="0">
              <a:ea typeface="+mn-lt"/>
              <a:cs typeface="+mn-lt"/>
            </a:endParaRPr>
          </a:p>
          <a:p>
            <a:r>
              <a:rPr lang="fr-FR" sz="1900" dirty="0">
                <a:ea typeface="+mn-lt"/>
                <a:cs typeface="+mn-lt"/>
              </a:rPr>
              <a:t>– Ostéoporose</a:t>
            </a:r>
            <a:endParaRPr lang="nl-NL" sz="1900" dirty="0">
              <a:ea typeface="+mn-lt"/>
              <a:cs typeface="+mn-lt"/>
            </a:endParaRPr>
          </a:p>
          <a:p>
            <a:r>
              <a:rPr lang="fr-FR" sz="1900" dirty="0">
                <a:ea typeface="+mn-lt"/>
                <a:cs typeface="+mn-lt"/>
              </a:rPr>
              <a:t>– Grossesse </a:t>
            </a:r>
            <a:endParaRPr lang="nl-NL" sz="1900" dirty="0">
              <a:ea typeface="+mn-lt"/>
              <a:cs typeface="+mn-lt"/>
            </a:endParaRPr>
          </a:p>
          <a:p>
            <a:r>
              <a:rPr lang="fr-FR" sz="1900" dirty="0">
                <a:ea typeface="+mn-lt"/>
                <a:cs typeface="+mn-lt"/>
              </a:rPr>
              <a:t>– Professions à risque (pilote, grutier, chef de cuisine, chauffeur de taxi, etc.)</a:t>
            </a:r>
            <a:endParaRPr lang="nl-NL" sz="1900" dirty="0">
              <a:ea typeface="+mn-lt"/>
              <a:cs typeface="+mn-lt"/>
            </a:endParaRPr>
          </a:p>
          <a:p>
            <a:endParaRPr lang="nl-NL" sz="1900" dirty="0"/>
          </a:p>
        </p:txBody>
      </p:sp>
      <p:sp>
        <p:nvSpPr>
          <p:cNvPr id="4" name="Titel 3">
            <a:extLst>
              <a:ext uri="{FF2B5EF4-FFF2-40B4-BE49-F238E27FC236}">
                <a16:creationId xmlns:a16="http://schemas.microsoft.com/office/drawing/2014/main" id="{5E902B70-21DC-4936-B5FE-45754702C7D0}"/>
              </a:ext>
            </a:extLst>
          </p:cNvPr>
          <p:cNvSpPr>
            <a:spLocks noGrp="1"/>
          </p:cNvSpPr>
          <p:nvPr>
            <p:ph type="title"/>
          </p:nvPr>
        </p:nvSpPr>
        <p:spPr>
          <a:xfrm>
            <a:off x="1472297" y="317992"/>
            <a:ext cx="7128000" cy="794371"/>
          </a:xfrm>
        </p:spPr>
        <p:txBody>
          <a:bodyPr>
            <a:normAutofit fontScale="90000"/>
          </a:bodyPr>
          <a:lstStyle/>
          <a:p>
            <a:pPr algn="ctr"/>
            <a:r>
              <a:rPr lang="fr-FR" dirty="0">
                <a:ea typeface="+mn-lt"/>
                <a:cs typeface="+mn-lt"/>
              </a:rPr>
              <a:t>Indications à référer un patient à une consultation spécialisée pour la lithiase rénale</a:t>
            </a:r>
            <a:br>
              <a:rPr lang="fr-FR" dirty="0">
                <a:ea typeface="+mn-lt"/>
                <a:cs typeface="+mn-lt"/>
              </a:rPr>
            </a:br>
            <a:endParaRPr lang="nl-NL" b="0" dirty="0">
              <a:ea typeface="+mn-lt"/>
              <a:cs typeface="+mn-lt"/>
            </a:endParaRPr>
          </a:p>
        </p:txBody>
      </p:sp>
    </p:spTree>
    <p:extLst>
      <p:ext uri="{BB962C8B-B14F-4D97-AF65-F5344CB8AC3E}">
        <p14:creationId xmlns:p14="http://schemas.microsoft.com/office/powerpoint/2010/main" val="265316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208">
            <a:extLst>
              <a:ext uri="{FF2B5EF4-FFF2-40B4-BE49-F238E27FC236}">
                <a16:creationId xmlns:a16="http://schemas.microsoft.com/office/drawing/2014/main" id="{47EA5EB4-3E8D-480B-A8C2-7D6672DF262E}"/>
              </a:ext>
            </a:extLst>
          </p:cNvPr>
          <p:cNvSpPr txBox="1"/>
          <p:nvPr/>
        </p:nvSpPr>
        <p:spPr>
          <a:xfrm>
            <a:off x="1499672" y="1898516"/>
            <a:ext cx="646952" cy="1085553"/>
          </a:xfrm>
          <a:prstGeom prst="rect">
            <a:avLst/>
          </a:prstGeom>
          <a:noFill/>
        </p:spPr>
        <p:txBody>
          <a:bodyPr wrap="square" lIns="38729" tIns="19364" rIns="38729" bIns="19364" rtlCol="0">
            <a:spAutoFit/>
          </a:bodyPr>
          <a:lstStyle/>
          <a:p>
            <a:pPr defTabSz="767876"/>
            <a:r>
              <a:rPr lang="fr-BE" sz="400" b="1" dirty="0">
                <a:solidFill>
                  <a:srgbClr val="5B9BD5">
                    <a:lumMod val="50000"/>
                  </a:srgbClr>
                </a:solidFill>
              </a:rPr>
              <a:t>Prise de RDV en néphrologie via les secrétariats</a:t>
            </a:r>
          </a:p>
          <a:p>
            <a:pPr marL="72616" indent="-72616" defTabSz="767876">
              <a:buFontTx/>
              <a:buChar char="-"/>
            </a:pPr>
            <a:r>
              <a:rPr lang="fr-BE" sz="400" b="1" dirty="0">
                <a:solidFill>
                  <a:srgbClr val="5B9BD5">
                    <a:lumMod val="50000"/>
                  </a:srgbClr>
                </a:solidFill>
              </a:rPr>
              <a:t>Urgences</a:t>
            </a:r>
          </a:p>
          <a:p>
            <a:pPr marL="72616" indent="-72616" defTabSz="767876">
              <a:buFontTx/>
              <a:buChar char="-"/>
            </a:pPr>
            <a:r>
              <a:rPr lang="fr-BE" sz="400" b="1" dirty="0">
                <a:solidFill>
                  <a:srgbClr val="5B9BD5">
                    <a:lumMod val="50000"/>
                  </a:srgbClr>
                </a:solidFill>
              </a:rPr>
              <a:t>Néphrologie</a:t>
            </a:r>
          </a:p>
          <a:p>
            <a:pPr marL="72616" indent="-72616" defTabSz="767876">
              <a:buFontTx/>
              <a:buChar char="-"/>
            </a:pPr>
            <a:r>
              <a:rPr lang="fr-BE" sz="400" b="1" dirty="0">
                <a:solidFill>
                  <a:srgbClr val="5B9BD5">
                    <a:lumMod val="50000"/>
                  </a:srgbClr>
                </a:solidFill>
              </a:rPr>
              <a:t>Urologie</a:t>
            </a:r>
          </a:p>
          <a:p>
            <a:pPr defTabSz="767876"/>
            <a:r>
              <a:rPr lang="fr-BE" sz="400" b="1" dirty="0">
                <a:solidFill>
                  <a:srgbClr val="5B9BD5">
                    <a:lumMod val="50000"/>
                  </a:srgbClr>
                </a:solidFill>
              </a:rPr>
              <a:t>Le secrétariat explique la procédure qui devra être suivie pour la collecte des urines de 24h. </a:t>
            </a:r>
            <a:br>
              <a:rPr lang="fr-BE" sz="400" b="1" dirty="0">
                <a:solidFill>
                  <a:srgbClr val="5B9BD5">
                    <a:lumMod val="50000"/>
                  </a:srgbClr>
                </a:solidFill>
              </a:rPr>
            </a:br>
            <a:endParaRPr lang="fr-BE" sz="400" b="1" dirty="0">
              <a:solidFill>
                <a:srgbClr val="5B9BD5">
                  <a:lumMod val="50000"/>
                </a:srgbClr>
              </a:solidFill>
            </a:endParaRPr>
          </a:p>
          <a:p>
            <a:pPr defTabSz="767876"/>
            <a:r>
              <a:rPr lang="fr-BE" sz="400" b="1" dirty="0">
                <a:solidFill>
                  <a:srgbClr val="5B9BD5">
                    <a:lumMod val="50000"/>
                  </a:srgbClr>
                </a:solidFill>
              </a:rPr>
              <a:t>Un RDV est fixé en néphrologie à 6-8 semaines.</a:t>
            </a:r>
          </a:p>
          <a:p>
            <a:pPr defTabSz="767876"/>
            <a:endParaRPr lang="fr-BE" sz="400" b="1" dirty="0">
              <a:solidFill>
                <a:srgbClr val="5B9BD5">
                  <a:lumMod val="50000"/>
                </a:srgbClr>
              </a:solidFill>
            </a:endParaRPr>
          </a:p>
          <a:p>
            <a:pPr defTabSz="767876"/>
            <a:endParaRPr lang="fr-BE" sz="400" b="1" dirty="0">
              <a:solidFill>
                <a:srgbClr val="5B9BD5">
                  <a:lumMod val="50000"/>
                </a:srgbClr>
              </a:solidFill>
            </a:endParaRPr>
          </a:p>
          <a:p>
            <a:pPr marL="72616" indent="-72616" algn="ctr" defTabSz="767876">
              <a:buFontTx/>
              <a:buChar char="-"/>
            </a:pPr>
            <a:endParaRPr lang="fr-BE" sz="400" b="1" dirty="0">
              <a:solidFill>
                <a:srgbClr val="5B9BD5">
                  <a:lumMod val="50000"/>
                </a:srgbClr>
              </a:solidFill>
            </a:endParaRPr>
          </a:p>
        </p:txBody>
      </p:sp>
      <p:pic>
        <p:nvPicPr>
          <p:cNvPr id="260" name="Picture 259">
            <a:extLst>
              <a:ext uri="{FF2B5EF4-FFF2-40B4-BE49-F238E27FC236}">
                <a16:creationId xmlns:a16="http://schemas.microsoft.com/office/drawing/2014/main" id="{531405DA-4CF3-43DA-B40F-19C4B065E24F}"/>
              </a:ext>
            </a:extLst>
          </p:cNvPr>
          <p:cNvPicPr>
            <a:picLocks noChangeAspect="1"/>
          </p:cNvPicPr>
          <p:nvPr/>
        </p:nvPicPr>
        <p:blipFill>
          <a:blip r:embed="rId2"/>
          <a:stretch>
            <a:fillRect/>
          </a:stretch>
        </p:blipFill>
        <p:spPr>
          <a:xfrm>
            <a:off x="793069" y="417056"/>
            <a:ext cx="213406" cy="287966"/>
          </a:xfrm>
          <a:prstGeom prst="rect">
            <a:avLst/>
          </a:prstGeom>
        </p:spPr>
      </p:pic>
      <p:pic>
        <p:nvPicPr>
          <p:cNvPr id="266" name="Picture 265">
            <a:extLst>
              <a:ext uri="{FF2B5EF4-FFF2-40B4-BE49-F238E27FC236}">
                <a16:creationId xmlns:a16="http://schemas.microsoft.com/office/drawing/2014/main" id="{2E2DF439-EB28-4C89-80DB-A1A3276326FD}"/>
              </a:ext>
            </a:extLst>
          </p:cNvPr>
          <p:cNvPicPr>
            <a:picLocks noChangeAspect="1"/>
          </p:cNvPicPr>
          <p:nvPr/>
        </p:nvPicPr>
        <p:blipFill>
          <a:blip r:embed="rId2"/>
          <a:stretch>
            <a:fillRect/>
          </a:stretch>
        </p:blipFill>
        <p:spPr>
          <a:xfrm>
            <a:off x="794744" y="902500"/>
            <a:ext cx="213406" cy="287966"/>
          </a:xfrm>
          <a:prstGeom prst="rect">
            <a:avLst/>
          </a:prstGeom>
        </p:spPr>
      </p:pic>
      <p:sp>
        <p:nvSpPr>
          <p:cNvPr id="584" name="TextBox 583"/>
          <p:cNvSpPr txBox="1"/>
          <p:nvPr/>
        </p:nvSpPr>
        <p:spPr>
          <a:xfrm>
            <a:off x="2673078" y="6333464"/>
            <a:ext cx="3129434" cy="269939"/>
          </a:xfrm>
          <a:prstGeom prst="rect">
            <a:avLst/>
          </a:prstGeom>
          <a:noFill/>
        </p:spPr>
        <p:txBody>
          <a:bodyPr wrap="none" lIns="38729" tIns="19364" rIns="38729" bIns="19364" rtlCol="0">
            <a:spAutoFit/>
          </a:bodyPr>
          <a:lstStyle/>
          <a:p>
            <a:pPr defTabSz="767876"/>
            <a:r>
              <a:rPr lang="fr-BE" sz="1500" dirty="0">
                <a:solidFill>
                  <a:prstClr val="black"/>
                </a:solidFill>
              </a:rPr>
              <a:t>Prise en charge de la lithiase chronique</a:t>
            </a:r>
          </a:p>
        </p:txBody>
      </p:sp>
      <p:sp>
        <p:nvSpPr>
          <p:cNvPr id="2" name="Rounded Rectangle 1"/>
          <p:cNvSpPr/>
          <p:nvPr/>
        </p:nvSpPr>
        <p:spPr>
          <a:xfrm>
            <a:off x="1470728" y="1872332"/>
            <a:ext cx="675897" cy="1049195"/>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white"/>
              </a:solidFill>
            </a:endParaRPr>
          </a:p>
        </p:txBody>
      </p:sp>
      <p:cxnSp>
        <p:nvCxnSpPr>
          <p:cNvPr id="8" name="Elbow Connector 7"/>
          <p:cNvCxnSpPr>
            <a:stCxn id="53" idx="0"/>
            <a:endCxn id="260" idx="1"/>
          </p:cNvCxnSpPr>
          <p:nvPr/>
        </p:nvCxnSpPr>
        <p:spPr>
          <a:xfrm rot="5400000" flipH="1" flipV="1">
            <a:off x="316897" y="979011"/>
            <a:ext cx="894145" cy="5820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3" idx="0"/>
            <a:endCxn id="266" idx="1"/>
          </p:cNvCxnSpPr>
          <p:nvPr/>
        </p:nvCxnSpPr>
        <p:spPr>
          <a:xfrm rot="5400000" flipH="1" flipV="1">
            <a:off x="560456" y="1220896"/>
            <a:ext cx="408701" cy="59876"/>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1026" name="Picture 2" descr="Résultat de recherche d'images pour &quot;pictogramme téléphone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672" y="1608002"/>
            <a:ext cx="219873" cy="289792"/>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1DE5E220-7250-4F92-B63E-8197DCBAEEBE}"/>
              </a:ext>
            </a:extLst>
          </p:cNvPr>
          <p:cNvSpPr txBox="1"/>
          <p:nvPr/>
        </p:nvSpPr>
        <p:spPr>
          <a:xfrm>
            <a:off x="1081369" y="946328"/>
            <a:ext cx="968120" cy="162217"/>
          </a:xfrm>
          <a:prstGeom prst="rect">
            <a:avLst/>
          </a:prstGeom>
          <a:noFill/>
          <a:ln>
            <a:solidFill>
              <a:schemeClr val="accent1"/>
            </a:solidFill>
          </a:ln>
        </p:spPr>
        <p:txBody>
          <a:bodyPr wrap="square" lIns="38729" tIns="19364" rIns="38729" bIns="19364" rtlCol="0">
            <a:spAutoFit/>
          </a:bodyPr>
          <a:lstStyle/>
          <a:p>
            <a:pPr defTabSz="767876"/>
            <a:r>
              <a:rPr lang="fr-BE" sz="400" b="1" dirty="0">
                <a:solidFill>
                  <a:srgbClr val="44546A"/>
                </a:solidFill>
              </a:rPr>
              <a:t>Patient ayant présenté 2 crises et sorti de la phase aiguë</a:t>
            </a:r>
          </a:p>
        </p:txBody>
      </p:sp>
      <p:cxnSp>
        <p:nvCxnSpPr>
          <p:cNvPr id="31" name="Straight Connector 30"/>
          <p:cNvCxnSpPr>
            <a:stCxn id="266" idx="3"/>
            <a:endCxn id="172" idx="1"/>
          </p:cNvCxnSpPr>
          <p:nvPr/>
        </p:nvCxnSpPr>
        <p:spPr>
          <a:xfrm flipV="1">
            <a:off x="1008150" y="1027437"/>
            <a:ext cx="73219" cy="19046"/>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1DE5E220-7250-4F92-B63E-8197DCBAEEBE}"/>
              </a:ext>
            </a:extLst>
          </p:cNvPr>
          <p:cNvSpPr txBox="1"/>
          <p:nvPr/>
        </p:nvSpPr>
        <p:spPr>
          <a:xfrm>
            <a:off x="1070263" y="460884"/>
            <a:ext cx="968120" cy="162217"/>
          </a:xfrm>
          <a:prstGeom prst="rect">
            <a:avLst/>
          </a:prstGeom>
          <a:noFill/>
          <a:ln>
            <a:solidFill>
              <a:schemeClr val="accent1"/>
            </a:solidFill>
          </a:ln>
        </p:spPr>
        <p:txBody>
          <a:bodyPr wrap="square" lIns="38729" tIns="19364" rIns="38729" bIns="19364" rtlCol="0">
            <a:spAutoFit/>
          </a:bodyPr>
          <a:lstStyle/>
          <a:p>
            <a:pPr defTabSz="767876"/>
            <a:r>
              <a:rPr lang="fr-BE" sz="400" b="1" dirty="0">
                <a:solidFill>
                  <a:srgbClr val="44546A"/>
                </a:solidFill>
              </a:rPr>
              <a:t>Patient ayant présenté une 1</a:t>
            </a:r>
            <a:r>
              <a:rPr lang="fr-BE" sz="400" b="1" baseline="30000" dirty="0">
                <a:solidFill>
                  <a:srgbClr val="44546A"/>
                </a:solidFill>
              </a:rPr>
              <a:t>ère</a:t>
            </a:r>
            <a:r>
              <a:rPr lang="fr-BE" sz="400" b="1" dirty="0">
                <a:solidFill>
                  <a:srgbClr val="44546A"/>
                </a:solidFill>
              </a:rPr>
              <a:t> crise et demandeur de suivi préventif</a:t>
            </a:r>
          </a:p>
        </p:txBody>
      </p:sp>
      <p:pic>
        <p:nvPicPr>
          <p:cNvPr id="196" name="Picture 195">
            <a:extLst>
              <a:ext uri="{FF2B5EF4-FFF2-40B4-BE49-F238E27FC236}">
                <a16:creationId xmlns:a16="http://schemas.microsoft.com/office/drawing/2014/main" id="{E9DD5E15-A287-4E10-93E5-F0DEE2D8F41B}"/>
              </a:ext>
            </a:extLst>
          </p:cNvPr>
          <p:cNvPicPr>
            <a:picLocks noChangeAspect="1"/>
          </p:cNvPicPr>
          <p:nvPr/>
        </p:nvPicPr>
        <p:blipFill>
          <a:blip r:embed="rId4"/>
          <a:stretch>
            <a:fillRect/>
          </a:stretch>
        </p:blipFill>
        <p:spPr>
          <a:xfrm>
            <a:off x="764806" y="1783070"/>
            <a:ext cx="207293" cy="259056"/>
          </a:xfrm>
          <a:prstGeom prst="rect">
            <a:avLst/>
          </a:prstGeom>
        </p:spPr>
      </p:pic>
      <p:cxnSp>
        <p:nvCxnSpPr>
          <p:cNvPr id="190" name="Straight Connector 189"/>
          <p:cNvCxnSpPr>
            <a:stCxn id="260" idx="3"/>
            <a:endCxn id="184" idx="1"/>
          </p:cNvCxnSpPr>
          <p:nvPr/>
        </p:nvCxnSpPr>
        <p:spPr>
          <a:xfrm flipV="1">
            <a:off x="1006475" y="541993"/>
            <a:ext cx="63788" cy="19046"/>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50152" y="1591226"/>
            <a:ext cx="1049759" cy="423827"/>
          </a:xfrm>
          <a:prstGeom prst="rect">
            <a:avLst/>
          </a:prstGeom>
          <a:noFill/>
        </p:spPr>
        <p:txBody>
          <a:bodyPr wrap="square" lIns="38729" tIns="19364" rIns="38729" bIns="19364" rtlCol="0">
            <a:spAutoFit/>
          </a:bodyPr>
          <a:lstStyle/>
          <a:p>
            <a:pPr defTabSz="767876"/>
            <a:r>
              <a:rPr lang="fr-BE" sz="500" b="1" dirty="0">
                <a:solidFill>
                  <a:srgbClr val="44546A"/>
                </a:solidFill>
              </a:rPr>
              <a:t>Voies d’entrée du patient lithiase chronique</a:t>
            </a:r>
          </a:p>
          <a:p>
            <a:pPr marL="72616" indent="-72616" defTabSz="767876">
              <a:buFontTx/>
              <a:buChar char="-"/>
            </a:pPr>
            <a:r>
              <a:rPr lang="fr-BE" sz="500" dirty="0">
                <a:solidFill>
                  <a:srgbClr val="44546A"/>
                </a:solidFill>
              </a:rPr>
              <a:t>Urologie</a:t>
            </a:r>
          </a:p>
          <a:p>
            <a:pPr marL="72616" indent="-72616" defTabSz="767876">
              <a:buFontTx/>
              <a:buChar char="-"/>
            </a:pPr>
            <a:r>
              <a:rPr lang="fr-BE" sz="500" dirty="0">
                <a:solidFill>
                  <a:srgbClr val="44546A"/>
                </a:solidFill>
              </a:rPr>
              <a:t>Néphrologie</a:t>
            </a:r>
          </a:p>
          <a:p>
            <a:pPr marL="72616" indent="-72616" defTabSz="767876">
              <a:buFontTx/>
              <a:buChar char="-"/>
            </a:pPr>
            <a:r>
              <a:rPr lang="fr-BE" sz="500" dirty="0">
                <a:solidFill>
                  <a:srgbClr val="44546A"/>
                </a:solidFill>
              </a:rPr>
              <a:t>Urgences</a:t>
            </a:r>
          </a:p>
        </p:txBody>
      </p:sp>
      <p:sp>
        <p:nvSpPr>
          <p:cNvPr id="53" name="Oval 52"/>
          <p:cNvSpPr/>
          <p:nvPr/>
        </p:nvSpPr>
        <p:spPr>
          <a:xfrm>
            <a:off x="140278" y="1455186"/>
            <a:ext cx="1189178" cy="6572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white"/>
              </a:solidFill>
            </a:endParaRPr>
          </a:p>
        </p:txBody>
      </p:sp>
      <p:pic>
        <p:nvPicPr>
          <p:cNvPr id="247" name="Picture 246">
            <a:extLst>
              <a:ext uri="{FF2B5EF4-FFF2-40B4-BE49-F238E27FC236}">
                <a16:creationId xmlns:a16="http://schemas.microsoft.com/office/drawing/2014/main" id="{E9DD5E15-A287-4E10-93E5-F0DEE2D8F41B}"/>
              </a:ext>
            </a:extLst>
          </p:cNvPr>
          <p:cNvPicPr>
            <a:picLocks noChangeAspect="1"/>
          </p:cNvPicPr>
          <p:nvPr/>
        </p:nvPicPr>
        <p:blipFill>
          <a:blip r:embed="rId4"/>
          <a:stretch>
            <a:fillRect/>
          </a:stretch>
        </p:blipFill>
        <p:spPr>
          <a:xfrm>
            <a:off x="2691025" y="4572482"/>
            <a:ext cx="225487" cy="281793"/>
          </a:xfrm>
          <a:prstGeom prst="rect">
            <a:avLst/>
          </a:prstGeom>
        </p:spPr>
      </p:pic>
      <p:pic>
        <p:nvPicPr>
          <p:cNvPr id="251" name="Picture 250">
            <a:extLst>
              <a:ext uri="{FF2B5EF4-FFF2-40B4-BE49-F238E27FC236}">
                <a16:creationId xmlns:a16="http://schemas.microsoft.com/office/drawing/2014/main" id="{EE27F6C9-2A97-4E99-AAB1-A594C2FDC1C9}"/>
              </a:ext>
            </a:extLst>
          </p:cNvPr>
          <p:cNvPicPr>
            <a:picLocks noChangeAspect="1"/>
          </p:cNvPicPr>
          <p:nvPr/>
        </p:nvPicPr>
        <p:blipFill>
          <a:blip r:embed="rId5"/>
          <a:stretch>
            <a:fillRect/>
          </a:stretch>
        </p:blipFill>
        <p:spPr>
          <a:xfrm>
            <a:off x="2206586" y="4575101"/>
            <a:ext cx="212434" cy="282245"/>
          </a:xfrm>
          <a:prstGeom prst="rect">
            <a:avLst/>
          </a:prstGeom>
        </p:spPr>
      </p:pic>
      <p:cxnSp>
        <p:nvCxnSpPr>
          <p:cNvPr id="252" name="Straight Connector 251"/>
          <p:cNvCxnSpPr/>
          <p:nvPr/>
        </p:nvCxnSpPr>
        <p:spPr>
          <a:xfrm flipV="1">
            <a:off x="2812866" y="3815535"/>
            <a:ext cx="518001" cy="673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53" name="Picture 252">
            <a:extLst>
              <a:ext uri="{FF2B5EF4-FFF2-40B4-BE49-F238E27FC236}">
                <a16:creationId xmlns:a16="http://schemas.microsoft.com/office/drawing/2014/main" id="{65E7F808-68F6-4500-8367-9C582CDE487B}"/>
              </a:ext>
            </a:extLst>
          </p:cNvPr>
          <p:cNvPicPr>
            <a:picLocks noChangeAspect="1"/>
          </p:cNvPicPr>
          <p:nvPr/>
        </p:nvPicPr>
        <p:blipFill>
          <a:blip r:embed="rId6"/>
          <a:stretch>
            <a:fillRect/>
          </a:stretch>
        </p:blipFill>
        <p:spPr>
          <a:xfrm>
            <a:off x="3330866" y="3345870"/>
            <a:ext cx="213406" cy="284027"/>
          </a:xfrm>
          <a:prstGeom prst="rect">
            <a:avLst/>
          </a:prstGeom>
        </p:spPr>
      </p:pic>
      <p:cxnSp>
        <p:nvCxnSpPr>
          <p:cNvPr id="255" name="Straight Connector 254"/>
          <p:cNvCxnSpPr>
            <a:endCxn id="253" idx="1"/>
          </p:cNvCxnSpPr>
          <p:nvPr/>
        </p:nvCxnSpPr>
        <p:spPr>
          <a:xfrm>
            <a:off x="2812866" y="3487882"/>
            <a:ext cx="51800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1DE5E220-7250-4F92-B63E-8197DCBAEEBE}"/>
              </a:ext>
            </a:extLst>
          </p:cNvPr>
          <p:cNvSpPr txBox="1"/>
          <p:nvPr/>
        </p:nvSpPr>
        <p:spPr>
          <a:xfrm>
            <a:off x="3544274" y="3372321"/>
            <a:ext cx="665313" cy="285327"/>
          </a:xfrm>
          <a:prstGeom prst="rect">
            <a:avLst/>
          </a:prstGeom>
          <a:noFill/>
        </p:spPr>
        <p:txBody>
          <a:bodyPr wrap="square" lIns="38729" tIns="19364" rIns="38729" bIns="19364" rtlCol="0">
            <a:spAutoFit/>
          </a:bodyPr>
          <a:lstStyle/>
          <a:p>
            <a:pPr defTabSz="767876"/>
            <a:r>
              <a:rPr lang="fr-BE" sz="400" dirty="0">
                <a:solidFill>
                  <a:srgbClr val="5B9BD5">
                    <a:lumMod val="50000"/>
                  </a:srgbClr>
                </a:solidFill>
              </a:rPr>
              <a:t>Le patient sort de l’itinéraire, il sera revu  en urologie en cas de colique néphrétique (trajet aigu)</a:t>
            </a:r>
          </a:p>
        </p:txBody>
      </p:sp>
      <p:sp>
        <p:nvSpPr>
          <p:cNvPr id="258" name="TextBox 257">
            <a:extLst>
              <a:ext uri="{FF2B5EF4-FFF2-40B4-BE49-F238E27FC236}">
                <a16:creationId xmlns:a16="http://schemas.microsoft.com/office/drawing/2014/main" id="{1DE5E220-7250-4F92-B63E-8197DCBAEEBE}"/>
              </a:ext>
            </a:extLst>
          </p:cNvPr>
          <p:cNvSpPr txBox="1"/>
          <p:nvPr/>
        </p:nvSpPr>
        <p:spPr>
          <a:xfrm>
            <a:off x="2787249" y="3309928"/>
            <a:ext cx="546548" cy="162217"/>
          </a:xfrm>
          <a:prstGeom prst="rect">
            <a:avLst/>
          </a:prstGeom>
          <a:noFill/>
        </p:spPr>
        <p:txBody>
          <a:bodyPr wrap="square" lIns="38729" tIns="19364" rIns="38729" bIns="19364" rtlCol="0">
            <a:spAutoFit/>
          </a:bodyPr>
          <a:lstStyle/>
          <a:p>
            <a:pPr algn="ctr" defTabSz="767876"/>
            <a:r>
              <a:rPr lang="fr-BE" sz="400" b="1" dirty="0">
                <a:solidFill>
                  <a:srgbClr val="5B9BD5">
                    <a:lumMod val="50000"/>
                  </a:srgbClr>
                </a:solidFill>
              </a:rPr>
              <a:t>Une seule crise + labo normal</a:t>
            </a:r>
          </a:p>
        </p:txBody>
      </p:sp>
      <p:sp>
        <p:nvSpPr>
          <p:cNvPr id="259" name="TextBox 258">
            <a:extLst>
              <a:ext uri="{FF2B5EF4-FFF2-40B4-BE49-F238E27FC236}">
                <a16:creationId xmlns:a16="http://schemas.microsoft.com/office/drawing/2014/main" id="{1DE5E220-7250-4F92-B63E-8197DCBAEEBE}"/>
              </a:ext>
            </a:extLst>
          </p:cNvPr>
          <p:cNvSpPr txBox="1"/>
          <p:nvPr/>
        </p:nvSpPr>
        <p:spPr>
          <a:xfrm>
            <a:off x="2823484" y="3626559"/>
            <a:ext cx="507382" cy="223772"/>
          </a:xfrm>
          <a:prstGeom prst="rect">
            <a:avLst/>
          </a:prstGeom>
          <a:noFill/>
        </p:spPr>
        <p:txBody>
          <a:bodyPr wrap="square" lIns="38729" tIns="19364" rIns="38729" bIns="19364" rtlCol="0">
            <a:spAutoFit/>
          </a:bodyPr>
          <a:lstStyle/>
          <a:p>
            <a:pPr algn="ctr" defTabSz="767876"/>
            <a:r>
              <a:rPr lang="fr-BE" sz="400" b="1" dirty="0">
                <a:solidFill>
                  <a:srgbClr val="5B9BD5">
                    <a:lumMod val="50000"/>
                  </a:srgbClr>
                </a:solidFill>
              </a:rPr>
              <a:t>Une seule crise + collecte d’urines &lt; 2,5 L</a:t>
            </a:r>
          </a:p>
        </p:txBody>
      </p:sp>
      <p:cxnSp>
        <p:nvCxnSpPr>
          <p:cNvPr id="262" name="Straight Connector 261"/>
          <p:cNvCxnSpPr/>
          <p:nvPr/>
        </p:nvCxnSpPr>
        <p:spPr>
          <a:xfrm>
            <a:off x="2812606" y="4191304"/>
            <a:ext cx="5182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1DE5E220-7250-4F92-B63E-8197DCBAEEBE}"/>
              </a:ext>
            </a:extLst>
          </p:cNvPr>
          <p:cNvSpPr txBox="1"/>
          <p:nvPr/>
        </p:nvSpPr>
        <p:spPr>
          <a:xfrm>
            <a:off x="3327937" y="3725101"/>
            <a:ext cx="665313" cy="223772"/>
          </a:xfrm>
          <a:prstGeom prst="rect">
            <a:avLst/>
          </a:prstGeom>
          <a:noFill/>
          <a:ln>
            <a:noFill/>
          </a:ln>
        </p:spPr>
        <p:txBody>
          <a:bodyPr wrap="square" lIns="38729" tIns="19364" rIns="38729" bIns="19364" rtlCol="0">
            <a:spAutoFit/>
          </a:bodyPr>
          <a:lstStyle/>
          <a:p>
            <a:pPr defTabSz="767876"/>
            <a:r>
              <a:rPr lang="fr-BE" sz="400" dirty="0">
                <a:solidFill>
                  <a:srgbClr val="5B9BD5">
                    <a:lumMod val="50000"/>
                  </a:srgbClr>
                </a:solidFill>
              </a:rPr>
              <a:t>Le patient doit boire davantage, il ne sera revu qu’en cas de crise </a:t>
            </a:r>
          </a:p>
        </p:txBody>
      </p:sp>
      <p:cxnSp>
        <p:nvCxnSpPr>
          <p:cNvPr id="1048" name="Straight Connector 1047"/>
          <p:cNvCxnSpPr/>
          <p:nvPr/>
        </p:nvCxnSpPr>
        <p:spPr>
          <a:xfrm>
            <a:off x="2812606" y="3487883"/>
            <a:ext cx="259" cy="10845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3" name="TextBox 342"/>
          <p:cNvSpPr txBox="1"/>
          <p:nvPr/>
        </p:nvSpPr>
        <p:spPr>
          <a:xfrm>
            <a:off x="2217547" y="4852684"/>
            <a:ext cx="190425" cy="100662"/>
          </a:xfrm>
          <a:prstGeom prst="rect">
            <a:avLst/>
          </a:prstGeom>
          <a:noFill/>
          <a:ln>
            <a:noFill/>
          </a:ln>
        </p:spPr>
        <p:txBody>
          <a:bodyPr wrap="none" lIns="38729" tIns="19364" rIns="38729" bIns="19364" rtlCol="0">
            <a:spAutoFit/>
          </a:bodyPr>
          <a:lstStyle/>
          <a:p>
            <a:pPr defTabSz="767876"/>
            <a:r>
              <a:rPr lang="fr-BE" sz="400" dirty="0">
                <a:solidFill>
                  <a:prstClr val="black"/>
                </a:solidFill>
              </a:rPr>
              <a:t>LABO</a:t>
            </a:r>
          </a:p>
        </p:txBody>
      </p:sp>
      <p:pic>
        <p:nvPicPr>
          <p:cNvPr id="174" name="Picture 2" descr="http://www.ims-shipyard.com/images/picto-do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8505" y="4570248"/>
            <a:ext cx="216848" cy="285805"/>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2" descr="http://www.ims-shipyard.com/images/picto-do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8200" y="2499445"/>
            <a:ext cx="216848" cy="2858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2E2DF439-EB28-4C89-80DB-A1A3276326FD}"/>
              </a:ext>
            </a:extLst>
          </p:cNvPr>
          <p:cNvPicPr>
            <a:picLocks noChangeAspect="1"/>
          </p:cNvPicPr>
          <p:nvPr/>
        </p:nvPicPr>
        <p:blipFill>
          <a:blip r:embed="rId2"/>
          <a:stretch>
            <a:fillRect/>
          </a:stretch>
        </p:blipFill>
        <p:spPr>
          <a:xfrm>
            <a:off x="1724275" y="3019899"/>
            <a:ext cx="213406" cy="287966"/>
          </a:xfrm>
          <a:prstGeom prst="rect">
            <a:avLst/>
          </a:prstGeom>
        </p:spPr>
      </p:pic>
      <p:sp>
        <p:nvSpPr>
          <p:cNvPr id="78" name="Rounded Rectangle 77"/>
          <p:cNvSpPr/>
          <p:nvPr/>
        </p:nvSpPr>
        <p:spPr>
          <a:xfrm>
            <a:off x="1470728" y="3301450"/>
            <a:ext cx="675897" cy="1049195"/>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white"/>
              </a:solidFill>
            </a:endParaRPr>
          </a:p>
        </p:txBody>
      </p:sp>
      <p:sp>
        <p:nvSpPr>
          <p:cNvPr id="80" name="TextBox 79">
            <a:extLst>
              <a:ext uri="{FF2B5EF4-FFF2-40B4-BE49-F238E27FC236}">
                <a16:creationId xmlns:a16="http://schemas.microsoft.com/office/drawing/2014/main" id="{47EA5EB4-3E8D-480B-A8C2-7D6672DF262E}"/>
              </a:ext>
            </a:extLst>
          </p:cNvPr>
          <p:cNvSpPr txBox="1"/>
          <p:nvPr/>
        </p:nvSpPr>
        <p:spPr>
          <a:xfrm>
            <a:off x="1499672" y="3341118"/>
            <a:ext cx="618113" cy="962436"/>
          </a:xfrm>
          <a:prstGeom prst="rect">
            <a:avLst/>
          </a:prstGeom>
          <a:noFill/>
        </p:spPr>
        <p:txBody>
          <a:bodyPr wrap="square" lIns="38729" tIns="19364" rIns="38729" bIns="19364" rtlCol="0">
            <a:spAutoFit/>
          </a:bodyPr>
          <a:lstStyle/>
          <a:p>
            <a:pPr defTabSz="767876"/>
            <a:r>
              <a:rPr lang="fr-BE" sz="400" b="1" dirty="0">
                <a:solidFill>
                  <a:srgbClr val="5B9BD5">
                    <a:lumMod val="50000"/>
                  </a:srgbClr>
                </a:solidFill>
              </a:rPr>
              <a:t>Le patient passe au secrétariat d’urologie ou de néphrologie pour emporter les bidons de collecte des urines ainsi que les différents documents : </a:t>
            </a:r>
          </a:p>
          <a:p>
            <a:pPr marL="72616" indent="-72616" defTabSz="767876">
              <a:buFontTx/>
              <a:buChar char="-"/>
            </a:pPr>
            <a:r>
              <a:rPr lang="fr-BE" sz="400" b="1" dirty="0">
                <a:solidFill>
                  <a:srgbClr val="5B9BD5">
                    <a:lumMod val="50000"/>
                  </a:srgbClr>
                </a:solidFill>
              </a:rPr>
              <a:t>Demande labo (sang &amp; urines)</a:t>
            </a:r>
          </a:p>
          <a:p>
            <a:pPr marL="72616" indent="-72616" defTabSz="767876">
              <a:buFontTx/>
              <a:buChar char="-"/>
            </a:pPr>
            <a:r>
              <a:rPr lang="fr-BE" sz="400" b="1" dirty="0">
                <a:solidFill>
                  <a:srgbClr val="5B9BD5">
                    <a:lumMod val="50000"/>
                  </a:srgbClr>
                </a:solidFill>
              </a:rPr>
              <a:t>Etiquettes</a:t>
            </a:r>
          </a:p>
          <a:p>
            <a:pPr marL="72616" indent="-72616" defTabSz="767876">
              <a:buFontTx/>
              <a:buChar char="-"/>
            </a:pPr>
            <a:r>
              <a:rPr lang="fr-BE" sz="400" b="1" dirty="0">
                <a:solidFill>
                  <a:srgbClr val="5B9BD5">
                    <a:lumMod val="50000"/>
                  </a:srgbClr>
                </a:solidFill>
              </a:rPr>
              <a:t>Feuille d’instructions</a:t>
            </a:r>
          </a:p>
          <a:p>
            <a:pPr marL="72616" indent="-72616" defTabSz="767876">
              <a:buFontTx/>
              <a:buChar char="-"/>
            </a:pPr>
            <a:r>
              <a:rPr lang="fr-BE" sz="400" b="1" dirty="0">
                <a:solidFill>
                  <a:srgbClr val="5B9BD5">
                    <a:lumMod val="50000"/>
                  </a:srgbClr>
                </a:solidFill>
              </a:rPr>
              <a:t>Documentation</a:t>
            </a:r>
          </a:p>
          <a:p>
            <a:pPr defTabSz="767876"/>
            <a:endParaRPr lang="fr-BE" sz="400" b="1" dirty="0">
              <a:solidFill>
                <a:srgbClr val="5B9BD5">
                  <a:lumMod val="50000"/>
                </a:srgbClr>
              </a:solidFill>
            </a:endParaRPr>
          </a:p>
          <a:p>
            <a:pPr defTabSz="767876"/>
            <a:endParaRPr lang="fr-BE" sz="400" b="1" dirty="0">
              <a:solidFill>
                <a:srgbClr val="5B9BD5">
                  <a:lumMod val="50000"/>
                </a:srgbClr>
              </a:solidFill>
            </a:endParaRPr>
          </a:p>
          <a:p>
            <a:pPr marL="72616" indent="-72616" algn="ctr" defTabSz="767876">
              <a:buFontTx/>
              <a:buChar char="-"/>
            </a:pPr>
            <a:endParaRPr lang="fr-BE" sz="400" b="1" dirty="0">
              <a:solidFill>
                <a:srgbClr val="5B9BD5">
                  <a:lumMod val="50000"/>
                </a:srgbClr>
              </a:solidFill>
            </a:endParaRPr>
          </a:p>
        </p:txBody>
      </p:sp>
      <p:sp>
        <p:nvSpPr>
          <p:cNvPr id="88" name="TextBox 87">
            <a:extLst>
              <a:ext uri="{FF2B5EF4-FFF2-40B4-BE49-F238E27FC236}">
                <a16:creationId xmlns:a16="http://schemas.microsoft.com/office/drawing/2014/main" id="{1DE5E220-7250-4F92-B63E-8197DCBAEEBE}"/>
              </a:ext>
            </a:extLst>
          </p:cNvPr>
          <p:cNvSpPr txBox="1"/>
          <p:nvPr/>
        </p:nvSpPr>
        <p:spPr>
          <a:xfrm>
            <a:off x="2803777" y="4021813"/>
            <a:ext cx="496762" cy="162217"/>
          </a:xfrm>
          <a:prstGeom prst="rect">
            <a:avLst/>
          </a:prstGeom>
          <a:noFill/>
        </p:spPr>
        <p:txBody>
          <a:bodyPr wrap="square" lIns="38729" tIns="19364" rIns="38729" bIns="19364" rtlCol="0">
            <a:spAutoFit/>
          </a:bodyPr>
          <a:lstStyle/>
          <a:p>
            <a:pPr algn="ctr" defTabSz="767876"/>
            <a:r>
              <a:rPr lang="fr-BE" sz="400" b="1" dirty="0">
                <a:solidFill>
                  <a:srgbClr val="5B9BD5">
                    <a:lumMod val="50000"/>
                  </a:srgbClr>
                </a:solidFill>
              </a:rPr>
              <a:t>2 crises + collecte d’urines &lt; 2,5 L</a:t>
            </a:r>
          </a:p>
        </p:txBody>
      </p:sp>
      <p:sp>
        <p:nvSpPr>
          <p:cNvPr id="90" name="TextBox 89">
            <a:extLst>
              <a:ext uri="{FF2B5EF4-FFF2-40B4-BE49-F238E27FC236}">
                <a16:creationId xmlns:a16="http://schemas.microsoft.com/office/drawing/2014/main" id="{1DE5E220-7250-4F92-B63E-8197DCBAEEBE}"/>
              </a:ext>
            </a:extLst>
          </p:cNvPr>
          <p:cNvSpPr txBox="1"/>
          <p:nvPr/>
        </p:nvSpPr>
        <p:spPr>
          <a:xfrm>
            <a:off x="3330867" y="4056599"/>
            <a:ext cx="665313" cy="285327"/>
          </a:xfrm>
          <a:prstGeom prst="rect">
            <a:avLst/>
          </a:prstGeom>
          <a:noFill/>
        </p:spPr>
        <p:txBody>
          <a:bodyPr wrap="square" lIns="38729" tIns="19364" rIns="38729" bIns="19364" rtlCol="0">
            <a:spAutoFit/>
          </a:bodyPr>
          <a:lstStyle/>
          <a:p>
            <a:pPr defTabSz="767876"/>
            <a:r>
              <a:rPr lang="fr-BE" sz="400" dirty="0">
                <a:solidFill>
                  <a:srgbClr val="5B9BD5">
                    <a:lumMod val="50000"/>
                  </a:srgbClr>
                </a:solidFill>
              </a:rPr>
              <a:t>Le patient doit boire davantage et sera revu à 6 mois (après labo de contrôle)</a:t>
            </a:r>
          </a:p>
        </p:txBody>
      </p:sp>
      <p:cxnSp>
        <p:nvCxnSpPr>
          <p:cNvPr id="15" name="Elbow Connector 14"/>
          <p:cNvCxnSpPr>
            <a:stCxn id="251" idx="1"/>
          </p:cNvCxnSpPr>
          <p:nvPr/>
        </p:nvCxnSpPr>
        <p:spPr>
          <a:xfrm rot="10800000">
            <a:off x="1811228" y="4353717"/>
            <a:ext cx="395358" cy="362506"/>
          </a:xfrm>
          <a:prstGeom prst="bentConnector3">
            <a:avLst>
              <a:gd name="adj1" fmla="val 10216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51" idx="3"/>
            <a:endCxn id="247" idx="1"/>
          </p:cNvCxnSpPr>
          <p:nvPr/>
        </p:nvCxnSpPr>
        <p:spPr>
          <a:xfrm flipV="1">
            <a:off x="2419021" y="4713378"/>
            <a:ext cx="272005" cy="28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555023" y="4872946"/>
            <a:ext cx="745517" cy="285327"/>
          </a:xfrm>
          <a:prstGeom prst="rect">
            <a:avLst/>
          </a:prstGeom>
          <a:noFill/>
          <a:ln>
            <a:noFill/>
          </a:ln>
        </p:spPr>
        <p:txBody>
          <a:bodyPr wrap="square" lIns="38729" tIns="19364" rIns="38729" bIns="19364" rtlCol="0">
            <a:spAutoFit/>
          </a:bodyPr>
          <a:lstStyle/>
          <a:p>
            <a:pPr defTabSz="767876"/>
            <a:r>
              <a:rPr lang="fr-BE" sz="400" dirty="0">
                <a:solidFill>
                  <a:prstClr val="black"/>
                </a:solidFill>
              </a:rPr>
              <a:t>RDV A 6 SEMAINES</a:t>
            </a:r>
          </a:p>
          <a:p>
            <a:pPr defTabSz="767876"/>
            <a:r>
              <a:rPr lang="fr-BE" sz="400" dirty="0">
                <a:solidFill>
                  <a:prstClr val="black"/>
                </a:solidFill>
              </a:rPr>
              <a:t>Chez le néphrologue</a:t>
            </a:r>
          </a:p>
          <a:p>
            <a:pPr defTabSz="767876"/>
            <a:r>
              <a:rPr lang="fr-BE" sz="400" dirty="0">
                <a:solidFill>
                  <a:prstClr val="black"/>
                </a:solidFill>
              </a:rPr>
              <a:t>Prescription diète avec ou sans médicaments selon résultats</a:t>
            </a:r>
            <a:endParaRPr lang="fr-BE" sz="500" dirty="0">
              <a:solidFill>
                <a:prstClr val="black"/>
              </a:solidFill>
            </a:endParaRPr>
          </a:p>
        </p:txBody>
      </p:sp>
      <p:cxnSp>
        <p:nvCxnSpPr>
          <p:cNvPr id="104" name="Straight Connector 103"/>
          <p:cNvCxnSpPr>
            <a:stCxn id="247" idx="3"/>
            <a:endCxn id="174" idx="1"/>
          </p:cNvCxnSpPr>
          <p:nvPr/>
        </p:nvCxnSpPr>
        <p:spPr>
          <a:xfrm flipV="1">
            <a:off x="2916512" y="4713151"/>
            <a:ext cx="851993" cy="22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65E7F808-68F6-4500-8367-9C582CDE487B}"/>
              </a:ext>
            </a:extLst>
          </p:cNvPr>
          <p:cNvPicPr>
            <a:picLocks noChangeAspect="1"/>
          </p:cNvPicPr>
          <p:nvPr/>
        </p:nvPicPr>
        <p:blipFill>
          <a:blip r:embed="rId6"/>
          <a:stretch>
            <a:fillRect/>
          </a:stretch>
        </p:blipFill>
        <p:spPr>
          <a:xfrm>
            <a:off x="3333797" y="5398468"/>
            <a:ext cx="213406" cy="284027"/>
          </a:xfrm>
          <a:prstGeom prst="rect">
            <a:avLst/>
          </a:prstGeom>
        </p:spPr>
      </p:pic>
      <p:sp>
        <p:nvSpPr>
          <p:cNvPr id="108" name="Rounded Rectangle 107"/>
          <p:cNvSpPr/>
          <p:nvPr/>
        </p:nvSpPr>
        <p:spPr>
          <a:xfrm>
            <a:off x="2550573" y="4880772"/>
            <a:ext cx="717827" cy="37337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sp>
        <p:nvSpPr>
          <p:cNvPr id="109" name="TextBox 108"/>
          <p:cNvSpPr txBox="1"/>
          <p:nvPr/>
        </p:nvSpPr>
        <p:spPr>
          <a:xfrm>
            <a:off x="2561491" y="5311221"/>
            <a:ext cx="706909" cy="346883"/>
          </a:xfrm>
          <a:prstGeom prst="rect">
            <a:avLst/>
          </a:prstGeom>
          <a:noFill/>
          <a:ln>
            <a:noFill/>
          </a:ln>
        </p:spPr>
        <p:txBody>
          <a:bodyPr wrap="square" lIns="38729" tIns="19364" rIns="38729" bIns="19364" rtlCol="0">
            <a:spAutoFit/>
          </a:bodyPr>
          <a:lstStyle/>
          <a:p>
            <a:pPr defTabSz="767876"/>
            <a:r>
              <a:rPr lang="fr-BE" sz="400" dirty="0">
                <a:solidFill>
                  <a:prstClr val="black"/>
                </a:solidFill>
              </a:rPr>
              <a:t>Si le patient présente un BMI ≥30, il est en outre orienté vers la clinique de l’obésité pour prise en charge pluridisciplinaire</a:t>
            </a:r>
            <a:endParaRPr lang="fr-BE" sz="500" dirty="0">
              <a:solidFill>
                <a:prstClr val="black"/>
              </a:solidFill>
            </a:endParaRPr>
          </a:p>
        </p:txBody>
      </p:sp>
      <p:sp>
        <p:nvSpPr>
          <p:cNvPr id="110" name="Rounded Rectangle 109"/>
          <p:cNvSpPr/>
          <p:nvPr/>
        </p:nvSpPr>
        <p:spPr>
          <a:xfrm>
            <a:off x="2549805" y="5319046"/>
            <a:ext cx="718595" cy="44287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cxnSp>
        <p:nvCxnSpPr>
          <p:cNvPr id="111" name="Straight Connector 110"/>
          <p:cNvCxnSpPr>
            <a:stCxn id="110" idx="3"/>
            <a:endCxn id="107" idx="1"/>
          </p:cNvCxnSpPr>
          <p:nvPr/>
        </p:nvCxnSpPr>
        <p:spPr>
          <a:xfrm flipV="1">
            <a:off x="3268399" y="5540481"/>
            <a:ext cx="65398"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08" idx="2"/>
            <a:endCxn id="110" idx="0"/>
          </p:cNvCxnSpPr>
          <p:nvPr/>
        </p:nvCxnSpPr>
        <p:spPr>
          <a:xfrm flipH="1">
            <a:off x="2909101" y="5254149"/>
            <a:ext cx="384" cy="648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3330867" y="3734536"/>
            <a:ext cx="662383" cy="17546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white"/>
              </a:solidFill>
            </a:endParaRPr>
          </a:p>
        </p:txBody>
      </p:sp>
      <p:sp>
        <p:nvSpPr>
          <p:cNvPr id="124" name="Rounded Rectangle 123"/>
          <p:cNvSpPr/>
          <p:nvPr/>
        </p:nvSpPr>
        <p:spPr>
          <a:xfrm>
            <a:off x="3334310" y="4051865"/>
            <a:ext cx="662383" cy="2542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white"/>
              </a:solidFill>
            </a:endParaRPr>
          </a:p>
        </p:txBody>
      </p:sp>
      <p:sp>
        <p:nvSpPr>
          <p:cNvPr id="133" name="TextBox 132"/>
          <p:cNvSpPr txBox="1"/>
          <p:nvPr/>
        </p:nvSpPr>
        <p:spPr>
          <a:xfrm>
            <a:off x="3548311" y="4864952"/>
            <a:ext cx="745517" cy="285327"/>
          </a:xfrm>
          <a:prstGeom prst="rect">
            <a:avLst/>
          </a:prstGeom>
          <a:noFill/>
          <a:ln>
            <a:noFill/>
          </a:ln>
        </p:spPr>
        <p:txBody>
          <a:bodyPr wrap="square" lIns="38729" tIns="19364" rIns="38729" bIns="19364" rtlCol="0">
            <a:spAutoFit/>
          </a:bodyPr>
          <a:lstStyle/>
          <a:p>
            <a:pPr defTabSz="767876"/>
            <a:r>
              <a:rPr lang="fr-BE" sz="400" dirty="0">
                <a:solidFill>
                  <a:prstClr val="black"/>
                </a:solidFill>
              </a:rPr>
              <a:t>Le secrétariat de néphrologie programme les RDV de suivi </a:t>
            </a:r>
          </a:p>
          <a:p>
            <a:pPr defTabSz="767876"/>
            <a:r>
              <a:rPr lang="fr-BE" sz="400" dirty="0">
                <a:solidFill>
                  <a:prstClr val="black"/>
                </a:solidFill>
              </a:rPr>
              <a:t>et remet les documents /pots nécessaires au patient</a:t>
            </a:r>
            <a:endParaRPr lang="fr-BE" sz="500" dirty="0">
              <a:solidFill>
                <a:prstClr val="black"/>
              </a:solidFill>
            </a:endParaRPr>
          </a:p>
        </p:txBody>
      </p:sp>
      <p:sp>
        <p:nvSpPr>
          <p:cNvPr id="134" name="Rounded Rectangle 133"/>
          <p:cNvSpPr/>
          <p:nvPr/>
        </p:nvSpPr>
        <p:spPr>
          <a:xfrm>
            <a:off x="3548310" y="4877038"/>
            <a:ext cx="711205" cy="37711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cxnSp>
        <p:nvCxnSpPr>
          <p:cNvPr id="139" name="Straight Connector 138"/>
          <p:cNvCxnSpPr>
            <a:stCxn id="174" idx="3"/>
            <a:endCxn id="142" idx="1"/>
          </p:cNvCxnSpPr>
          <p:nvPr/>
        </p:nvCxnSpPr>
        <p:spPr>
          <a:xfrm>
            <a:off x="3985354" y="4713151"/>
            <a:ext cx="1018429" cy="82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EE27F6C9-2A97-4E99-AAB1-A594C2FDC1C9}"/>
              </a:ext>
            </a:extLst>
          </p:cNvPr>
          <p:cNvPicPr>
            <a:picLocks noChangeAspect="1"/>
          </p:cNvPicPr>
          <p:nvPr/>
        </p:nvPicPr>
        <p:blipFill>
          <a:blip r:embed="rId5"/>
          <a:stretch>
            <a:fillRect/>
          </a:stretch>
        </p:blipFill>
        <p:spPr>
          <a:xfrm>
            <a:off x="5003782" y="4572853"/>
            <a:ext cx="212434" cy="282245"/>
          </a:xfrm>
          <a:prstGeom prst="rect">
            <a:avLst/>
          </a:prstGeom>
        </p:spPr>
      </p:pic>
      <p:sp>
        <p:nvSpPr>
          <p:cNvPr id="143" name="TextBox 142"/>
          <p:cNvSpPr txBox="1"/>
          <p:nvPr/>
        </p:nvSpPr>
        <p:spPr>
          <a:xfrm>
            <a:off x="4890653" y="4880772"/>
            <a:ext cx="582013" cy="346883"/>
          </a:xfrm>
          <a:prstGeom prst="rect">
            <a:avLst/>
          </a:prstGeom>
          <a:noFill/>
          <a:ln>
            <a:noFill/>
          </a:ln>
        </p:spPr>
        <p:txBody>
          <a:bodyPr wrap="square" lIns="38729" tIns="19364" rIns="38729" bIns="19364" rtlCol="0">
            <a:spAutoFit/>
          </a:bodyPr>
          <a:lstStyle/>
          <a:p>
            <a:pPr defTabSz="767876"/>
            <a:r>
              <a:rPr lang="fr-BE" sz="400" dirty="0">
                <a:solidFill>
                  <a:prstClr val="black"/>
                </a:solidFill>
              </a:rPr>
              <a:t>Le patient refait un LABO de contrôle </a:t>
            </a:r>
          </a:p>
          <a:p>
            <a:pPr defTabSz="767876"/>
            <a:r>
              <a:rPr lang="fr-BE" sz="400" dirty="0">
                <a:solidFill>
                  <a:prstClr val="black"/>
                </a:solidFill>
              </a:rPr>
              <a:t>6 semaines avant son  RDV de CTRL chez le néphrologue</a:t>
            </a:r>
          </a:p>
        </p:txBody>
      </p:sp>
      <p:sp>
        <p:nvSpPr>
          <p:cNvPr id="144" name="Rounded Rectangle 143"/>
          <p:cNvSpPr/>
          <p:nvPr/>
        </p:nvSpPr>
        <p:spPr>
          <a:xfrm>
            <a:off x="4877694" y="4887924"/>
            <a:ext cx="532240" cy="44354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sp>
        <p:nvSpPr>
          <p:cNvPr id="145" name="TextBox 144"/>
          <p:cNvSpPr txBox="1"/>
          <p:nvPr/>
        </p:nvSpPr>
        <p:spPr>
          <a:xfrm>
            <a:off x="4778560" y="3726531"/>
            <a:ext cx="745517" cy="223772"/>
          </a:xfrm>
          <a:prstGeom prst="rect">
            <a:avLst/>
          </a:prstGeom>
          <a:noFill/>
          <a:ln>
            <a:noFill/>
          </a:ln>
        </p:spPr>
        <p:txBody>
          <a:bodyPr wrap="square" lIns="38729" tIns="19364" rIns="38729" bIns="19364" rtlCol="0">
            <a:spAutoFit/>
          </a:bodyPr>
          <a:lstStyle/>
          <a:p>
            <a:pPr defTabSz="767876"/>
            <a:r>
              <a:rPr lang="fr-BE" sz="400" dirty="0">
                <a:solidFill>
                  <a:prstClr val="black"/>
                </a:solidFill>
              </a:rPr>
              <a:t>Le patient effectue un suivi diététique de une ou plusieurs séances selon son choix</a:t>
            </a:r>
            <a:endParaRPr lang="fr-BE" sz="500" dirty="0">
              <a:solidFill>
                <a:prstClr val="black"/>
              </a:solidFill>
            </a:endParaRPr>
          </a:p>
        </p:txBody>
      </p:sp>
      <p:sp>
        <p:nvSpPr>
          <p:cNvPr id="146" name="Rounded Rectangle 145"/>
          <p:cNvSpPr/>
          <p:nvPr/>
        </p:nvSpPr>
        <p:spPr>
          <a:xfrm>
            <a:off x="4778560" y="3738616"/>
            <a:ext cx="711205" cy="29156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cxnSp>
        <p:nvCxnSpPr>
          <p:cNvPr id="147" name="Elbow Connector 146"/>
          <p:cNvCxnSpPr>
            <a:stCxn id="146" idx="1"/>
          </p:cNvCxnSpPr>
          <p:nvPr/>
        </p:nvCxnSpPr>
        <p:spPr>
          <a:xfrm rot="10800000" flipV="1">
            <a:off x="4485063" y="3884398"/>
            <a:ext cx="293497" cy="831824"/>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670547" y="4586031"/>
            <a:ext cx="216073" cy="100662"/>
          </a:xfrm>
          <a:prstGeom prst="rect">
            <a:avLst/>
          </a:prstGeom>
          <a:noFill/>
          <a:ln>
            <a:noFill/>
          </a:ln>
        </p:spPr>
        <p:txBody>
          <a:bodyPr wrap="none" lIns="38729" tIns="19364" rIns="38729" bIns="19364" rtlCol="0">
            <a:spAutoFit/>
          </a:bodyPr>
          <a:lstStyle/>
          <a:p>
            <a:pPr defTabSz="767876"/>
            <a:r>
              <a:rPr lang="fr-BE" sz="400" dirty="0">
                <a:solidFill>
                  <a:prstClr val="black"/>
                </a:solidFill>
              </a:rPr>
              <a:t>4 mois</a:t>
            </a:r>
          </a:p>
        </p:txBody>
      </p:sp>
      <p:cxnSp>
        <p:nvCxnSpPr>
          <p:cNvPr id="151" name="Straight Connector 150"/>
          <p:cNvCxnSpPr>
            <a:stCxn id="142" idx="3"/>
            <a:endCxn id="159" idx="1"/>
          </p:cNvCxnSpPr>
          <p:nvPr/>
        </p:nvCxnSpPr>
        <p:spPr>
          <a:xfrm>
            <a:off x="5216216" y="4713975"/>
            <a:ext cx="1011986" cy="11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120754" y="4890283"/>
            <a:ext cx="456379" cy="223772"/>
          </a:xfrm>
          <a:prstGeom prst="rect">
            <a:avLst/>
          </a:prstGeom>
          <a:noFill/>
          <a:ln>
            <a:noFill/>
          </a:ln>
        </p:spPr>
        <p:txBody>
          <a:bodyPr wrap="square" lIns="38729" tIns="19364" rIns="38729" bIns="19364" rtlCol="0">
            <a:spAutoFit/>
          </a:bodyPr>
          <a:lstStyle/>
          <a:p>
            <a:pPr defTabSz="767876"/>
            <a:r>
              <a:rPr lang="fr-BE" sz="400" dirty="0">
                <a:solidFill>
                  <a:prstClr val="black"/>
                </a:solidFill>
              </a:rPr>
              <a:t>RDV de CTRL à </a:t>
            </a:r>
          </a:p>
          <a:p>
            <a:pPr defTabSz="767876"/>
            <a:r>
              <a:rPr lang="fr-BE" sz="400" dirty="0">
                <a:solidFill>
                  <a:prstClr val="black"/>
                </a:solidFill>
              </a:rPr>
              <a:t>6 mois chez le néphrologue</a:t>
            </a:r>
          </a:p>
        </p:txBody>
      </p:sp>
      <p:sp>
        <p:nvSpPr>
          <p:cNvPr id="158" name="Rounded Rectangle 157"/>
          <p:cNvSpPr/>
          <p:nvPr/>
        </p:nvSpPr>
        <p:spPr>
          <a:xfrm>
            <a:off x="6115260" y="4890282"/>
            <a:ext cx="461872" cy="2889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pic>
        <p:nvPicPr>
          <p:cNvPr id="159" name="Picture 158">
            <a:extLst>
              <a:ext uri="{FF2B5EF4-FFF2-40B4-BE49-F238E27FC236}">
                <a16:creationId xmlns:a16="http://schemas.microsoft.com/office/drawing/2014/main" id="{E9DD5E15-A287-4E10-93E5-F0DEE2D8F41B}"/>
              </a:ext>
            </a:extLst>
          </p:cNvPr>
          <p:cNvPicPr>
            <a:picLocks noChangeAspect="1"/>
          </p:cNvPicPr>
          <p:nvPr/>
        </p:nvPicPr>
        <p:blipFill>
          <a:blip r:embed="rId4"/>
          <a:stretch>
            <a:fillRect/>
          </a:stretch>
        </p:blipFill>
        <p:spPr>
          <a:xfrm>
            <a:off x="6228201" y="4574260"/>
            <a:ext cx="225487" cy="281793"/>
          </a:xfrm>
          <a:prstGeom prst="rect">
            <a:avLst/>
          </a:prstGeom>
        </p:spPr>
      </p:pic>
      <p:cxnSp>
        <p:nvCxnSpPr>
          <p:cNvPr id="160" name="Elbow Connector 159"/>
          <p:cNvCxnSpPr>
            <a:stCxn id="146" idx="3"/>
          </p:cNvCxnSpPr>
          <p:nvPr/>
        </p:nvCxnSpPr>
        <p:spPr>
          <a:xfrm>
            <a:off x="5489764" y="3884399"/>
            <a:ext cx="625496" cy="831824"/>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453689" y="4716223"/>
            <a:ext cx="505993" cy="11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802512" y="4571631"/>
            <a:ext cx="216073" cy="100662"/>
          </a:xfrm>
          <a:prstGeom prst="rect">
            <a:avLst/>
          </a:prstGeom>
          <a:noFill/>
          <a:ln>
            <a:noFill/>
          </a:ln>
        </p:spPr>
        <p:txBody>
          <a:bodyPr wrap="none" lIns="38729" tIns="19364" rIns="38729" bIns="19364" rtlCol="0">
            <a:spAutoFit/>
          </a:bodyPr>
          <a:lstStyle/>
          <a:p>
            <a:pPr defTabSz="767876"/>
            <a:r>
              <a:rPr lang="fr-BE" sz="400" dirty="0">
                <a:solidFill>
                  <a:prstClr val="black"/>
                </a:solidFill>
              </a:rPr>
              <a:t>2 mois</a:t>
            </a:r>
          </a:p>
        </p:txBody>
      </p:sp>
      <p:cxnSp>
        <p:nvCxnSpPr>
          <p:cNvPr id="167" name="Straight Connector 166"/>
          <p:cNvCxnSpPr/>
          <p:nvPr/>
        </p:nvCxnSpPr>
        <p:spPr>
          <a:xfrm>
            <a:off x="6964651" y="4156298"/>
            <a:ext cx="259" cy="10845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964651" y="4156491"/>
            <a:ext cx="505993" cy="11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964910" y="5242748"/>
            <a:ext cx="505993" cy="118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0" name="Picture 169">
            <a:extLst>
              <a:ext uri="{FF2B5EF4-FFF2-40B4-BE49-F238E27FC236}">
                <a16:creationId xmlns:a16="http://schemas.microsoft.com/office/drawing/2014/main" id="{65E7F808-68F6-4500-8367-9C582CDE487B}"/>
              </a:ext>
            </a:extLst>
          </p:cNvPr>
          <p:cNvPicPr>
            <a:picLocks noChangeAspect="1"/>
          </p:cNvPicPr>
          <p:nvPr/>
        </p:nvPicPr>
        <p:blipFill>
          <a:blip r:embed="rId6"/>
          <a:stretch>
            <a:fillRect/>
          </a:stretch>
        </p:blipFill>
        <p:spPr>
          <a:xfrm>
            <a:off x="7470643" y="5101918"/>
            <a:ext cx="213406" cy="284027"/>
          </a:xfrm>
          <a:prstGeom prst="rect">
            <a:avLst/>
          </a:prstGeom>
        </p:spPr>
      </p:pic>
      <p:sp>
        <p:nvSpPr>
          <p:cNvPr id="171" name="TextBox 170">
            <a:extLst>
              <a:ext uri="{FF2B5EF4-FFF2-40B4-BE49-F238E27FC236}">
                <a16:creationId xmlns:a16="http://schemas.microsoft.com/office/drawing/2014/main" id="{1DE5E220-7250-4F92-B63E-8197DCBAEEBE}"/>
              </a:ext>
            </a:extLst>
          </p:cNvPr>
          <p:cNvSpPr txBox="1"/>
          <p:nvPr/>
        </p:nvSpPr>
        <p:spPr>
          <a:xfrm>
            <a:off x="6969266" y="5056282"/>
            <a:ext cx="496762" cy="223772"/>
          </a:xfrm>
          <a:prstGeom prst="rect">
            <a:avLst/>
          </a:prstGeom>
          <a:noFill/>
        </p:spPr>
        <p:txBody>
          <a:bodyPr wrap="square" lIns="38729" tIns="19364" rIns="38729" bIns="19364" rtlCol="0">
            <a:spAutoFit/>
          </a:bodyPr>
          <a:lstStyle/>
          <a:p>
            <a:pPr algn="ctr" defTabSz="767876"/>
            <a:r>
              <a:rPr lang="fr-BE" sz="400" b="1" dirty="0">
                <a:solidFill>
                  <a:srgbClr val="5B9BD5">
                    <a:lumMod val="50000"/>
                  </a:srgbClr>
                </a:solidFill>
              </a:rPr>
              <a:t>Collecte d’urines &gt; 2,5 L et résultats normaux</a:t>
            </a:r>
          </a:p>
        </p:txBody>
      </p:sp>
      <p:sp>
        <p:nvSpPr>
          <p:cNvPr id="173" name="TextBox 172">
            <a:extLst>
              <a:ext uri="{FF2B5EF4-FFF2-40B4-BE49-F238E27FC236}">
                <a16:creationId xmlns:a16="http://schemas.microsoft.com/office/drawing/2014/main" id="{1DE5E220-7250-4F92-B63E-8197DCBAEEBE}"/>
              </a:ext>
            </a:extLst>
          </p:cNvPr>
          <p:cNvSpPr txBox="1"/>
          <p:nvPr/>
        </p:nvSpPr>
        <p:spPr>
          <a:xfrm>
            <a:off x="6959681" y="3959413"/>
            <a:ext cx="496762" cy="223772"/>
          </a:xfrm>
          <a:prstGeom prst="rect">
            <a:avLst/>
          </a:prstGeom>
          <a:noFill/>
        </p:spPr>
        <p:txBody>
          <a:bodyPr wrap="square" lIns="38729" tIns="19364" rIns="38729" bIns="19364" rtlCol="0">
            <a:spAutoFit/>
          </a:bodyPr>
          <a:lstStyle/>
          <a:p>
            <a:pPr algn="ctr" defTabSz="767876"/>
            <a:r>
              <a:rPr lang="fr-BE" sz="400" b="1" dirty="0">
                <a:solidFill>
                  <a:srgbClr val="5B9BD5">
                    <a:lumMod val="50000"/>
                  </a:srgbClr>
                </a:solidFill>
              </a:rPr>
              <a:t>Collecte d’urines &lt; 2,5 L ou résultats anormaux</a:t>
            </a:r>
          </a:p>
        </p:txBody>
      </p:sp>
      <p:sp>
        <p:nvSpPr>
          <p:cNvPr id="175" name="TextBox 174"/>
          <p:cNvSpPr txBox="1"/>
          <p:nvPr/>
        </p:nvSpPr>
        <p:spPr>
          <a:xfrm>
            <a:off x="7476396" y="4010179"/>
            <a:ext cx="456379" cy="223772"/>
          </a:xfrm>
          <a:prstGeom prst="rect">
            <a:avLst/>
          </a:prstGeom>
          <a:noFill/>
          <a:ln>
            <a:noFill/>
          </a:ln>
        </p:spPr>
        <p:txBody>
          <a:bodyPr wrap="square" lIns="38729" tIns="19364" rIns="38729" bIns="19364" rtlCol="0">
            <a:spAutoFit/>
          </a:bodyPr>
          <a:lstStyle/>
          <a:p>
            <a:pPr defTabSz="767876"/>
            <a:r>
              <a:rPr lang="fr-BE" sz="400" dirty="0">
                <a:solidFill>
                  <a:prstClr val="black"/>
                </a:solidFill>
              </a:rPr>
              <a:t>Le néphrologue décide des étapes à réitérer</a:t>
            </a:r>
          </a:p>
        </p:txBody>
      </p:sp>
      <p:sp>
        <p:nvSpPr>
          <p:cNvPr id="176" name="Rounded Rectangle 175"/>
          <p:cNvSpPr/>
          <p:nvPr/>
        </p:nvSpPr>
        <p:spPr>
          <a:xfrm>
            <a:off x="7470902" y="4010179"/>
            <a:ext cx="461872" cy="2889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ln>
                <a:solidFill>
                  <a:srgbClr val="0070C0"/>
                </a:solidFill>
              </a:ln>
              <a:solidFill>
                <a:prstClr val="white"/>
              </a:solidFill>
            </a:endParaRPr>
          </a:p>
        </p:txBody>
      </p:sp>
      <p:cxnSp>
        <p:nvCxnSpPr>
          <p:cNvPr id="70" name="Elbow Connector 69"/>
          <p:cNvCxnSpPr>
            <a:stCxn id="176" idx="3"/>
          </p:cNvCxnSpPr>
          <p:nvPr/>
        </p:nvCxnSpPr>
        <p:spPr>
          <a:xfrm flipH="1">
            <a:off x="2038200" y="4154634"/>
            <a:ext cx="5894574" cy="1825325"/>
          </a:xfrm>
          <a:prstGeom prst="bentConnector3">
            <a:avLst>
              <a:gd name="adj1" fmla="val -147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038200" y="4717404"/>
            <a:ext cx="0" cy="126255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3" name="Curved Down Arrow 72"/>
          <p:cNvSpPr/>
          <p:nvPr/>
        </p:nvSpPr>
        <p:spPr>
          <a:xfrm>
            <a:off x="1008150" y="1250835"/>
            <a:ext cx="764597" cy="357167"/>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8729" tIns="19364" rIns="38729" bIns="19364" rtlCol="0" anchor="ctr"/>
          <a:lstStyle/>
          <a:p>
            <a:pPr algn="ctr" defTabSz="767876"/>
            <a:endParaRPr lang="fr-BE" sz="1500">
              <a:solidFill>
                <a:prstClr val="black"/>
              </a:solidFill>
            </a:endParaRPr>
          </a:p>
        </p:txBody>
      </p:sp>
      <p:sp>
        <p:nvSpPr>
          <p:cNvPr id="3" name="TextBox 2"/>
          <p:cNvSpPr txBox="1"/>
          <p:nvPr/>
        </p:nvSpPr>
        <p:spPr>
          <a:xfrm>
            <a:off x="2419021" y="1378685"/>
            <a:ext cx="6435608" cy="369332"/>
          </a:xfrm>
          <a:prstGeom prst="rect">
            <a:avLst/>
          </a:prstGeom>
          <a:noFill/>
        </p:spPr>
        <p:txBody>
          <a:bodyPr wrap="none" rtlCol="0">
            <a:spAutoFit/>
          </a:bodyPr>
          <a:lstStyle/>
          <a:p>
            <a:r>
              <a:rPr lang="fr-BE" dirty="0"/>
              <a:t>Urologie, Radiologie, Labo, Diététiciennes, Urgences, Néphrologie</a:t>
            </a:r>
          </a:p>
        </p:txBody>
      </p:sp>
      <p:sp>
        <p:nvSpPr>
          <p:cNvPr id="4" name="TextBox 3"/>
          <p:cNvSpPr txBox="1"/>
          <p:nvPr/>
        </p:nvSpPr>
        <p:spPr>
          <a:xfrm>
            <a:off x="3616532" y="567567"/>
            <a:ext cx="2434705" cy="461665"/>
          </a:xfrm>
          <a:prstGeom prst="rect">
            <a:avLst/>
          </a:prstGeom>
          <a:noFill/>
        </p:spPr>
        <p:txBody>
          <a:bodyPr wrap="none" rtlCol="0">
            <a:spAutoFit/>
          </a:bodyPr>
          <a:lstStyle/>
          <a:p>
            <a:r>
              <a:rPr lang="fr-BE" sz="2400" b="1" dirty="0">
                <a:solidFill>
                  <a:schemeClr val="bg1"/>
                </a:solidFill>
              </a:rPr>
              <a:t>Itinéraire clinique</a:t>
            </a:r>
          </a:p>
        </p:txBody>
      </p:sp>
    </p:spTree>
    <p:extLst>
      <p:ext uri="{BB962C8B-B14F-4D97-AF65-F5344CB8AC3E}">
        <p14:creationId xmlns:p14="http://schemas.microsoft.com/office/powerpoint/2010/main" val="3444028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A4E62-6BB2-4FD0-AB67-BED002C5974A}"/>
              </a:ext>
            </a:extLst>
          </p:cNvPr>
          <p:cNvSpPr>
            <a:spLocks noGrp="1"/>
          </p:cNvSpPr>
          <p:nvPr>
            <p:ph idx="1"/>
          </p:nvPr>
        </p:nvSpPr>
        <p:spPr>
          <a:xfrm>
            <a:off x="2559611" y="2560915"/>
            <a:ext cx="3530104" cy="1671719"/>
          </a:xfrm>
        </p:spPr>
        <p:txBody>
          <a:bodyPr vert="horz" lIns="91440" tIns="45720" rIns="91440" bIns="45720" rtlCol="0" anchor="t">
            <a:normAutofit/>
          </a:bodyPr>
          <a:lstStyle/>
          <a:p>
            <a:r>
              <a:rPr lang="en-US" dirty="0"/>
              <a:t>Entre 11/2018 - 9/2019:</a:t>
            </a:r>
          </a:p>
          <a:p>
            <a:r>
              <a:rPr lang="en-US" dirty="0"/>
              <a:t>138 patients</a:t>
            </a:r>
          </a:p>
          <a:p>
            <a:r>
              <a:rPr lang="en-US" dirty="0"/>
              <a:t>Age: 25-85, </a:t>
            </a:r>
            <a:r>
              <a:rPr lang="en-US" dirty="0" err="1"/>
              <a:t>moyen</a:t>
            </a:r>
            <a:r>
              <a:rPr lang="en-US" dirty="0"/>
              <a:t> 51</a:t>
            </a:r>
          </a:p>
          <a:p>
            <a:r>
              <a:rPr lang="en-US" dirty="0"/>
              <a:t>99 hommes (71%)</a:t>
            </a:r>
          </a:p>
          <a:p>
            <a:endParaRPr lang="en-US" dirty="0"/>
          </a:p>
        </p:txBody>
      </p:sp>
      <p:sp>
        <p:nvSpPr>
          <p:cNvPr id="4" name="Title 3">
            <a:extLst>
              <a:ext uri="{FF2B5EF4-FFF2-40B4-BE49-F238E27FC236}">
                <a16:creationId xmlns:a16="http://schemas.microsoft.com/office/drawing/2014/main" id="{D7DE3B24-4425-4ED3-8F4D-81E11FEB5CEA}"/>
              </a:ext>
            </a:extLst>
          </p:cNvPr>
          <p:cNvSpPr>
            <a:spLocks noGrp="1"/>
          </p:cNvSpPr>
          <p:nvPr>
            <p:ph type="title"/>
          </p:nvPr>
        </p:nvSpPr>
        <p:spPr>
          <a:xfrm>
            <a:off x="2385790" y="646480"/>
            <a:ext cx="7128000" cy="432793"/>
          </a:xfrm>
        </p:spPr>
        <p:txBody>
          <a:bodyPr/>
          <a:lstStyle/>
          <a:p>
            <a:r>
              <a:rPr lang="en-US" dirty="0">
                <a:cs typeface="Calibri"/>
              </a:rPr>
              <a:t>Notre consultation de </a:t>
            </a:r>
            <a:r>
              <a:rPr lang="en-US" dirty="0" err="1">
                <a:cs typeface="Calibri"/>
              </a:rPr>
              <a:t>lithiase</a:t>
            </a:r>
            <a:endParaRPr lang="en-US" dirty="0" err="1"/>
          </a:p>
        </p:txBody>
      </p:sp>
    </p:spTree>
    <p:extLst>
      <p:ext uri="{BB962C8B-B14F-4D97-AF65-F5344CB8AC3E}">
        <p14:creationId xmlns:p14="http://schemas.microsoft.com/office/powerpoint/2010/main" val="2468030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8" t="9229" r="4125" b="5640"/>
          <a:stretch/>
        </p:blipFill>
        <p:spPr bwMode="auto">
          <a:xfrm>
            <a:off x="2490188" y="3604333"/>
            <a:ext cx="6489576" cy="300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4" t="12231" r="24433" b="4804"/>
          <a:stretch/>
        </p:blipFill>
        <p:spPr bwMode="auto">
          <a:xfrm>
            <a:off x="4962617" y="239696"/>
            <a:ext cx="3915053" cy="276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3" t="9313" r="25679" b="5917"/>
          <a:stretch/>
        </p:blipFill>
        <p:spPr bwMode="auto">
          <a:xfrm>
            <a:off x="150921" y="1114146"/>
            <a:ext cx="5166804" cy="315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262467" y="5104813"/>
            <a:ext cx="1964266" cy="609600"/>
          </a:xfrm>
          <a:prstGeom prst="rect">
            <a:avLst/>
          </a:prstGeom>
        </p:spPr>
        <p:txBody>
          <a:bodyPr vert="horz" wrap="none" lIns="91440" tIns="45720" rIns="91440" bIns="45720" rtlCol="0" anchor="t">
            <a:normAutofit/>
          </a:bodyPr>
          <a:lstStyle/>
          <a:p>
            <a:pPr>
              <a:lnSpc>
                <a:spcPct val="90000"/>
              </a:lnSpc>
            </a:pPr>
            <a:r>
              <a:rPr lang="fr-BE" b="0" spc="110" dirty="0">
                <a:solidFill>
                  <a:srgbClr val="1F497D"/>
                </a:solidFill>
                <a:latin typeface="Calibri" panose="020F0502020204030204" pitchFamily="34" charset="0"/>
                <a:cs typeface="DIN-Regular"/>
              </a:rPr>
              <a:t>www.clstjean.be</a:t>
            </a:r>
          </a:p>
          <a:p>
            <a:pPr>
              <a:lnSpc>
                <a:spcPct val="90000"/>
              </a:lnSpc>
            </a:pPr>
            <a:r>
              <a:rPr lang="fr-BE" spc="110" dirty="0">
                <a:solidFill>
                  <a:srgbClr val="1F497D"/>
                </a:solidFill>
                <a:latin typeface="Calibri" panose="020F0502020204030204" pitchFamily="34" charset="0"/>
                <a:cs typeface="DIN-Regular"/>
              </a:rPr>
              <a:t>www.klstjan.be</a:t>
            </a:r>
            <a:endParaRPr lang="fr-BE" b="0" spc="110" dirty="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37985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Service </a:t>
            </a:r>
            <a:r>
              <a:rPr lang="nl-BE" dirty="0" err="1"/>
              <a:t>d’Urgences</a:t>
            </a:r>
            <a:r>
              <a:rPr lang="nl-BE" dirty="0"/>
              <a:t>: </a:t>
            </a:r>
            <a:r>
              <a:rPr lang="nl-BE" dirty="0" err="1" smtClean="0"/>
              <a:t>diagnostique</a:t>
            </a:r>
            <a:r>
              <a:rPr lang="nl-BE" dirty="0" smtClean="0"/>
              <a:t> + Anti-</a:t>
            </a:r>
            <a:r>
              <a:rPr lang="nl-BE" dirty="0" err="1" smtClean="0"/>
              <a:t>douleurs</a:t>
            </a:r>
            <a:r>
              <a:rPr lang="nl-BE" dirty="0"/>
              <a:t>:</a:t>
            </a:r>
          </a:p>
          <a:p>
            <a:endParaRPr lang="nl-BE" dirty="0"/>
          </a:p>
          <a:p>
            <a:pPr marL="457200" indent="-457200">
              <a:buFont typeface="+mj-lt"/>
              <a:buAutoNum type="arabicPeriod"/>
            </a:pPr>
            <a:r>
              <a:rPr lang="nl-BE" dirty="0"/>
              <a:t>AINS (</a:t>
            </a:r>
            <a:r>
              <a:rPr lang="nl-BE" dirty="0" err="1"/>
              <a:t>Taradyl</a:t>
            </a:r>
            <a:r>
              <a:rPr lang="nl-BE" dirty="0"/>
              <a:t> IV/ </a:t>
            </a:r>
            <a:r>
              <a:rPr lang="nl-BE" dirty="0" err="1"/>
              <a:t>diclofenac</a:t>
            </a:r>
            <a:r>
              <a:rPr lang="nl-BE" dirty="0"/>
              <a:t> PO)</a:t>
            </a:r>
          </a:p>
          <a:p>
            <a:pPr marL="457200" indent="-457200">
              <a:buFont typeface="+mj-lt"/>
              <a:buAutoNum type="arabicPeriod"/>
            </a:pPr>
            <a:r>
              <a:rPr lang="nl-BE" dirty="0"/>
              <a:t>Paracetamol IV</a:t>
            </a:r>
          </a:p>
          <a:p>
            <a:pPr marL="457200" indent="-457200">
              <a:buFont typeface="+mj-lt"/>
              <a:buAutoNum type="arabicPeriod"/>
            </a:pPr>
            <a:r>
              <a:rPr lang="nl-BE" dirty="0"/>
              <a:t>Contramal IV + </a:t>
            </a:r>
            <a:r>
              <a:rPr lang="nl-BE" dirty="0" err="1"/>
              <a:t>Litican</a:t>
            </a:r>
            <a:r>
              <a:rPr lang="nl-BE" dirty="0"/>
              <a:t> IV</a:t>
            </a:r>
          </a:p>
          <a:p>
            <a:pPr marL="457200" indent="-457200">
              <a:buFont typeface="+mj-lt"/>
              <a:buAutoNum type="arabicPeriod"/>
            </a:pPr>
            <a:r>
              <a:rPr lang="nl-BE" dirty="0" err="1"/>
              <a:t>Dipidolor</a:t>
            </a:r>
            <a:r>
              <a:rPr lang="nl-BE" dirty="0"/>
              <a:t> IM/ </a:t>
            </a:r>
            <a:r>
              <a:rPr lang="nl-BE" dirty="0" err="1"/>
              <a:t>oxynorm</a:t>
            </a:r>
            <a:r>
              <a:rPr lang="nl-BE" dirty="0"/>
              <a:t> PO</a:t>
            </a:r>
          </a:p>
          <a:p>
            <a:pPr marL="457200" indent="-457200">
              <a:buFont typeface="+mj-lt"/>
              <a:buAutoNum type="arabicPeriod"/>
            </a:pPr>
            <a:r>
              <a:rPr lang="nl-BE" dirty="0"/>
              <a:t>Médicament ‘</a:t>
            </a:r>
            <a:r>
              <a:rPr lang="nl-BE" dirty="0" err="1"/>
              <a:t>Rescue</a:t>
            </a:r>
            <a:r>
              <a:rPr lang="nl-BE" dirty="0"/>
              <a:t>’ au retour à </a:t>
            </a:r>
            <a:r>
              <a:rPr lang="nl-BE" dirty="0" err="1"/>
              <a:t>domicile</a:t>
            </a:r>
            <a:endParaRPr lang="nl-BE" dirty="0"/>
          </a:p>
          <a:p>
            <a:pPr marL="457200" indent="-457200">
              <a:buFont typeface="+mj-lt"/>
              <a:buAutoNum type="arabicPeriod"/>
            </a:pPr>
            <a:r>
              <a:rPr lang="nl-BE" dirty="0"/>
              <a:t>score </a:t>
            </a:r>
            <a:r>
              <a:rPr lang="nl-BE" dirty="0" err="1"/>
              <a:t>douleur</a:t>
            </a:r>
            <a:r>
              <a:rPr lang="nl-BE" dirty="0"/>
              <a:t> (VAS) pendant </a:t>
            </a:r>
            <a:r>
              <a:rPr lang="nl-BE" dirty="0" err="1"/>
              <a:t>hospitalisation</a:t>
            </a:r>
            <a:endParaRPr lang="fr-BE" dirty="0"/>
          </a:p>
        </p:txBody>
      </p:sp>
      <p:sp>
        <p:nvSpPr>
          <p:cNvPr id="4" name="Title 3"/>
          <p:cNvSpPr>
            <a:spLocks noGrp="1"/>
          </p:cNvSpPr>
          <p:nvPr>
            <p:ph type="title"/>
          </p:nvPr>
        </p:nvSpPr>
        <p:spPr>
          <a:xfrm>
            <a:off x="2792048" y="610223"/>
            <a:ext cx="3467349" cy="432793"/>
          </a:xfrm>
        </p:spPr>
        <p:txBody>
          <a:bodyPr>
            <a:normAutofit/>
          </a:bodyPr>
          <a:lstStyle/>
          <a:p>
            <a:r>
              <a:rPr lang="nl-BE" dirty="0" err="1"/>
              <a:t>Crise</a:t>
            </a:r>
            <a:r>
              <a:rPr lang="nl-BE" dirty="0"/>
              <a:t> </a:t>
            </a:r>
            <a:r>
              <a:rPr lang="nl-BE" dirty="0" err="1" smtClean="0"/>
              <a:t>aiguë</a:t>
            </a:r>
            <a:r>
              <a:rPr lang="nl-BE" dirty="0" smtClean="0"/>
              <a:t> </a:t>
            </a:r>
            <a:r>
              <a:rPr lang="nl-BE" dirty="0" smtClean="0">
                <a:sym typeface="Wingdings" panose="05000000000000000000" pitchFamily="2" charset="2"/>
              </a:rPr>
              <a:t> </a:t>
            </a:r>
            <a:r>
              <a:rPr lang="nl-BE" dirty="0" err="1" smtClean="0">
                <a:sym typeface="Wingdings" panose="05000000000000000000" pitchFamily="2" charset="2"/>
              </a:rPr>
              <a:t>Urgences</a:t>
            </a:r>
            <a:endParaRPr lang="fr-BE" dirty="0"/>
          </a:p>
        </p:txBody>
      </p:sp>
    </p:spTree>
    <p:extLst>
      <p:ext uri="{BB962C8B-B14F-4D97-AF65-F5344CB8AC3E}">
        <p14:creationId xmlns:p14="http://schemas.microsoft.com/office/powerpoint/2010/main" val="148893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70" t="13585" r="25920" b="6022"/>
          <a:stretch/>
        </p:blipFill>
        <p:spPr bwMode="auto">
          <a:xfrm>
            <a:off x="253758" y="65989"/>
            <a:ext cx="8820086" cy="668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734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7116" y="343354"/>
            <a:ext cx="7128000" cy="432793"/>
          </a:xfrm>
        </p:spPr>
        <p:txBody>
          <a:bodyPr/>
          <a:lstStyle/>
          <a:p>
            <a:r>
              <a:rPr lang="nl-BE" dirty="0" err="1"/>
              <a:t>Questions</a:t>
            </a:r>
            <a:r>
              <a:rPr lang="nl-BE" dirty="0"/>
              <a:t>?</a:t>
            </a:r>
            <a:endParaRPr lang="fr-BE" dirty="0"/>
          </a:p>
        </p:txBody>
      </p:sp>
      <p:pic>
        <p:nvPicPr>
          <p:cNvPr id="5" name="Content Placeholder 4"/>
          <p:cNvPicPr>
            <a:picLocks noGrp="1" noChangeAspect="1"/>
          </p:cNvPicPr>
          <p:nvPr>
            <p:ph idx="1"/>
          </p:nvPr>
        </p:nvPicPr>
        <p:blipFill>
          <a:blip r:embed="rId2"/>
          <a:srcRect/>
          <a:stretch>
            <a:fillRect/>
          </a:stretch>
        </p:blipFill>
        <p:spPr>
          <a:xfrm>
            <a:off x="2971809" y="1472975"/>
            <a:ext cx="3015343" cy="4259172"/>
          </a:xfrm>
          <a:prstGeom prst="rect">
            <a:avLst/>
          </a:prstGeom>
          <a:noFill/>
          <a:ln>
            <a:noFill/>
          </a:ln>
        </p:spPr>
      </p:pic>
      <p:sp>
        <p:nvSpPr>
          <p:cNvPr id="6" name="TextBox 5"/>
          <p:cNvSpPr txBox="1"/>
          <p:nvPr/>
        </p:nvSpPr>
        <p:spPr>
          <a:xfrm>
            <a:off x="3272617" y="6030686"/>
            <a:ext cx="2928257" cy="457200"/>
          </a:xfrm>
          <a:prstGeom prst="rect">
            <a:avLst/>
          </a:prstGeom>
        </p:spPr>
        <p:txBody>
          <a:bodyPr vert="horz" wrap="none" lIns="91440" tIns="45720" rIns="91440" bIns="45720" rtlCol="0" anchor="t">
            <a:normAutofit/>
          </a:bodyPr>
          <a:lstStyle/>
          <a:p>
            <a:pPr>
              <a:lnSpc>
                <a:spcPct val="90000"/>
              </a:lnSpc>
            </a:pPr>
            <a:r>
              <a:rPr lang="nl-BE" b="0" spc="110" dirty="0">
                <a:solidFill>
                  <a:srgbClr val="1F497D"/>
                </a:solidFill>
                <a:latin typeface="Calibri" panose="020F0502020204030204" pitchFamily="34" charset="0"/>
                <a:cs typeface="DIN-Regular"/>
              </a:rPr>
              <a:t>acolson@clstjean.be</a:t>
            </a:r>
            <a:endParaRPr lang="fr-BE" b="0" spc="110" dirty="0" err="1">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1469315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611" y="335665"/>
            <a:ext cx="3463616" cy="497971"/>
          </a:xfrm>
        </p:spPr>
        <p:txBody>
          <a:bodyPr/>
          <a:lstStyle/>
          <a:p>
            <a:r>
              <a:rPr lang="fr-BE" dirty="0"/>
              <a:t>Équipe Néphrologie</a:t>
            </a:r>
          </a:p>
        </p:txBody>
      </p:sp>
      <p:sp>
        <p:nvSpPr>
          <p:cNvPr id="5" name="Text Placeholder 4"/>
          <p:cNvSpPr>
            <a:spLocks noGrp="1"/>
          </p:cNvSpPr>
          <p:nvPr>
            <p:ph type="body" idx="1"/>
          </p:nvPr>
        </p:nvSpPr>
        <p:spPr>
          <a:xfrm>
            <a:off x="4963667" y="1463726"/>
            <a:ext cx="1327072" cy="352114"/>
          </a:xfrm>
        </p:spPr>
        <p:txBody>
          <a:bodyPr>
            <a:normAutofit/>
          </a:bodyPr>
          <a:lstStyle/>
          <a:p>
            <a:r>
              <a:rPr lang="fr-BE" sz="1600" dirty="0"/>
              <a:t>Dr. A. Derwa</a:t>
            </a:r>
          </a:p>
        </p:txBody>
      </p:sp>
      <p:sp>
        <p:nvSpPr>
          <p:cNvPr id="6" name="Text Placeholder 5"/>
          <p:cNvSpPr>
            <a:spLocks noGrp="1"/>
          </p:cNvSpPr>
          <p:nvPr>
            <p:ph type="body" sz="quarter" idx="3"/>
          </p:nvPr>
        </p:nvSpPr>
        <p:spPr>
          <a:xfrm>
            <a:off x="2860669" y="3933682"/>
            <a:ext cx="1773750" cy="337542"/>
          </a:xfrm>
        </p:spPr>
        <p:txBody>
          <a:bodyPr/>
          <a:lstStyle/>
          <a:p>
            <a:r>
              <a:rPr lang="fr-BE" sz="1600" dirty="0"/>
              <a:t>Dr. L. Kubasiewicz</a:t>
            </a:r>
          </a:p>
          <a:p>
            <a:endParaRPr lang="fr-BE" dirty="0"/>
          </a:p>
        </p:txBody>
      </p:sp>
      <p:pic>
        <p:nvPicPr>
          <p:cNvPr id="1026" name="Picture 2"/>
          <p:cNvPicPr>
            <a:picLocks noGrp="1" noChangeAspect="1" noChangeArrowheads="1"/>
          </p:cNvPicPr>
          <p:nvPr>
            <p:ph sz="quarter" idx="4"/>
          </p:nvPr>
        </p:nvPicPr>
        <p:blipFill rotWithShape="1">
          <a:blip r:embed="rId2" cstate="print">
            <a:extLst>
              <a:ext uri="{28A0092B-C50C-407E-A947-70E740481C1C}">
                <a14:useLocalDpi xmlns:a14="http://schemas.microsoft.com/office/drawing/2010/main" val="0"/>
              </a:ext>
            </a:extLst>
          </a:blip>
          <a:srcRect l="24246" t="13121" r="28646"/>
          <a:stretch/>
        </p:blipFill>
        <p:spPr bwMode="auto">
          <a:xfrm>
            <a:off x="2897102" y="2039003"/>
            <a:ext cx="1299239" cy="159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04" t="10627" r="23362"/>
          <a:stretch/>
        </p:blipFill>
        <p:spPr bwMode="auto">
          <a:xfrm>
            <a:off x="4888180" y="2027732"/>
            <a:ext cx="1478047" cy="161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069" t="11005" r="31737" b="7894"/>
          <a:stretch/>
        </p:blipFill>
        <p:spPr bwMode="auto">
          <a:xfrm>
            <a:off x="3046855" y="4327074"/>
            <a:ext cx="1254868" cy="164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5"/>
          <p:cNvSpPr>
            <a:spLocks noGrp="1"/>
          </p:cNvSpPr>
          <p:nvPr>
            <p:ph type="body" sz="quarter" idx="3"/>
          </p:nvPr>
        </p:nvSpPr>
        <p:spPr>
          <a:xfrm>
            <a:off x="603675" y="3946391"/>
            <a:ext cx="1847244" cy="342190"/>
          </a:xfrm>
        </p:spPr>
        <p:txBody>
          <a:bodyPr>
            <a:normAutofit/>
          </a:bodyPr>
          <a:lstStyle/>
          <a:p>
            <a:r>
              <a:rPr lang="fr-BE" sz="1600" dirty="0"/>
              <a:t>Dr. T. Keersmaekers</a:t>
            </a: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705" y="4382469"/>
            <a:ext cx="1153538" cy="153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4"/>
          <p:cNvSpPr>
            <a:spLocks noGrp="1"/>
          </p:cNvSpPr>
          <p:nvPr>
            <p:ph type="body" idx="1"/>
          </p:nvPr>
        </p:nvSpPr>
        <p:spPr>
          <a:xfrm>
            <a:off x="5100439" y="3934036"/>
            <a:ext cx="1497348" cy="352322"/>
          </a:xfrm>
        </p:spPr>
        <p:txBody>
          <a:bodyPr>
            <a:normAutofit/>
          </a:bodyPr>
          <a:lstStyle/>
          <a:p>
            <a:r>
              <a:rPr lang="fr-BE" sz="1600" dirty="0"/>
              <a:t>Dr. J. Vanparys</a:t>
            </a:r>
          </a:p>
        </p:txBody>
      </p:sp>
      <p:pic>
        <p:nvPicPr>
          <p:cNvPr id="16"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994" t="10628" r="27709"/>
          <a:stretch/>
        </p:blipFill>
        <p:spPr bwMode="auto">
          <a:xfrm>
            <a:off x="5225335" y="4286358"/>
            <a:ext cx="1372452" cy="169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4"/>
          <p:cNvSpPr>
            <a:spLocks noGrp="1"/>
          </p:cNvSpPr>
          <p:nvPr>
            <p:ph type="body" idx="1"/>
          </p:nvPr>
        </p:nvSpPr>
        <p:spPr>
          <a:xfrm>
            <a:off x="3053087" y="1496705"/>
            <a:ext cx="1263925" cy="304040"/>
          </a:xfrm>
        </p:spPr>
        <p:txBody>
          <a:bodyPr>
            <a:normAutofit lnSpcReduction="10000"/>
          </a:bodyPr>
          <a:lstStyle/>
          <a:p>
            <a:r>
              <a:rPr lang="fr-BE" sz="1600" dirty="0"/>
              <a:t>Dr. A. Colson</a:t>
            </a:r>
          </a:p>
        </p:txBody>
      </p:sp>
      <p:pic>
        <p:nvPicPr>
          <p:cNvPr id="5122" name="Picture 2" descr="https://www.clstjean.be/sites/default/files/styles/medium/public/medecins/eugeniapapkri.jpg?itok=1iE3AQs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01" y="2008766"/>
            <a:ext cx="1614126" cy="16141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514948" y="1657882"/>
            <a:ext cx="2089033" cy="261610"/>
          </a:xfrm>
          <a:prstGeom prst="rect">
            <a:avLst/>
          </a:prstGeom>
        </p:spPr>
        <p:txBody>
          <a:bodyPr wrap="none">
            <a:spAutoFit/>
          </a:bodyPr>
          <a:lstStyle/>
          <a:p>
            <a:r>
              <a:rPr lang="nl-BE" sz="1100" b="1" dirty="0">
                <a:solidFill>
                  <a:srgbClr val="494949"/>
                </a:solidFill>
                <a:latin typeface="Open Sans"/>
              </a:rPr>
              <a:t>Chef de service </a:t>
            </a:r>
            <a:r>
              <a:rPr lang="nl-BE" sz="1100" b="1" dirty="0" err="1">
                <a:solidFill>
                  <a:srgbClr val="494949"/>
                </a:solidFill>
                <a:latin typeface="Open Sans"/>
              </a:rPr>
              <a:t>Néphrologie</a:t>
            </a:r>
            <a:endParaRPr lang="fr-BE" sz="1100" dirty="0"/>
          </a:p>
        </p:txBody>
      </p:sp>
      <p:sp>
        <p:nvSpPr>
          <p:cNvPr id="18" name="Text Placeholder 5"/>
          <p:cNvSpPr>
            <a:spLocks noGrp="1"/>
          </p:cNvSpPr>
          <p:nvPr>
            <p:ph type="body" sz="quarter" idx="3"/>
          </p:nvPr>
        </p:nvSpPr>
        <p:spPr>
          <a:xfrm>
            <a:off x="514948" y="1378977"/>
            <a:ext cx="2258033" cy="324220"/>
          </a:xfrm>
        </p:spPr>
        <p:txBody>
          <a:bodyPr>
            <a:normAutofit/>
          </a:bodyPr>
          <a:lstStyle/>
          <a:p>
            <a:r>
              <a:rPr lang="fr-BE" sz="1600" dirty="0"/>
              <a:t>Dr. E. Papakrivopoulou</a:t>
            </a:r>
            <a:endParaRPr lang="fr-BE" dirty="0"/>
          </a:p>
        </p:txBody>
      </p:sp>
      <p:pic>
        <p:nvPicPr>
          <p:cNvPr id="5124" name="Picture 4" descr="Afbeeldingsresultaat voor blue pictogram do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6754" y="4416976"/>
            <a:ext cx="1503543" cy="1503543"/>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8866" y="2008766"/>
            <a:ext cx="1106929" cy="1660394"/>
          </a:xfrm>
          <a:prstGeom prst="rect">
            <a:avLst/>
          </a:prstGeom>
        </p:spPr>
      </p:pic>
      <p:sp>
        <p:nvSpPr>
          <p:cNvPr id="20" name="Text Placeholder 4"/>
          <p:cNvSpPr>
            <a:spLocks noGrp="1"/>
          </p:cNvSpPr>
          <p:nvPr>
            <p:ph type="body" idx="1"/>
          </p:nvPr>
        </p:nvSpPr>
        <p:spPr>
          <a:xfrm>
            <a:off x="6937394" y="1444768"/>
            <a:ext cx="1497348" cy="390029"/>
          </a:xfrm>
        </p:spPr>
        <p:txBody>
          <a:bodyPr>
            <a:normAutofit fontScale="92500"/>
          </a:bodyPr>
          <a:lstStyle/>
          <a:p>
            <a:r>
              <a:rPr lang="fr-BE" sz="1600" dirty="0"/>
              <a:t>Dr. T. De Weerdt</a:t>
            </a:r>
          </a:p>
        </p:txBody>
      </p:sp>
      <p:sp>
        <p:nvSpPr>
          <p:cNvPr id="21" name="Text Placeholder 4"/>
          <p:cNvSpPr>
            <a:spLocks noGrp="1"/>
          </p:cNvSpPr>
          <p:nvPr>
            <p:ph type="body" idx="1"/>
          </p:nvPr>
        </p:nvSpPr>
        <p:spPr>
          <a:xfrm>
            <a:off x="7041929" y="3935846"/>
            <a:ext cx="1504546" cy="358197"/>
          </a:xfrm>
        </p:spPr>
        <p:txBody>
          <a:bodyPr>
            <a:normAutofit/>
          </a:bodyPr>
          <a:lstStyle/>
          <a:p>
            <a:r>
              <a:rPr lang="fr-BE" sz="1600" dirty="0"/>
              <a:t>Dr. Assistent(e)</a:t>
            </a:r>
          </a:p>
        </p:txBody>
      </p:sp>
    </p:spTree>
    <p:extLst>
      <p:ext uri="{BB962C8B-B14F-4D97-AF65-F5344CB8AC3E}">
        <p14:creationId xmlns:p14="http://schemas.microsoft.com/office/powerpoint/2010/main" val="3905918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https://uroweb.org/guideline/urolithiasis/</a:t>
            </a:r>
          </a:p>
          <a:p>
            <a:r>
              <a:rPr lang="nl-BE" dirty="0"/>
              <a:t>https://qxmd.com/calculate/calculator_3/roks-recurrence-of-kidney-stone-2014</a:t>
            </a:r>
          </a:p>
          <a:p>
            <a:r>
              <a:rPr lang="nl-BE" dirty="0"/>
              <a:t>https://www.hydrationforhealth.com/fr/sciences-de-lhydratation/laboratoire-dhydratation/hydratation-et-lithiase/</a:t>
            </a:r>
          </a:p>
          <a:p>
            <a:r>
              <a:rPr lang="nl-BE" dirty="0"/>
              <a:t>https://www.urofrance.org/base-bibliographique/epidemiologie-des-lithiases-urinaires</a:t>
            </a:r>
          </a:p>
          <a:p>
            <a:r>
              <a:rPr lang="nl-BE" dirty="0"/>
              <a:t>EAU 2018 </a:t>
            </a:r>
            <a:r>
              <a:rPr lang="nl-BE" dirty="0" err="1"/>
              <a:t>guidelines</a:t>
            </a:r>
            <a:r>
              <a:rPr lang="nl-BE" dirty="0"/>
              <a:t> </a:t>
            </a:r>
            <a:r>
              <a:rPr lang="nl-BE" dirty="0" err="1"/>
              <a:t>urolithiasis</a:t>
            </a:r>
            <a:endParaRPr lang="fr-BE" dirty="0"/>
          </a:p>
          <a:p>
            <a:endParaRPr lang="fr-BE" dirty="0"/>
          </a:p>
        </p:txBody>
      </p:sp>
      <p:sp>
        <p:nvSpPr>
          <p:cNvPr id="3" name="Tijdelijke aanduiding voor tekst 2"/>
          <p:cNvSpPr>
            <a:spLocks noGrp="1"/>
          </p:cNvSpPr>
          <p:nvPr>
            <p:ph type="body" sz="quarter" idx="11"/>
          </p:nvPr>
        </p:nvSpPr>
        <p:spPr/>
        <p:txBody>
          <a:bodyPr/>
          <a:lstStyle/>
          <a:p>
            <a:endParaRPr lang="fr-BE"/>
          </a:p>
        </p:txBody>
      </p:sp>
      <p:sp>
        <p:nvSpPr>
          <p:cNvPr id="4" name="Titel 3"/>
          <p:cNvSpPr>
            <a:spLocks noGrp="1"/>
          </p:cNvSpPr>
          <p:nvPr>
            <p:ph type="title"/>
          </p:nvPr>
        </p:nvSpPr>
        <p:spPr/>
        <p:txBody>
          <a:bodyPr/>
          <a:lstStyle/>
          <a:p>
            <a:endParaRPr lang="fr-BE"/>
          </a:p>
        </p:txBody>
      </p:sp>
    </p:spTree>
    <p:extLst>
      <p:ext uri="{BB962C8B-B14F-4D97-AF65-F5344CB8AC3E}">
        <p14:creationId xmlns:p14="http://schemas.microsoft.com/office/powerpoint/2010/main" val="1266797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fr-BE" dirty="0"/>
              <a:t>Épidémiologie</a:t>
            </a:r>
          </a:p>
          <a:p>
            <a:r>
              <a:rPr lang="fr-FR" dirty="0">
                <a:ea typeface="+mn-lt"/>
                <a:cs typeface="+mn-lt"/>
              </a:rPr>
              <a:t>Pathologie systémique</a:t>
            </a:r>
          </a:p>
          <a:p>
            <a:r>
              <a:rPr lang="fr-FR" dirty="0">
                <a:ea typeface="+mn-lt"/>
                <a:cs typeface="+mn-lt"/>
              </a:rPr>
              <a:t>Lithogenèse</a:t>
            </a:r>
          </a:p>
          <a:p>
            <a:r>
              <a:rPr lang="fr-FR" dirty="0">
                <a:ea typeface="+mn-lt"/>
                <a:cs typeface="+mn-lt"/>
              </a:rPr>
              <a:t>6 classes</a:t>
            </a:r>
          </a:p>
          <a:p>
            <a:r>
              <a:rPr lang="fr-FR" dirty="0">
                <a:ea typeface="+mn-lt"/>
                <a:cs typeface="+mn-lt"/>
              </a:rPr>
              <a:t>Prise en charge médicale de la lithiase rénale</a:t>
            </a:r>
          </a:p>
          <a:p>
            <a:endParaRPr lang="fr-BE" dirty="0"/>
          </a:p>
          <a:p>
            <a:endParaRPr lang="fr-BE" dirty="0"/>
          </a:p>
        </p:txBody>
      </p:sp>
      <p:sp>
        <p:nvSpPr>
          <p:cNvPr id="4" name="Titel 3"/>
          <p:cNvSpPr>
            <a:spLocks noGrp="1"/>
          </p:cNvSpPr>
          <p:nvPr>
            <p:ph type="title"/>
          </p:nvPr>
        </p:nvSpPr>
        <p:spPr>
          <a:xfrm>
            <a:off x="3598477" y="534460"/>
            <a:ext cx="1661680" cy="432793"/>
          </a:xfrm>
        </p:spPr>
        <p:txBody>
          <a:bodyPr/>
          <a:lstStyle/>
          <a:p>
            <a:r>
              <a:rPr lang="fr-BE" dirty="0"/>
              <a:t>15 minutes</a:t>
            </a:r>
          </a:p>
        </p:txBody>
      </p:sp>
    </p:spTree>
    <p:extLst>
      <p:ext uri="{BB962C8B-B14F-4D97-AF65-F5344CB8AC3E}">
        <p14:creationId xmlns:p14="http://schemas.microsoft.com/office/powerpoint/2010/main" val="384881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p:txBody>
          <a:bodyPr vert="horz" lIns="91440" tIns="45720" rIns="91440" bIns="45720" rtlCol="0" anchor="t">
            <a:normAutofit fontScale="92500"/>
          </a:bodyPr>
          <a:lstStyle/>
          <a:p>
            <a:pPr marL="342900" indent="-342900">
              <a:buFont typeface="Arial" panose="05000000000000000000" pitchFamily="2" charset="2"/>
              <a:buChar char="•"/>
            </a:pPr>
            <a:r>
              <a:rPr lang="fr-FR" dirty="0">
                <a:ea typeface="+mn-lt"/>
                <a:cs typeface="+mn-lt"/>
              </a:rPr>
              <a:t>pathologie fréquente: incidence au cours de la vie: 5 à 10% </a:t>
            </a:r>
          </a:p>
          <a:p>
            <a:pPr marL="342900" indent="-342900">
              <a:buFont typeface="Arial" panose="05000000000000000000" pitchFamily="2" charset="2"/>
              <a:buChar char="•"/>
            </a:pPr>
            <a:r>
              <a:rPr lang="fr-FR" dirty="0">
                <a:ea typeface="+mn-lt"/>
                <a:cs typeface="+mn-lt"/>
              </a:rPr>
              <a:t>augmenté </a:t>
            </a:r>
            <a:r>
              <a:rPr lang="fr-FR" dirty="0" smtClean="0">
                <a:ea typeface="+mn-lt"/>
                <a:cs typeface="+mn-lt"/>
              </a:rPr>
              <a:t>au </a:t>
            </a:r>
            <a:r>
              <a:rPr lang="fr-FR" dirty="0">
                <a:ea typeface="+mn-lt"/>
                <a:cs typeface="+mn-lt"/>
              </a:rPr>
              <a:t>cours des dernières décennies:  facteurs environnementaux, diététiques, CT scans</a:t>
            </a:r>
            <a:endParaRPr lang="nl-NL" dirty="0">
              <a:ea typeface="+mn-lt"/>
              <a:cs typeface="+mn-lt"/>
            </a:endParaRPr>
          </a:p>
          <a:p>
            <a:pPr marL="342900" indent="-342900">
              <a:buFont typeface="Arial" panose="05000000000000000000" pitchFamily="2" charset="2"/>
              <a:buChar char="•"/>
            </a:pPr>
            <a:r>
              <a:rPr lang="fr-FR" dirty="0">
                <a:ea typeface="+mn-lt"/>
                <a:cs typeface="+mn-lt"/>
              </a:rPr>
              <a:t>diagnostic urologique le plus fréquemment aux Urgences </a:t>
            </a:r>
            <a:endParaRPr lang="nl-NL" dirty="0">
              <a:ea typeface="+mn-lt"/>
              <a:cs typeface="+mn-lt"/>
            </a:endParaRPr>
          </a:p>
          <a:p>
            <a:pPr marL="342900" indent="-342900">
              <a:buFont typeface="Arial" panose="05000000000000000000" pitchFamily="2" charset="2"/>
              <a:buChar char="•"/>
            </a:pPr>
            <a:r>
              <a:rPr lang="fr-FR" dirty="0">
                <a:ea typeface="+mn-lt"/>
                <a:cs typeface="+mn-lt"/>
              </a:rPr>
              <a:t>Le risque de </a:t>
            </a:r>
            <a:r>
              <a:rPr lang="fr-FR" b="1" dirty="0">
                <a:ea typeface="+mn-lt"/>
                <a:cs typeface="+mn-lt"/>
              </a:rPr>
              <a:t>récidive</a:t>
            </a:r>
            <a:r>
              <a:rPr lang="fr-FR" dirty="0">
                <a:ea typeface="+mn-lt"/>
                <a:cs typeface="+mn-lt"/>
              </a:rPr>
              <a:t> après un premier calcul: </a:t>
            </a:r>
            <a:endParaRPr lang="nl-NL" dirty="0">
              <a:ea typeface="+mn-lt"/>
              <a:cs typeface="+mn-lt"/>
            </a:endParaRPr>
          </a:p>
          <a:p>
            <a:pPr lvl="1">
              <a:buFont typeface="Arial" panose="05000000000000000000" pitchFamily="2" charset="2"/>
              <a:buChar char="•"/>
            </a:pPr>
            <a:r>
              <a:rPr lang="fr-FR" dirty="0">
                <a:solidFill>
                  <a:schemeClr val="accent5"/>
                </a:solidFill>
                <a:ea typeface="+mn-lt"/>
                <a:cs typeface="+mn-lt"/>
              </a:rPr>
              <a:t>10 à 20% dans l’année qui suit le passage du premier calcul </a:t>
            </a:r>
            <a:endParaRPr lang="nl-NL" dirty="0">
              <a:solidFill>
                <a:schemeClr val="accent5"/>
              </a:solidFill>
              <a:ea typeface="+mn-lt"/>
              <a:cs typeface="+mn-lt"/>
            </a:endParaRPr>
          </a:p>
          <a:p>
            <a:pPr lvl="1">
              <a:buFont typeface="Arial" panose="05000000000000000000" pitchFamily="2" charset="2"/>
              <a:buChar char="•"/>
            </a:pPr>
            <a:r>
              <a:rPr lang="fr-FR" dirty="0">
                <a:solidFill>
                  <a:schemeClr val="accent5"/>
                </a:solidFill>
                <a:ea typeface="+mn-lt"/>
                <a:cs typeface="+mn-lt"/>
              </a:rPr>
              <a:t>40% à cinq ans </a:t>
            </a:r>
            <a:endParaRPr lang="nl-NL" dirty="0">
              <a:solidFill>
                <a:schemeClr val="accent5"/>
              </a:solidFill>
              <a:ea typeface="+mn-lt"/>
              <a:cs typeface="+mn-lt"/>
            </a:endParaRPr>
          </a:p>
          <a:p>
            <a:pPr lvl="1">
              <a:buFont typeface="Arial" panose="05000000000000000000" pitchFamily="2" charset="2"/>
              <a:buChar char="•"/>
            </a:pPr>
            <a:r>
              <a:rPr lang="fr-FR" dirty="0">
                <a:solidFill>
                  <a:schemeClr val="accent5"/>
                </a:solidFill>
                <a:ea typeface="+mn-lt"/>
                <a:cs typeface="+mn-lt"/>
              </a:rPr>
              <a:t>75% à vingt ans</a:t>
            </a:r>
          </a:p>
          <a:p>
            <a:pPr marL="914400" lvl="2" indent="0">
              <a:buNone/>
            </a:pPr>
            <a:r>
              <a:rPr lang="fr-FR" sz="3000" b="1" dirty="0">
                <a:solidFill>
                  <a:schemeClr val="accent5"/>
                </a:solidFill>
                <a:ea typeface="+mn-lt"/>
                <a:cs typeface="+mn-lt"/>
              </a:rPr>
              <a:t>--&gt; 50% dans 5-10 ans</a:t>
            </a:r>
          </a:p>
        </p:txBody>
      </p:sp>
      <p:sp>
        <p:nvSpPr>
          <p:cNvPr id="2" name="Titre 1"/>
          <p:cNvSpPr>
            <a:spLocks noGrp="1"/>
          </p:cNvSpPr>
          <p:nvPr>
            <p:ph type="title"/>
          </p:nvPr>
        </p:nvSpPr>
        <p:spPr>
          <a:xfrm>
            <a:off x="3488410" y="622618"/>
            <a:ext cx="2124990" cy="432793"/>
          </a:xfrm>
        </p:spPr>
        <p:txBody>
          <a:bodyPr>
            <a:normAutofit/>
          </a:bodyPr>
          <a:lstStyle/>
          <a:p>
            <a:r>
              <a:rPr lang="fr-BE" dirty="0"/>
              <a:t>Epidémiologie</a:t>
            </a:r>
          </a:p>
        </p:txBody>
      </p:sp>
    </p:spTree>
    <p:extLst>
      <p:ext uri="{BB962C8B-B14F-4D97-AF65-F5344CB8AC3E}">
        <p14:creationId xmlns:p14="http://schemas.microsoft.com/office/powerpoint/2010/main" val="249879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352904" y="1478071"/>
            <a:ext cx="8372604" cy="4346532"/>
          </a:xfrm>
          <a:prstGeom prst="rect">
            <a:avLst/>
          </a:prstGeom>
        </p:spPr>
      </p:pic>
      <p:sp>
        <p:nvSpPr>
          <p:cNvPr id="4" name="Titel 3"/>
          <p:cNvSpPr>
            <a:spLocks noGrp="1"/>
          </p:cNvSpPr>
          <p:nvPr>
            <p:ph type="title"/>
          </p:nvPr>
        </p:nvSpPr>
        <p:spPr>
          <a:xfrm>
            <a:off x="1329232" y="291418"/>
            <a:ext cx="7128000" cy="432793"/>
          </a:xfrm>
        </p:spPr>
        <p:txBody>
          <a:bodyPr>
            <a:normAutofit fontScale="90000"/>
          </a:bodyPr>
          <a:lstStyle/>
          <a:p>
            <a:r>
              <a:rPr lang="en-US" dirty="0"/>
              <a:t>The Recurrence of Kidney Stone (ROKS) </a:t>
            </a:r>
            <a:r>
              <a:rPr lang="en-US" dirty="0" err="1"/>
              <a:t>nomogram</a:t>
            </a:r>
            <a:r>
              <a:rPr lang="en-US" dirty="0"/>
              <a:t> can be easily applied in first time </a:t>
            </a:r>
            <a:r>
              <a:rPr lang="fr-BE" dirty="0" err="1"/>
              <a:t>symptomatic</a:t>
            </a:r>
            <a:r>
              <a:rPr lang="fr-BE" dirty="0"/>
              <a:t> stone </a:t>
            </a:r>
            <a:r>
              <a:rPr lang="fr-BE" dirty="0" err="1"/>
              <a:t>formers</a:t>
            </a:r>
            <a:r>
              <a:rPr lang="fr-BE" dirty="0"/>
              <a:t>.</a:t>
            </a:r>
          </a:p>
        </p:txBody>
      </p:sp>
      <p:sp>
        <p:nvSpPr>
          <p:cNvPr id="7" name="Tekstvak 6"/>
          <p:cNvSpPr txBox="1"/>
          <p:nvPr/>
        </p:nvSpPr>
        <p:spPr>
          <a:xfrm>
            <a:off x="4539206" y="6477000"/>
            <a:ext cx="914400" cy="914400"/>
          </a:xfrm>
          <a:prstGeom prst="rect">
            <a:avLst/>
          </a:prstGeom>
        </p:spPr>
        <p:txBody>
          <a:bodyPr vert="horz" wrap="none" lIns="91440" tIns="45720" rIns="91440" bIns="45720" rtlCol="0" anchor="t">
            <a:normAutofit/>
          </a:bodyPr>
          <a:lstStyle/>
          <a:p>
            <a:pPr>
              <a:lnSpc>
                <a:spcPct val="90000"/>
              </a:lnSpc>
            </a:pPr>
            <a:r>
              <a:rPr lang="fr-BE" sz="1200" spc="110" dirty="0">
                <a:solidFill>
                  <a:srgbClr val="1F497D"/>
                </a:solidFill>
                <a:latin typeface="Calibri" panose="020F0502020204030204" pitchFamily="34" charset="0"/>
                <a:cs typeface="DIN-Regular"/>
              </a:rPr>
              <a:t>Andrew D. </a:t>
            </a:r>
            <a:r>
              <a:rPr lang="fr-BE" sz="1200" spc="110" dirty="0" err="1">
                <a:solidFill>
                  <a:srgbClr val="1F497D"/>
                </a:solidFill>
                <a:latin typeface="Calibri" panose="020F0502020204030204" pitchFamily="34" charset="0"/>
                <a:cs typeface="DIN-Regular"/>
              </a:rPr>
              <a:t>Rule</a:t>
            </a:r>
            <a:r>
              <a:rPr lang="fr-BE" sz="1200" spc="110" dirty="0">
                <a:solidFill>
                  <a:srgbClr val="1F497D"/>
                </a:solidFill>
                <a:latin typeface="Calibri" panose="020F0502020204030204" pitchFamily="34" charset="0"/>
                <a:cs typeface="DIN-Regular"/>
              </a:rPr>
              <a:t> et al. JASN doi:10.1681/ASN.2013091011</a:t>
            </a:r>
            <a:endParaRPr lang="fr-BE" sz="1200" b="0" spc="110" dirty="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84208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l="9383"/>
          <a:stretch/>
        </p:blipFill>
        <p:spPr>
          <a:xfrm>
            <a:off x="478464" y="1490597"/>
            <a:ext cx="8071650" cy="4624166"/>
          </a:xfrm>
          <a:prstGeom prst="rect">
            <a:avLst/>
          </a:prstGeom>
        </p:spPr>
      </p:pic>
      <p:sp>
        <p:nvSpPr>
          <p:cNvPr id="7" name="Rechthoek 6"/>
          <p:cNvSpPr/>
          <p:nvPr/>
        </p:nvSpPr>
        <p:spPr>
          <a:xfrm>
            <a:off x="930258" y="6435145"/>
            <a:ext cx="8913164" cy="369332"/>
          </a:xfrm>
          <a:prstGeom prst="rect">
            <a:avLst/>
          </a:prstGeom>
        </p:spPr>
        <p:txBody>
          <a:bodyPr wrap="square">
            <a:spAutoFit/>
          </a:bodyPr>
          <a:lstStyle/>
          <a:p>
            <a:r>
              <a:rPr lang="nl-BE" dirty="0">
                <a:hlinkClick r:id="rId3"/>
              </a:rPr>
              <a:t>https://qxmd.com/calculate/calculator_3/roks-recurrence-of-kidney-stone-2014</a:t>
            </a:r>
            <a:endParaRPr lang="fr-BE" dirty="0"/>
          </a:p>
        </p:txBody>
      </p:sp>
    </p:spTree>
    <p:extLst>
      <p:ext uri="{BB962C8B-B14F-4D97-AF65-F5344CB8AC3E}">
        <p14:creationId xmlns:p14="http://schemas.microsoft.com/office/powerpoint/2010/main" val="79562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66477" y="500592"/>
            <a:ext cx="7128000" cy="432793"/>
          </a:xfrm>
        </p:spPr>
        <p:txBody>
          <a:bodyPr/>
          <a:lstStyle/>
          <a:p>
            <a:r>
              <a:rPr lang="fr-BE" dirty="0"/>
              <a:t>La lithiase rénale: indicateur d’une pathologie systémique </a:t>
            </a:r>
          </a:p>
        </p:txBody>
      </p:sp>
      <p:graphicFrame>
        <p:nvGraphicFramePr>
          <p:cNvPr id="5" name="Diagram 5">
            <a:extLst>
              <a:ext uri="{FF2B5EF4-FFF2-40B4-BE49-F238E27FC236}">
                <a16:creationId xmlns:a16="http://schemas.microsoft.com/office/drawing/2014/main" id="{C6039033-26FA-4B22-8C0D-7EC2F5DA934C}"/>
              </a:ext>
            </a:extLst>
          </p:cNvPr>
          <p:cNvGraphicFramePr/>
          <p:nvPr>
            <p:extLst>
              <p:ext uri="{D42A27DB-BD31-4B8C-83A1-F6EECF244321}">
                <p14:modId xmlns:p14="http://schemas.microsoft.com/office/powerpoint/2010/main" val="3051658089"/>
              </p:ext>
            </p:extLst>
          </p:nvPr>
        </p:nvGraphicFramePr>
        <p:xfrm>
          <a:off x="273327" y="631135"/>
          <a:ext cx="8609770" cy="588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723F1839-D410-4390-B8C9-A4F820973D57}"/>
              </a:ext>
            </a:extLst>
          </p:cNvPr>
          <p:cNvSpPr txBox="1"/>
          <p:nvPr/>
        </p:nvSpPr>
        <p:spPr>
          <a:xfrm>
            <a:off x="2524665" y="5716438"/>
            <a:ext cx="4497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r>
              <a:rPr lang="fr-FR" sz="4000" b="1" i="0" u="none" strike="noStrike" dirty="0">
                <a:solidFill>
                  <a:srgbClr val="1F497D"/>
                </a:solidFill>
                <a:latin typeface="Calibri"/>
                <a:ea typeface="Calibri"/>
                <a:cs typeface="Calibri"/>
              </a:rPr>
              <a:t>maladie systémique</a:t>
            </a:r>
            <a:endParaRPr lang="nl-NL" sz="4000" b="1" spc="110" dirty="0" err="1">
              <a:solidFill>
                <a:srgbClr val="1F497D"/>
              </a:solidFill>
              <a:latin typeface="Calibri" panose="020F0502020204030204" pitchFamily="34" charset="0"/>
              <a:cs typeface="DIN-Regular"/>
            </a:endParaRPr>
          </a:p>
        </p:txBody>
      </p:sp>
      <p:sp>
        <p:nvSpPr>
          <p:cNvPr id="2" name="Tekstvak 1"/>
          <p:cNvSpPr txBox="1"/>
          <p:nvPr/>
        </p:nvSpPr>
        <p:spPr>
          <a:xfrm>
            <a:off x="3450209" y="1376313"/>
            <a:ext cx="2375555" cy="471340"/>
          </a:xfrm>
          <a:prstGeom prst="rect">
            <a:avLst/>
          </a:prstGeom>
        </p:spPr>
        <p:txBody>
          <a:bodyPr vert="horz" wrap="none" lIns="91440" tIns="45720" rIns="91440" bIns="45720" rtlCol="0" anchor="t">
            <a:normAutofit/>
          </a:bodyPr>
          <a:lstStyle/>
          <a:p>
            <a:pPr>
              <a:lnSpc>
                <a:spcPct val="90000"/>
              </a:lnSpc>
            </a:pPr>
            <a:r>
              <a:rPr lang="fr-BE" sz="2000" b="1" spc="110" dirty="0">
                <a:solidFill>
                  <a:srgbClr val="1F497D"/>
                </a:solidFill>
                <a:latin typeface="Calibri" panose="020F0502020204030204" pitchFamily="34" charset="0"/>
                <a:cs typeface="DIN-Regular"/>
              </a:rPr>
              <a:t>Souvent négligée </a:t>
            </a:r>
          </a:p>
          <a:p>
            <a:pPr>
              <a:lnSpc>
                <a:spcPct val="90000"/>
              </a:lnSpc>
            </a:pPr>
            <a:endParaRPr lang="fr-BE" b="0" spc="110" dirty="0" err="1"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33979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5BD981-8CB1-4CBE-948C-86E0EBB95C63}"/>
              </a:ext>
            </a:extLst>
          </p:cNvPr>
          <p:cNvSpPr>
            <a:spLocks noGrp="1"/>
          </p:cNvSpPr>
          <p:nvPr>
            <p:ph idx="1"/>
          </p:nvPr>
        </p:nvSpPr>
        <p:spPr/>
        <p:txBody>
          <a:bodyPr vert="horz" lIns="91440" tIns="45720" rIns="91440" bIns="45720" rtlCol="0" anchor="t">
            <a:normAutofit/>
          </a:bodyPr>
          <a:lstStyle/>
          <a:p>
            <a:pPr marL="457200" lvl="1" indent="0">
              <a:buNone/>
            </a:pPr>
            <a:r>
              <a:rPr lang="fr-FR" dirty="0">
                <a:solidFill>
                  <a:schemeClr val="accent1"/>
                </a:solidFill>
                <a:ea typeface="+mn-lt"/>
                <a:cs typeface="+mn-lt"/>
              </a:rPr>
              <a:t>3 éléments doivent être réunis :</a:t>
            </a:r>
            <a:r>
              <a:rPr lang="fr-FR" dirty="0">
                <a:ea typeface="+mn-lt"/>
                <a:cs typeface="+mn-lt"/>
              </a:rPr>
              <a:t> </a:t>
            </a:r>
            <a:endParaRPr lang="nl-NL" dirty="0">
              <a:ea typeface="+mn-lt"/>
              <a:cs typeface="+mn-lt"/>
            </a:endParaRPr>
          </a:p>
          <a:p>
            <a:pPr marL="457200" indent="-457200">
              <a:buAutoNum type="arabicPeriod"/>
            </a:pPr>
            <a:r>
              <a:rPr lang="fr-FR" dirty="0">
                <a:ea typeface="+mn-lt"/>
                <a:cs typeface="+mn-lt"/>
              </a:rPr>
              <a:t>une sursaturation urinaire des sels </a:t>
            </a:r>
            <a:r>
              <a:rPr lang="fr-FR" dirty="0" err="1">
                <a:ea typeface="+mn-lt"/>
                <a:cs typeface="+mn-lt"/>
              </a:rPr>
              <a:t>lithogéniques</a:t>
            </a:r>
            <a:r>
              <a:rPr lang="fr-FR" dirty="0">
                <a:ea typeface="+mn-lt"/>
                <a:cs typeface="+mn-lt"/>
              </a:rPr>
              <a:t> (calcium, oxalate, urate)</a:t>
            </a:r>
          </a:p>
          <a:p>
            <a:pPr marL="457200" indent="-457200">
              <a:buAutoNum type="arabicPeriod"/>
            </a:pPr>
            <a:r>
              <a:rPr lang="fr-FR" dirty="0">
                <a:ea typeface="+mn-lt"/>
                <a:cs typeface="+mn-lt"/>
              </a:rPr>
              <a:t>un déficit en inhibiteurs urinaires de la lithogenèse (citrate, magnésium, protéine de Tamm-</a:t>
            </a:r>
            <a:r>
              <a:rPr lang="fr-FR" dirty="0" err="1">
                <a:ea typeface="+mn-lt"/>
                <a:cs typeface="+mn-lt"/>
              </a:rPr>
              <a:t>Horsfall</a:t>
            </a:r>
            <a:r>
              <a:rPr lang="fr-FR" dirty="0">
                <a:ea typeface="+mn-lt"/>
                <a:cs typeface="+mn-lt"/>
              </a:rPr>
              <a:t>) </a:t>
            </a:r>
            <a:endParaRPr lang="nl-NL" dirty="0">
              <a:ea typeface="+mn-lt"/>
              <a:cs typeface="+mn-lt"/>
            </a:endParaRPr>
          </a:p>
          <a:p>
            <a:pPr marL="457200" indent="-457200">
              <a:buAutoNum type="arabicPeriod"/>
            </a:pPr>
            <a:r>
              <a:rPr lang="fr-FR" dirty="0">
                <a:ea typeface="+mn-lt"/>
                <a:cs typeface="+mn-lt"/>
              </a:rPr>
              <a:t>la rétention du nucléus primaire dans l’arbre urinaire</a:t>
            </a:r>
            <a:endParaRPr lang="nl-NL" dirty="0">
              <a:ea typeface="+mn-lt"/>
              <a:cs typeface="+mn-lt"/>
            </a:endParaRPr>
          </a:p>
          <a:p>
            <a:pPr marL="457200" indent="-457200">
              <a:buAutoNum type="arabicPeriod"/>
            </a:pPr>
            <a:endParaRPr lang="nl-NL" dirty="0"/>
          </a:p>
        </p:txBody>
      </p:sp>
      <p:sp>
        <p:nvSpPr>
          <p:cNvPr id="6" name="Titel 3"/>
          <p:cNvSpPr txBox="1">
            <a:spLocks/>
          </p:cNvSpPr>
          <p:nvPr/>
        </p:nvSpPr>
        <p:spPr>
          <a:xfrm>
            <a:off x="3812092" y="581522"/>
            <a:ext cx="1621827" cy="4327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b="1" kern="1200">
                <a:solidFill>
                  <a:schemeClr val="bg1"/>
                </a:solidFill>
                <a:latin typeface="+mn-lt"/>
                <a:ea typeface="+mj-ea"/>
                <a:cs typeface="+mj-cs"/>
              </a:defRPr>
            </a:lvl1pPr>
          </a:lstStyle>
          <a:p>
            <a:r>
              <a:rPr lang="fr-BE"/>
              <a:t>Lithogenèse</a:t>
            </a:r>
            <a:endParaRPr lang="fr-BE" dirty="0"/>
          </a:p>
        </p:txBody>
      </p:sp>
    </p:spTree>
    <p:extLst>
      <p:ext uri="{BB962C8B-B14F-4D97-AF65-F5344CB8AC3E}">
        <p14:creationId xmlns:p14="http://schemas.microsoft.com/office/powerpoint/2010/main" val="2272420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812092" y="500990"/>
            <a:ext cx="1621827" cy="432793"/>
          </a:xfrm>
        </p:spPr>
        <p:txBody>
          <a:bodyPr/>
          <a:lstStyle/>
          <a:p>
            <a:r>
              <a:rPr lang="fr-BE" dirty="0"/>
              <a:t>Lithogenèse</a:t>
            </a:r>
          </a:p>
        </p:txBody>
      </p:sp>
      <p:pic>
        <p:nvPicPr>
          <p:cNvPr id="6148" name="Picture 4" descr="https://d1fmvq9njdnlbk.cloudfront.net/images/Figure3.Facteurs_de_risque.width-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486"/>
            <a:ext cx="9068919" cy="409512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114349" y="6412077"/>
            <a:ext cx="2648482" cy="276999"/>
          </a:xfrm>
          <a:prstGeom prst="rect">
            <a:avLst/>
          </a:prstGeom>
        </p:spPr>
        <p:txBody>
          <a:bodyPr wrap="none">
            <a:spAutoFit/>
          </a:bodyPr>
          <a:lstStyle/>
          <a:p>
            <a:r>
              <a:rPr lang="fr-FR" sz="1200" dirty="0" err="1">
                <a:solidFill>
                  <a:srgbClr val="002060"/>
                </a:solidFill>
                <a:latin typeface="Heebo-Regular"/>
              </a:rPr>
              <a:t>Daudon</a:t>
            </a:r>
            <a:r>
              <a:rPr lang="fr-FR" sz="1200" dirty="0">
                <a:solidFill>
                  <a:srgbClr val="002060"/>
                </a:solidFill>
                <a:latin typeface="Heebo-Regular"/>
              </a:rPr>
              <a:t> </a:t>
            </a:r>
            <a:r>
              <a:rPr lang="fr-FR" sz="1200" i="1" dirty="0">
                <a:solidFill>
                  <a:srgbClr val="002060"/>
                </a:solidFill>
                <a:latin typeface="Heebo-Regular"/>
              </a:rPr>
              <a:t>et al.</a:t>
            </a:r>
            <a:r>
              <a:rPr lang="fr-FR" sz="1200" dirty="0">
                <a:solidFill>
                  <a:srgbClr val="002060"/>
                </a:solidFill>
                <a:latin typeface="Heebo-Regular"/>
              </a:rPr>
              <a:t> 2012 ; Finlayson 1978</a:t>
            </a:r>
            <a:endParaRPr lang="fr-BE" sz="1200" dirty="0">
              <a:solidFill>
                <a:srgbClr val="002060"/>
              </a:solidFill>
            </a:endParaRPr>
          </a:p>
        </p:txBody>
      </p:sp>
    </p:spTree>
    <p:extLst>
      <p:ext uri="{BB962C8B-B14F-4D97-AF65-F5344CB8AC3E}">
        <p14:creationId xmlns:p14="http://schemas.microsoft.com/office/powerpoint/2010/main" val="871947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INT-JEAN POWERPOINT">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SAINT-JEAN POWERPOINT</Template>
  <TotalTime>905</TotalTime>
  <Words>1280</Words>
  <Application>Microsoft Office PowerPoint</Application>
  <PresentationFormat>Diavoorstelling (4:3)</PresentationFormat>
  <Paragraphs>314</Paragraphs>
  <Slides>29</Slides>
  <Notes>4</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29</vt:i4>
      </vt:variant>
    </vt:vector>
  </HeadingPairs>
  <TitlesOfParts>
    <vt:vector size="42" baseType="lpstr">
      <vt:lpstr>Arial</vt:lpstr>
      <vt:lpstr>AvenirNextLTPro</vt:lpstr>
      <vt:lpstr>Calibri</vt:lpstr>
      <vt:lpstr>Calibri Light</vt:lpstr>
      <vt:lpstr>DIN Offc Pro Medium</vt:lpstr>
      <vt:lpstr>DIN-Regular</vt:lpstr>
      <vt:lpstr>Eurostile</vt:lpstr>
      <vt:lpstr>Heebo-Regular</vt:lpstr>
      <vt:lpstr>Lucida Grande</vt:lpstr>
      <vt:lpstr>Open Sans</vt:lpstr>
      <vt:lpstr>Wingdings</vt:lpstr>
      <vt:lpstr>SAINT-JEAN POWERPOINT</vt:lpstr>
      <vt:lpstr>1_Thème Office</vt:lpstr>
      <vt:lpstr>Niersteenkliniek: geïntegreerde aanpak niersteenpathologie Clinique de la lithiase : approche intégrée de la pathologie des calculs</vt:lpstr>
      <vt:lpstr>Pourquoi vous êtes ici?</vt:lpstr>
      <vt:lpstr>15 minutes</vt:lpstr>
      <vt:lpstr>Epidémiologie</vt:lpstr>
      <vt:lpstr>The Recurrence of Kidney Stone (ROKS) nomogram can be easily applied in first time symptomatic stone formers.</vt:lpstr>
      <vt:lpstr>PowerPoint-presentatie</vt:lpstr>
      <vt:lpstr>La lithiase rénale: indicateur d’une pathologie systémique </vt:lpstr>
      <vt:lpstr>PowerPoint-presentatie</vt:lpstr>
      <vt:lpstr>Lithogenèse</vt:lpstr>
      <vt:lpstr>Lithogenèse</vt:lpstr>
      <vt:lpstr>Type de calcul: 6 classes</vt:lpstr>
      <vt:lpstr>PowerPoint-presentatie</vt:lpstr>
      <vt:lpstr>PowerPoint-presentatie</vt:lpstr>
      <vt:lpstr>Prise en charge: Bilan métabolique</vt:lpstr>
      <vt:lpstr>PowerPoint-presentatie</vt:lpstr>
      <vt:lpstr>PowerPoint-presentatie</vt:lpstr>
      <vt:lpstr>Anamnèse sur les médicaments/suppléments:</vt:lpstr>
      <vt:lpstr>Prise en charge: thérapie: Boire? </vt:lpstr>
      <vt:lpstr>PowerPoint-presentatie</vt:lpstr>
      <vt:lpstr>À éviter</vt:lpstr>
      <vt:lpstr>Indications à référer un patient à une consultation spécialisée pour la lithiase rénale </vt:lpstr>
      <vt:lpstr>PowerPoint-presentatie</vt:lpstr>
      <vt:lpstr>Notre consultation de lithiase</vt:lpstr>
      <vt:lpstr>PowerPoint-presentatie</vt:lpstr>
      <vt:lpstr>Crise aiguë  Urgences</vt:lpstr>
      <vt:lpstr>PowerPoint-presentatie</vt:lpstr>
      <vt:lpstr>Questions?</vt:lpstr>
      <vt:lpstr>Équipe Néphrologie</vt:lpstr>
      <vt:lpstr>PowerPoint-presentatie</vt:lpstr>
    </vt:vector>
  </TitlesOfParts>
  <Company>Kliniek Sint-Jan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Calibri Body 22 Wit/Blanc</dc:title>
  <dc:creator>bdevriendt</dc:creator>
  <cp:lastModifiedBy>Alev Akin</cp:lastModifiedBy>
  <cp:revision>462</cp:revision>
  <dcterms:created xsi:type="dcterms:W3CDTF">2018-07-04T08:57:46Z</dcterms:created>
  <dcterms:modified xsi:type="dcterms:W3CDTF">2019-10-16T09:41:35Z</dcterms:modified>
</cp:coreProperties>
</file>