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sldIdLst>
    <p:sldId id="301" r:id="rId3"/>
    <p:sldId id="312" r:id="rId4"/>
    <p:sldId id="326" r:id="rId5"/>
    <p:sldId id="327" r:id="rId6"/>
    <p:sldId id="325" r:id="rId7"/>
    <p:sldId id="313" r:id="rId8"/>
    <p:sldId id="314" r:id="rId9"/>
    <p:sldId id="328" r:id="rId10"/>
    <p:sldId id="329" r:id="rId11"/>
    <p:sldId id="330" r:id="rId12"/>
    <p:sldId id="331" r:id="rId13"/>
    <p:sldId id="332" r:id="rId14"/>
    <p:sldId id="333" r:id="rId15"/>
    <p:sldId id="334" r:id="rId16"/>
    <p:sldId id="335" r:id="rId17"/>
    <p:sldId id="336" r:id="rId18"/>
    <p:sldId id="337" r:id="rId19"/>
    <p:sldId id="338" r:id="rId20"/>
    <p:sldId id="339" r:id="rId21"/>
    <p:sldId id="340" r:id="rId22"/>
    <p:sldId id="341" r:id="rId23"/>
    <p:sldId id="342" r:id="rId24"/>
    <p:sldId id="343" r:id="rId25"/>
    <p:sldId id="344" r:id="rId26"/>
    <p:sldId id="309" r:id="rId27"/>
    <p:sldId id="310" r:id="rId28"/>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4" d="100"/>
          <a:sy n="84" d="100"/>
        </p:scale>
        <p:origin x="571" y="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4479851" y="2701782"/>
            <a:ext cx="7712151" cy="1040879"/>
          </a:xfrm>
          <a:prstGeom prst="rect">
            <a:avLst/>
          </a:prstGeom>
        </p:spPr>
        <p:txBody>
          <a:bodyPr anchor="ctr">
            <a:normAutofit/>
          </a:bodyPr>
          <a:lstStyle>
            <a:lvl1pPr algn="l">
              <a:lnSpc>
                <a:spcPct val="150000"/>
              </a:lnSpc>
              <a:spcAft>
                <a:spcPts val="0"/>
              </a:spcAft>
              <a:defRPr sz="2400">
                <a:solidFill>
                  <a:schemeClr val="bg1"/>
                </a:solidFill>
                <a:latin typeface="Eurostile"/>
              </a:defRPr>
            </a:lvl1pPr>
          </a:lstStyle>
          <a:p>
            <a:r>
              <a:rPr lang="fr-FR" dirty="0"/>
              <a:t>Titre présentation / </a:t>
            </a:r>
            <a:r>
              <a:rPr lang="fr-FR" dirty="0" err="1"/>
              <a:t>Titel</a:t>
            </a:r>
            <a:r>
              <a:rPr lang="fr-FR" dirty="0"/>
              <a:t> </a:t>
            </a:r>
            <a:r>
              <a:rPr lang="fr-FR" dirty="0" err="1"/>
              <a:t>presentatie</a:t>
            </a:r>
            <a:endParaRPr lang="fr-BE" dirty="0"/>
          </a:p>
        </p:txBody>
      </p:sp>
      <p:sp>
        <p:nvSpPr>
          <p:cNvPr id="3" name="Sous-titre 2"/>
          <p:cNvSpPr>
            <a:spLocks noGrp="1"/>
          </p:cNvSpPr>
          <p:nvPr>
            <p:ph type="subTitle" idx="1" hasCustomPrompt="1"/>
          </p:nvPr>
        </p:nvSpPr>
        <p:spPr>
          <a:xfrm>
            <a:off x="4479852" y="3984810"/>
            <a:ext cx="7712149" cy="512762"/>
          </a:xfrm>
          <a:prstGeom prst="rect">
            <a:avLst/>
          </a:prstGeom>
        </p:spPr>
        <p:txBody>
          <a:bodyPr anchor="ctr"/>
          <a:lstStyle>
            <a:lvl1pPr marL="0" indent="0" algn="l">
              <a:buNone/>
              <a:defRPr sz="2400">
                <a:solidFill>
                  <a:schemeClr val="bg1"/>
                </a:solidFill>
                <a:latin typeface="Eurostile"/>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Nom présentateur / </a:t>
            </a:r>
            <a:r>
              <a:rPr lang="fr-FR" dirty="0" err="1"/>
              <a:t>Naam</a:t>
            </a:r>
            <a:r>
              <a:rPr lang="fr-FR" dirty="0"/>
              <a:t> </a:t>
            </a:r>
            <a:r>
              <a:rPr lang="fr-FR" dirty="0" err="1"/>
              <a:t>spreker</a:t>
            </a:r>
            <a:endParaRPr lang="fr-BE" dirty="0"/>
          </a:p>
        </p:txBody>
      </p:sp>
      <p:sp>
        <p:nvSpPr>
          <p:cNvPr id="4" name="Espace réservé de la date 3"/>
          <p:cNvSpPr>
            <a:spLocks noGrp="1"/>
          </p:cNvSpPr>
          <p:nvPr>
            <p:ph type="dt" sz="half" idx="10"/>
          </p:nvPr>
        </p:nvSpPr>
        <p:spPr/>
        <p:txBody>
          <a:bodyPr/>
          <a:lstStyle/>
          <a:p>
            <a:fld id="{24A23116-1070-4850-9679-BB509AC5AE20}" type="datetimeFigureOut">
              <a:rPr lang="fr-BE" smtClean="0"/>
              <a:t>16-10-19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94F74916-EDC3-48FE-8F14-28BD3FD9218E}" type="slidenum">
              <a:rPr lang="fr-BE" smtClean="0"/>
              <a:t>‹nr.›</a:t>
            </a:fld>
            <a:endParaRPr lang="fr-BE"/>
          </a:p>
        </p:txBody>
      </p:sp>
    </p:spTree>
    <p:extLst>
      <p:ext uri="{BB962C8B-B14F-4D97-AF65-F5344CB8AC3E}">
        <p14:creationId xmlns:p14="http://schemas.microsoft.com/office/powerpoint/2010/main" val="3661696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FR"/>
          </a:p>
        </p:txBody>
      </p:sp>
      <p:sp>
        <p:nvSpPr>
          <p:cNvPr id="4" name="Espace réservé du texte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Espace réservé de la date 4"/>
          <p:cNvSpPr>
            <a:spLocks noGrp="1"/>
          </p:cNvSpPr>
          <p:nvPr>
            <p:ph type="dt" sz="half" idx="10"/>
          </p:nvPr>
        </p:nvSpPr>
        <p:spPr/>
        <p:txBody>
          <a:bodyPr/>
          <a:lstStyle/>
          <a:p>
            <a:fld id="{9FA5119E-225D-4B48-A860-9E7E6661C386}" type="datetimeFigureOut">
              <a:rPr lang="fr-BE" smtClean="0"/>
              <a:pPr/>
              <a:t>16-10-19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061F5FDB-363A-4119-9385-F605FC45019E}" type="slidenum">
              <a:rPr lang="fr-BE" smtClean="0"/>
              <a:pPr/>
              <a:t>‹nr.›</a:t>
            </a:fld>
            <a:endParaRPr lang="fr-BE"/>
          </a:p>
        </p:txBody>
      </p:sp>
    </p:spTree>
    <p:extLst>
      <p:ext uri="{BB962C8B-B14F-4D97-AF65-F5344CB8AC3E}">
        <p14:creationId xmlns:p14="http://schemas.microsoft.com/office/powerpoint/2010/main" val="2427303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u texte vertical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p:cNvSpPr>
            <a:spLocks noGrp="1"/>
          </p:cNvSpPr>
          <p:nvPr>
            <p:ph type="dt" sz="half" idx="10"/>
          </p:nvPr>
        </p:nvSpPr>
        <p:spPr/>
        <p:txBody>
          <a:bodyPr/>
          <a:lstStyle/>
          <a:p>
            <a:fld id="{9FA5119E-225D-4B48-A860-9E7E6661C386}" type="datetimeFigureOut">
              <a:rPr lang="fr-BE" smtClean="0"/>
              <a:pPr/>
              <a:t>16-10-19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061F5FDB-363A-4119-9385-F605FC45019E}" type="slidenum">
              <a:rPr lang="fr-BE" smtClean="0"/>
              <a:pPr/>
              <a:t>‹nr.›</a:t>
            </a:fld>
            <a:endParaRPr lang="fr-BE"/>
          </a:p>
        </p:txBody>
      </p:sp>
    </p:spTree>
    <p:extLst>
      <p:ext uri="{BB962C8B-B14F-4D97-AF65-F5344CB8AC3E}">
        <p14:creationId xmlns:p14="http://schemas.microsoft.com/office/powerpoint/2010/main" val="2289471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0"/>
            <a:ext cx="2743200" cy="5851525"/>
          </a:xfrm>
        </p:spPr>
        <p:txBody>
          <a:bodyPr vert="eaVert"/>
          <a:lstStyle/>
          <a:p>
            <a:r>
              <a:rPr lang="en-US"/>
              <a:t>Click to edit Master title style</a:t>
            </a:r>
            <a:endParaRPr lang="fr-FR"/>
          </a:p>
        </p:txBody>
      </p:sp>
      <p:sp>
        <p:nvSpPr>
          <p:cNvPr id="3" name="Espace réservé du texte vertical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p:cNvSpPr>
            <a:spLocks noGrp="1"/>
          </p:cNvSpPr>
          <p:nvPr>
            <p:ph type="dt" sz="half" idx="10"/>
          </p:nvPr>
        </p:nvSpPr>
        <p:spPr/>
        <p:txBody>
          <a:bodyPr/>
          <a:lstStyle/>
          <a:p>
            <a:fld id="{9FA5119E-225D-4B48-A860-9E7E6661C386}" type="datetimeFigureOut">
              <a:rPr lang="fr-BE" smtClean="0"/>
              <a:pPr/>
              <a:t>16-10-19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061F5FDB-363A-4119-9385-F605FC45019E}" type="slidenum">
              <a:rPr lang="fr-BE" smtClean="0"/>
              <a:pPr/>
              <a:t>‹nr.›</a:t>
            </a:fld>
            <a:endParaRPr lang="fr-BE"/>
          </a:p>
        </p:txBody>
      </p:sp>
    </p:spTree>
    <p:extLst>
      <p:ext uri="{BB962C8B-B14F-4D97-AF65-F5344CB8AC3E}">
        <p14:creationId xmlns:p14="http://schemas.microsoft.com/office/powerpoint/2010/main" val="2153175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sz="2400" baseline="0"/>
            </a:lvl1pPr>
          </a:lstStyle>
          <a:p>
            <a:r>
              <a:rPr lang="fr-FR" sz="2200" b="1" spc="120" dirty="0">
                <a:solidFill>
                  <a:schemeClr val="bg1"/>
                </a:solidFill>
                <a:latin typeface="Eurostile"/>
                <a:cs typeface="Eurostile"/>
              </a:rPr>
              <a:t>Titre chapitre </a:t>
            </a:r>
            <a:r>
              <a:rPr lang="fr-FR" sz="2200" b="1" spc="120" dirty="0">
                <a:solidFill>
                  <a:schemeClr val="bg1"/>
                </a:solidFill>
                <a:latin typeface="Eurostile"/>
                <a:ea typeface="Lucida Grande"/>
                <a:cs typeface="Eurostile"/>
              </a:rPr>
              <a:t>Ι </a:t>
            </a:r>
            <a:r>
              <a:rPr lang="fr-FR" sz="2200" b="1" spc="120" dirty="0" err="1">
                <a:solidFill>
                  <a:schemeClr val="bg1"/>
                </a:solidFill>
                <a:latin typeface="Eurostile"/>
                <a:cs typeface="Eurostile"/>
              </a:rPr>
              <a:t>Titel</a:t>
            </a:r>
            <a:r>
              <a:rPr lang="fr-FR" sz="2200" b="1" spc="120" dirty="0">
                <a:solidFill>
                  <a:schemeClr val="bg1"/>
                </a:solidFill>
                <a:latin typeface="Eurostile"/>
                <a:cs typeface="Eurostile"/>
              </a:rPr>
              <a:t> </a:t>
            </a:r>
            <a:r>
              <a:rPr lang="fr-FR" sz="2200" b="1" spc="120" dirty="0" err="1">
                <a:solidFill>
                  <a:schemeClr val="bg1"/>
                </a:solidFill>
                <a:latin typeface="Eurostile"/>
                <a:cs typeface="Eurostile"/>
              </a:rPr>
              <a:t>hoofdstuk</a:t>
            </a:r>
            <a:endParaRPr lang="fr-BE" dirty="0"/>
          </a:p>
        </p:txBody>
      </p:sp>
      <p:sp>
        <p:nvSpPr>
          <p:cNvPr id="3" name="Espace réservé du contenu 2"/>
          <p:cNvSpPr>
            <a:spLocks noGrp="1"/>
          </p:cNvSpPr>
          <p:nvPr>
            <p:ph idx="1"/>
          </p:nvPr>
        </p:nvSpPr>
        <p:spPr/>
        <p:txBody>
          <a:bodyPr/>
          <a:lstStyle/>
          <a:p>
            <a:pPr lvl="0"/>
            <a:r>
              <a:rPr lang="fr-FR" dirty="0"/>
              <a:t>Modifiez les styles du texte du masque</a:t>
            </a:r>
          </a:p>
          <a:p>
            <a:pPr lvl="0"/>
            <a:r>
              <a:rPr lang="fr-FR" dirty="0"/>
              <a:t>Deuxième niveau</a:t>
            </a:r>
          </a:p>
          <a:p>
            <a:pPr lvl="0"/>
            <a:r>
              <a:rPr lang="fr-FR" dirty="0"/>
              <a:t>Troisième niveau</a:t>
            </a:r>
          </a:p>
          <a:p>
            <a:pPr lvl="0"/>
            <a:r>
              <a:rPr lang="fr-FR" dirty="0"/>
              <a:t>Quatrième niveau</a:t>
            </a:r>
          </a:p>
          <a:p>
            <a:pPr lvl="0"/>
            <a:r>
              <a:rPr lang="fr-FR" dirty="0"/>
              <a:t>Cinquième niveau</a:t>
            </a:r>
            <a:endParaRPr lang="fr-BE" dirty="0"/>
          </a:p>
        </p:txBody>
      </p:sp>
      <p:sp>
        <p:nvSpPr>
          <p:cNvPr id="4" name="Espace réservé de la date 3"/>
          <p:cNvSpPr>
            <a:spLocks noGrp="1"/>
          </p:cNvSpPr>
          <p:nvPr>
            <p:ph type="dt" sz="half" idx="10"/>
          </p:nvPr>
        </p:nvSpPr>
        <p:spPr/>
        <p:txBody>
          <a:bodyPr/>
          <a:lstStyle/>
          <a:p>
            <a:fld id="{9FA5119E-225D-4B48-A860-9E7E6661C386}" type="datetimeFigureOut">
              <a:rPr lang="fr-BE" smtClean="0"/>
              <a:t>16-10-19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061F5FDB-363A-4119-9385-F605FC45019E}" type="slidenum">
              <a:rPr lang="fr-BE" smtClean="0"/>
              <a:t>‹nr.›</a:t>
            </a:fld>
            <a:endParaRPr lang="fr-BE"/>
          </a:p>
        </p:txBody>
      </p:sp>
      <p:sp>
        <p:nvSpPr>
          <p:cNvPr id="8" name="Espace réservé du texte 7"/>
          <p:cNvSpPr>
            <a:spLocks noGrp="1"/>
          </p:cNvSpPr>
          <p:nvPr>
            <p:ph type="body" sz="quarter" idx="13" hasCustomPrompt="1"/>
          </p:nvPr>
        </p:nvSpPr>
        <p:spPr>
          <a:xfrm>
            <a:off x="637118" y="681038"/>
            <a:ext cx="950383" cy="690562"/>
          </a:xfrm>
        </p:spPr>
        <p:txBody>
          <a:bodyPr anchor="ctr">
            <a:normAutofit/>
          </a:bodyPr>
          <a:lstStyle>
            <a:lvl1pPr marL="0" indent="0" algn="ctr">
              <a:lnSpc>
                <a:spcPct val="100000"/>
              </a:lnSpc>
              <a:spcBef>
                <a:spcPts val="0"/>
              </a:spcBef>
              <a:buNone/>
              <a:defRPr sz="2000">
                <a:solidFill>
                  <a:srgbClr val="1F497D"/>
                </a:solidFill>
              </a:defRPr>
            </a:lvl1pPr>
          </a:lstStyle>
          <a:p>
            <a:pPr lvl="0"/>
            <a:r>
              <a:rPr lang="fr-BE" dirty="0"/>
              <a:t>N°</a:t>
            </a:r>
          </a:p>
        </p:txBody>
      </p:sp>
    </p:spTree>
    <p:extLst>
      <p:ext uri="{BB962C8B-B14F-4D97-AF65-F5344CB8AC3E}">
        <p14:creationId xmlns:p14="http://schemas.microsoft.com/office/powerpoint/2010/main" val="3085608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p:txBody>
          <a:bodyPr/>
          <a:lstStyle>
            <a:lvl1pPr>
              <a:lnSpc>
                <a:spcPct val="100000"/>
              </a:lnSpc>
              <a:spcBef>
                <a:spcPts val="0"/>
              </a:spcBef>
              <a:defRPr baseline="0"/>
            </a:lvl1pPr>
          </a:lstStyle>
          <a:p>
            <a:pPr lvl="0"/>
            <a:r>
              <a:rPr lang="fr-FR" dirty="0"/>
              <a:t>Merci pour votre attention / </a:t>
            </a:r>
            <a:r>
              <a:rPr lang="fr-FR" dirty="0" err="1"/>
              <a:t>Bedankt</a:t>
            </a:r>
            <a:r>
              <a:rPr lang="fr-FR" dirty="0"/>
              <a:t> </a:t>
            </a:r>
            <a:r>
              <a:rPr lang="fr-FR" dirty="0" err="1"/>
              <a:t>voor</a:t>
            </a:r>
            <a:r>
              <a:rPr lang="fr-FR" dirty="0"/>
              <a:t> </a:t>
            </a:r>
            <a:r>
              <a:rPr lang="fr-FR" dirty="0" err="1"/>
              <a:t>uw</a:t>
            </a:r>
            <a:r>
              <a:rPr lang="fr-FR" dirty="0"/>
              <a:t> </a:t>
            </a:r>
            <a:r>
              <a:rPr lang="fr-FR" dirty="0" err="1"/>
              <a:t>aandacht</a:t>
            </a:r>
            <a:r>
              <a:rPr lang="fr-FR" dirty="0"/>
              <a:t> </a:t>
            </a:r>
            <a:r>
              <a:rPr lang="fr-FR" dirty="0" err="1"/>
              <a:t>Eurostile</a:t>
            </a:r>
            <a:r>
              <a:rPr lang="fr-FR" dirty="0"/>
              <a:t> 24 Bleu/</a:t>
            </a:r>
            <a:r>
              <a:rPr lang="fr-FR" dirty="0" err="1"/>
              <a:t>Blauw</a:t>
            </a:r>
            <a:r>
              <a:rPr lang="fr-FR" dirty="0"/>
              <a:t> RGB 31 73 25</a:t>
            </a:r>
          </a:p>
        </p:txBody>
      </p:sp>
      <p:sp>
        <p:nvSpPr>
          <p:cNvPr id="4" name="Espace réservé de la date 3"/>
          <p:cNvSpPr>
            <a:spLocks noGrp="1"/>
          </p:cNvSpPr>
          <p:nvPr>
            <p:ph type="dt" sz="half" idx="10"/>
          </p:nvPr>
        </p:nvSpPr>
        <p:spPr/>
        <p:txBody>
          <a:bodyPr/>
          <a:lstStyle/>
          <a:p>
            <a:fld id="{9FA5119E-225D-4B48-A860-9E7E6661C386}" type="datetimeFigureOut">
              <a:rPr lang="fr-BE" smtClean="0"/>
              <a:t>16-10-19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061F5FDB-363A-4119-9385-F605FC45019E}" type="slidenum">
              <a:rPr lang="fr-BE" smtClean="0"/>
              <a:t>‹nr.›</a:t>
            </a:fld>
            <a:endParaRPr lang="fr-BE"/>
          </a:p>
        </p:txBody>
      </p:sp>
    </p:spTree>
    <p:extLst>
      <p:ext uri="{BB962C8B-B14F-4D97-AF65-F5344CB8AC3E}">
        <p14:creationId xmlns:p14="http://schemas.microsoft.com/office/powerpoint/2010/main" val="3558419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15875"/>
            <a:ext cx="12257617"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ctrTitle"/>
          </p:nvPr>
        </p:nvSpPr>
        <p:spPr>
          <a:xfrm>
            <a:off x="914400" y="2130427"/>
            <a:ext cx="10363200" cy="1470025"/>
          </a:xfrm>
        </p:spPr>
        <p:txBody>
          <a:bodyPr>
            <a:normAutofit/>
          </a:bodyPr>
          <a:lstStyle>
            <a:lvl1pPr>
              <a:defRPr sz="3200"/>
            </a:lvl1pPr>
          </a:lstStyle>
          <a:p>
            <a:r>
              <a:rPr lang="en-US"/>
              <a:t>Click to edit Master title style</a:t>
            </a:r>
            <a:endParaRPr lang="fr-FR" dirty="0"/>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Espace réservé de la date 3"/>
          <p:cNvSpPr>
            <a:spLocks noGrp="1"/>
          </p:cNvSpPr>
          <p:nvPr>
            <p:ph type="dt" sz="half" idx="10"/>
          </p:nvPr>
        </p:nvSpPr>
        <p:spPr/>
        <p:txBody>
          <a:bodyPr/>
          <a:lstStyle/>
          <a:p>
            <a:fld id="{9FA5119E-225D-4B48-A860-9E7E6661C386}" type="datetimeFigureOut">
              <a:rPr lang="fr-BE" smtClean="0"/>
              <a:pPr/>
              <a:t>16-10-19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061F5FDB-363A-4119-9385-F605FC45019E}" type="slidenum">
              <a:rPr lang="fr-BE" smtClean="0"/>
              <a:pPr/>
              <a:t>‹nr.›</a:t>
            </a:fld>
            <a:endParaRPr lang="fr-BE"/>
          </a:p>
        </p:txBody>
      </p:sp>
      <p:pic>
        <p:nvPicPr>
          <p:cNvPr id="9" name="Image 3" descr="FOND COURBE PLEIN-CMJN.ai"/>
          <p:cNvPicPr>
            <a:picLocks/>
          </p:cNvPicPr>
          <p:nvPr/>
        </p:nvPicPr>
        <p:blipFill>
          <a:blip r:embed="rId3">
            <a:extLst>
              <a:ext uri="{28A0092B-C50C-407E-A947-70E740481C1C}">
                <a14:useLocalDpi xmlns:a14="http://schemas.microsoft.com/office/drawing/2010/main" val="0"/>
              </a:ext>
            </a:extLst>
          </a:blip>
          <a:stretch>
            <a:fillRect/>
          </a:stretch>
        </p:blipFill>
        <p:spPr>
          <a:xfrm>
            <a:off x="-397195" y="-387048"/>
            <a:ext cx="13061067" cy="1598400"/>
          </a:xfrm>
          <a:prstGeom prst="rect">
            <a:avLst/>
          </a:prstGeom>
        </p:spPr>
      </p:pic>
      <p:pic>
        <p:nvPicPr>
          <p:cNvPr id="11" name="Image 4" descr="LOGO SAINT JEAN + NOM NEGATIF-CMJN.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7" y="-61199"/>
            <a:ext cx="6131961" cy="1613072"/>
          </a:xfrm>
          <a:prstGeom prst="rect">
            <a:avLst/>
          </a:prstGeom>
        </p:spPr>
      </p:pic>
    </p:spTree>
    <p:extLst>
      <p:ext uri="{BB962C8B-B14F-4D97-AF65-F5344CB8AC3E}">
        <p14:creationId xmlns:p14="http://schemas.microsoft.com/office/powerpoint/2010/main" val="356433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4" name="Image 3" descr="FOND COURBE PLEIN-CMJN.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00" y="-252000"/>
            <a:ext cx="13008000" cy="1590101"/>
          </a:xfrm>
          <a:prstGeom prst="rect">
            <a:avLst/>
          </a:prstGeom>
        </p:spPr>
      </p:pic>
      <p:pic>
        <p:nvPicPr>
          <p:cNvPr id="13" name="Image 11"/>
          <p:cNvPicPr>
            <a:picLocks noChangeAspect="1"/>
          </p:cNvPicPr>
          <p:nvPr/>
        </p:nvPicPr>
        <p:blipFill>
          <a:blip r:embed="rId3"/>
          <a:stretch>
            <a:fillRect/>
          </a:stretch>
        </p:blipFill>
        <p:spPr>
          <a:xfrm>
            <a:off x="2919779" y="1618342"/>
            <a:ext cx="8754533" cy="5239658"/>
          </a:xfrm>
          <a:prstGeom prst="rect">
            <a:avLst/>
          </a:prstGeom>
        </p:spPr>
      </p:pic>
      <p:sp>
        <p:nvSpPr>
          <p:cNvPr id="2" name="Titre 1"/>
          <p:cNvSpPr>
            <a:spLocks noGrp="1"/>
          </p:cNvSpPr>
          <p:nvPr>
            <p:ph type="title"/>
          </p:nvPr>
        </p:nvSpPr>
        <p:spPr/>
        <p:txBody>
          <a:bodyPr>
            <a:normAutofit/>
          </a:bodyPr>
          <a:lstStyle>
            <a:lvl1pPr>
              <a:defRPr sz="2200">
                <a:solidFill>
                  <a:schemeClr val="bg1"/>
                </a:solidFill>
              </a:defRPr>
            </a:lvl1pPr>
          </a:lstStyle>
          <a:p>
            <a:r>
              <a:rPr lang="en-US"/>
              <a:t>Click to edit Master title style</a:t>
            </a:r>
            <a:endParaRPr lang="fr-FR" dirty="0"/>
          </a:p>
        </p:txBody>
      </p:sp>
      <p:sp>
        <p:nvSpPr>
          <p:cNvPr id="3" name="Espace réservé du contenu 2"/>
          <p:cNvSpPr>
            <a:spLocks noGrp="1"/>
          </p:cNvSpPr>
          <p:nvPr>
            <p:ph idx="1"/>
          </p:nvPr>
        </p:nvSpPr>
        <p:spPr>
          <a:xfrm>
            <a:off x="609600" y="1600202"/>
            <a:ext cx="9795029" cy="4525963"/>
          </a:xfrm>
        </p:spPr>
        <p:txBody>
          <a:bodyPr>
            <a:normAutofit/>
          </a:bodyPr>
          <a:lstStyle>
            <a:lvl1pPr marL="342900" indent="-342900">
              <a:buClr>
                <a:srgbClr val="31859C"/>
              </a:buClr>
              <a:buFont typeface="Wingdings" panose="05000000000000000000" pitchFamily="2" charset="2"/>
              <a:buChar char="§"/>
              <a:defRPr sz="2400">
                <a:latin typeface="Eurostile"/>
              </a:defRPr>
            </a:lvl1pPr>
            <a:lvl2pPr>
              <a:defRPr sz="2400">
                <a:latin typeface="Eurostile"/>
              </a:defRPr>
            </a:lvl2pPr>
            <a:lvl3pPr>
              <a:defRPr sz="2400">
                <a:latin typeface="Eurostile"/>
              </a:defRPr>
            </a:lvl3pPr>
            <a:lvl4pPr>
              <a:defRPr sz="2400">
                <a:latin typeface="Eurostile"/>
              </a:defRPr>
            </a:lvl4pPr>
            <a:lvl5pPr>
              <a:defRPr sz="2400">
                <a:latin typeface="Eurostil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4" name="Espace réservé de la date 3"/>
          <p:cNvSpPr>
            <a:spLocks noGrp="1"/>
          </p:cNvSpPr>
          <p:nvPr>
            <p:ph type="dt" sz="half" idx="10"/>
          </p:nvPr>
        </p:nvSpPr>
        <p:spPr/>
        <p:txBody>
          <a:bodyPr/>
          <a:lstStyle/>
          <a:p>
            <a:fld id="{9FA5119E-225D-4B48-A860-9E7E6661C386}" type="datetimeFigureOut">
              <a:rPr lang="fr-BE" smtClean="0"/>
              <a:t>16-10-19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061F5FDB-363A-4119-9385-F605FC45019E}" type="slidenum">
              <a:rPr lang="fr-BE" smtClean="0"/>
              <a:t>‹nr.›</a:t>
            </a:fld>
            <a:endParaRPr lang="fr-BE"/>
          </a:p>
        </p:txBody>
      </p:sp>
      <p:pic>
        <p:nvPicPr>
          <p:cNvPr id="12" name="Image 7" descr="LOGO SAINT JEAN + NOM POSITIF-CMJ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80" y="5951552"/>
            <a:ext cx="2803525" cy="737495"/>
          </a:xfrm>
          <a:prstGeom prst="rect">
            <a:avLst/>
          </a:prstGeom>
        </p:spPr>
      </p:pic>
    </p:spTree>
    <p:extLst>
      <p:ext uri="{BB962C8B-B14F-4D97-AF65-F5344CB8AC3E}">
        <p14:creationId xmlns:p14="http://schemas.microsoft.com/office/powerpoint/2010/main" val="560355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n-tête de section">
    <p:spTree>
      <p:nvGrpSpPr>
        <p:cNvPr id="1" name=""/>
        <p:cNvGrpSpPr/>
        <p:nvPr/>
      </p:nvGrpSpPr>
      <p:grpSpPr>
        <a:xfrm>
          <a:off x="0" y="0"/>
          <a:ext cx="0" cy="0"/>
          <a:chOff x="0" y="0"/>
          <a:chExt cx="0" cy="0"/>
        </a:xfrm>
      </p:grpSpPr>
      <p:pic>
        <p:nvPicPr>
          <p:cNvPr id="9" name="Image 11"/>
          <p:cNvPicPr>
            <a:picLocks noChangeAspect="1"/>
          </p:cNvPicPr>
          <p:nvPr/>
        </p:nvPicPr>
        <p:blipFill>
          <a:blip r:embed="rId2"/>
          <a:stretch>
            <a:fillRect/>
          </a:stretch>
        </p:blipFill>
        <p:spPr>
          <a:xfrm>
            <a:off x="2919779" y="1618342"/>
            <a:ext cx="8754533" cy="5239658"/>
          </a:xfrm>
          <a:prstGeom prst="rect">
            <a:avLst/>
          </a:prstGeom>
        </p:spPr>
      </p:pic>
      <p:sp>
        <p:nvSpPr>
          <p:cNvPr id="3" name="Espace réservé du texte 2"/>
          <p:cNvSpPr>
            <a:spLocks noGrp="1"/>
          </p:cNvSpPr>
          <p:nvPr>
            <p:ph type="body" idx="1" hasCustomPrompt="1"/>
          </p:nvPr>
        </p:nvSpPr>
        <p:spPr>
          <a:xfrm>
            <a:off x="963084" y="2906713"/>
            <a:ext cx="10363200" cy="1500187"/>
          </a:xfrm>
        </p:spPr>
        <p:txBody>
          <a:bodyPr anchor="b">
            <a:noAutofit/>
          </a:bodyPr>
          <a:lstStyle>
            <a:lvl1pPr marL="0" indent="0">
              <a:buNone/>
              <a:defRPr sz="4800" baseline="0">
                <a:solidFill>
                  <a:srgbClr val="1F497D"/>
                </a:solidFill>
                <a:latin typeface="Eurostile"/>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dirty="0"/>
              <a:t>Titel hoofdstuk/Titre Chapitre Eurostile 48</a:t>
            </a:r>
          </a:p>
          <a:p>
            <a:pPr lvl="0"/>
            <a:endParaRPr lang="nl-BE" dirty="0"/>
          </a:p>
        </p:txBody>
      </p:sp>
      <p:sp>
        <p:nvSpPr>
          <p:cNvPr id="4" name="Espace réservé de la date 3"/>
          <p:cNvSpPr>
            <a:spLocks noGrp="1"/>
          </p:cNvSpPr>
          <p:nvPr>
            <p:ph type="dt" sz="half" idx="10"/>
          </p:nvPr>
        </p:nvSpPr>
        <p:spPr/>
        <p:txBody>
          <a:bodyPr/>
          <a:lstStyle/>
          <a:p>
            <a:fld id="{9FA5119E-225D-4B48-A860-9E7E6661C386}" type="datetimeFigureOut">
              <a:rPr lang="fr-BE" smtClean="0"/>
              <a:pPr/>
              <a:t>16-10-19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061F5FDB-363A-4119-9385-F605FC45019E}" type="slidenum">
              <a:rPr lang="fr-BE" smtClean="0"/>
              <a:pPr/>
              <a:t>‹nr.›</a:t>
            </a:fld>
            <a:endParaRPr lang="fr-BE"/>
          </a:p>
        </p:txBody>
      </p:sp>
      <p:pic>
        <p:nvPicPr>
          <p:cNvPr id="7" name="Image 3" descr="FOND COURBE PLEIN-CMJN.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00" y="-252000"/>
            <a:ext cx="13008000" cy="1590101"/>
          </a:xfrm>
          <a:prstGeom prst="rect">
            <a:avLst/>
          </a:prstGeom>
        </p:spPr>
      </p:pic>
      <p:pic>
        <p:nvPicPr>
          <p:cNvPr id="8" name="Image 7" descr="LOGO SAINT JEAN + NOM POSITIF-CMJ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80" y="5951552"/>
            <a:ext cx="2803525" cy="737495"/>
          </a:xfrm>
          <a:prstGeom prst="rect">
            <a:avLst/>
          </a:prstGeom>
        </p:spPr>
      </p:pic>
      <p:sp>
        <p:nvSpPr>
          <p:cNvPr id="10" name="Rounded Rectangle 9"/>
          <p:cNvSpPr/>
          <p:nvPr/>
        </p:nvSpPr>
        <p:spPr>
          <a:xfrm>
            <a:off x="644082" y="691686"/>
            <a:ext cx="958789" cy="669600"/>
          </a:xfrm>
          <a:prstGeom prst="roundRect">
            <a:avLst/>
          </a:prstGeom>
          <a:ln w="6350"/>
        </p:spPr>
        <p:style>
          <a:lnRef idx="2">
            <a:schemeClr val="accent5"/>
          </a:lnRef>
          <a:fillRef idx="1">
            <a:schemeClr val="lt1"/>
          </a:fillRef>
          <a:effectRef idx="0">
            <a:schemeClr val="accent5"/>
          </a:effectRef>
          <a:fontRef idx="minor">
            <a:schemeClr val="dk1"/>
          </a:fontRef>
        </p:style>
        <p:txBody>
          <a:bodyPr rtlCol="0" anchor="ctr"/>
          <a:lstStyle/>
          <a:p>
            <a:pPr algn="ctr"/>
            <a:r>
              <a:rPr lang="fr-BE" sz="2000" dirty="0">
                <a:solidFill>
                  <a:srgbClr val="004380"/>
                </a:solidFill>
                <a:latin typeface="DIN Offc Pro Medium" panose="020B0604020101020102" pitchFamily="34" charset="0"/>
              </a:rPr>
              <a:t>Nr</a:t>
            </a:r>
          </a:p>
        </p:txBody>
      </p:sp>
    </p:spTree>
    <p:extLst>
      <p:ext uri="{BB962C8B-B14F-4D97-AF65-F5344CB8AC3E}">
        <p14:creationId xmlns:p14="http://schemas.microsoft.com/office/powerpoint/2010/main" val="2725518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u contenu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4" name="Espace réservé du contenu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e la date 4"/>
          <p:cNvSpPr>
            <a:spLocks noGrp="1"/>
          </p:cNvSpPr>
          <p:nvPr>
            <p:ph type="dt" sz="half" idx="10"/>
          </p:nvPr>
        </p:nvSpPr>
        <p:spPr/>
        <p:txBody>
          <a:bodyPr/>
          <a:lstStyle/>
          <a:p>
            <a:fld id="{9FA5119E-225D-4B48-A860-9E7E6661C386}" type="datetimeFigureOut">
              <a:rPr lang="fr-BE" smtClean="0"/>
              <a:t>16-10-19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061F5FDB-363A-4119-9385-F605FC45019E}" type="slidenum">
              <a:rPr lang="fr-BE" smtClean="0"/>
              <a:t>‹nr.›</a:t>
            </a:fld>
            <a:endParaRPr lang="fr-BE"/>
          </a:p>
        </p:txBody>
      </p:sp>
    </p:spTree>
    <p:extLst>
      <p:ext uri="{BB962C8B-B14F-4D97-AF65-F5344CB8AC3E}">
        <p14:creationId xmlns:p14="http://schemas.microsoft.com/office/powerpoint/2010/main" val="1874851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a:t>Click to edit Master title style</a:t>
            </a:r>
            <a:endParaRPr lang="fr-FR" dirty="0"/>
          </a:p>
        </p:txBody>
      </p:sp>
      <p:sp>
        <p:nvSpPr>
          <p:cNvPr id="3" name="Espace réservé du texte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Espace réservé du contenu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Espace réservé de la date 6"/>
          <p:cNvSpPr>
            <a:spLocks noGrp="1"/>
          </p:cNvSpPr>
          <p:nvPr>
            <p:ph type="dt" sz="half" idx="10"/>
          </p:nvPr>
        </p:nvSpPr>
        <p:spPr/>
        <p:txBody>
          <a:bodyPr/>
          <a:lstStyle/>
          <a:p>
            <a:fld id="{9FA5119E-225D-4B48-A860-9E7E6661C386}" type="datetimeFigureOut">
              <a:rPr lang="fr-BE" smtClean="0"/>
              <a:t>16-10-19</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061F5FDB-363A-4119-9385-F605FC45019E}" type="slidenum">
              <a:rPr lang="fr-BE" smtClean="0"/>
              <a:t>‹nr.›</a:t>
            </a:fld>
            <a:endParaRPr lang="fr-BE"/>
          </a:p>
        </p:txBody>
      </p:sp>
    </p:spTree>
    <p:extLst>
      <p:ext uri="{BB962C8B-B14F-4D97-AF65-F5344CB8AC3E}">
        <p14:creationId xmlns:p14="http://schemas.microsoft.com/office/powerpoint/2010/main" val="619357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Eurostile"/>
              </a:defRPr>
            </a:lvl1pPr>
          </a:lstStyle>
          <a:p>
            <a:r>
              <a:rPr lang="en-US"/>
              <a:t>Click to edit Master title style</a:t>
            </a:r>
            <a:endParaRPr lang="fr-FR" dirty="0"/>
          </a:p>
        </p:txBody>
      </p:sp>
      <p:sp>
        <p:nvSpPr>
          <p:cNvPr id="3" name="Espace réservé de la date 2"/>
          <p:cNvSpPr>
            <a:spLocks noGrp="1"/>
          </p:cNvSpPr>
          <p:nvPr>
            <p:ph type="dt" sz="half" idx="10"/>
          </p:nvPr>
        </p:nvSpPr>
        <p:spPr/>
        <p:txBody>
          <a:bodyPr/>
          <a:lstStyle/>
          <a:p>
            <a:fld id="{9FA5119E-225D-4B48-A860-9E7E6661C386}" type="datetimeFigureOut">
              <a:rPr lang="fr-BE" smtClean="0"/>
              <a:t>16-10-19</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061F5FDB-363A-4119-9385-F605FC45019E}" type="slidenum">
              <a:rPr lang="fr-BE" smtClean="0"/>
              <a:t>‹nr.›</a:t>
            </a:fld>
            <a:endParaRPr lang="fr-BE"/>
          </a:p>
        </p:txBody>
      </p:sp>
    </p:spTree>
    <p:extLst>
      <p:ext uri="{BB962C8B-B14F-4D97-AF65-F5344CB8AC3E}">
        <p14:creationId xmlns:p14="http://schemas.microsoft.com/office/powerpoint/2010/main" val="3021483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FA5119E-225D-4B48-A860-9E7E6661C386}" type="datetimeFigureOut">
              <a:rPr lang="fr-BE" smtClean="0"/>
              <a:t>16-10-19</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061F5FDB-363A-4119-9385-F605FC45019E}" type="slidenum">
              <a:rPr lang="fr-BE" smtClean="0"/>
              <a:t>‹nr.›</a:t>
            </a:fld>
            <a:endParaRPr lang="fr-BE"/>
          </a:p>
        </p:txBody>
      </p:sp>
    </p:spTree>
    <p:extLst>
      <p:ext uri="{BB962C8B-B14F-4D97-AF65-F5344CB8AC3E}">
        <p14:creationId xmlns:p14="http://schemas.microsoft.com/office/powerpoint/2010/main" val="810206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endParaRPr lang="fr-FR"/>
          </a:p>
        </p:txBody>
      </p:sp>
      <p:sp>
        <p:nvSpPr>
          <p:cNvPr id="3" name="Espace réservé du contenu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u texte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Espace réservé de la date 4"/>
          <p:cNvSpPr>
            <a:spLocks noGrp="1"/>
          </p:cNvSpPr>
          <p:nvPr>
            <p:ph type="dt" sz="half" idx="10"/>
          </p:nvPr>
        </p:nvSpPr>
        <p:spPr/>
        <p:txBody>
          <a:bodyPr/>
          <a:lstStyle/>
          <a:p>
            <a:fld id="{9FA5119E-225D-4B48-A860-9E7E6661C386}" type="datetimeFigureOut">
              <a:rPr lang="fr-BE" smtClean="0"/>
              <a:pPr/>
              <a:t>16-10-19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061F5FDB-363A-4119-9385-F605FC45019E}" type="slidenum">
              <a:rPr lang="fr-BE" smtClean="0"/>
              <a:pPr/>
              <a:t>‹nr.›</a:t>
            </a:fld>
            <a:endParaRPr lang="fr-BE"/>
          </a:p>
        </p:txBody>
      </p:sp>
    </p:spTree>
    <p:extLst>
      <p:ext uri="{BB962C8B-B14F-4D97-AF65-F5344CB8AC3E}">
        <p14:creationId xmlns:p14="http://schemas.microsoft.com/office/powerpoint/2010/main" val="1210894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6.emf"/><Relationship Id="rId2" Type="http://schemas.openxmlformats.org/officeDocument/2006/relationships/slideLayout" Target="../slideLayouts/slideLayout3.xml"/><Relationship Id="rId16"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emf"/><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31750" y="-12909"/>
            <a:ext cx="12257617" cy="687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 3" descr="FOND COURBE PLEIN-CMJN.ai"/>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397195" y="-387048"/>
            <a:ext cx="13061067" cy="1598400"/>
          </a:xfrm>
          <a:prstGeom prst="rect">
            <a:avLst/>
          </a:prstGeom>
        </p:spPr>
      </p:pic>
      <p:pic>
        <p:nvPicPr>
          <p:cNvPr id="9" name="Image 4" descr="LOGO SAINT JEAN + NOM NEGATIF-CMJN.ai"/>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87" y="-61199"/>
            <a:ext cx="6131961" cy="1613072"/>
          </a:xfrm>
          <a:prstGeom prst="rect">
            <a:avLst/>
          </a:prstGeom>
        </p:spPr>
      </p:pic>
      <p:sp>
        <p:nvSpPr>
          <p:cNvPr id="4" name="Espace réservé de la date 3"/>
          <p:cNvSpPr>
            <a:spLocks noGrp="1"/>
          </p:cNvSpPr>
          <p:nvPr>
            <p:ph type="dt" sz="half" idx="2"/>
          </p:nvPr>
        </p:nvSpPr>
        <p:spPr>
          <a:xfrm>
            <a:off x="838200" y="6528391"/>
            <a:ext cx="2743200" cy="193084"/>
          </a:xfrm>
          <a:prstGeom prst="rect">
            <a:avLst/>
          </a:prstGeom>
        </p:spPr>
        <p:txBody>
          <a:bodyPr vert="horz" lIns="91440" tIns="45720" rIns="91440" bIns="45720" rtlCol="0" anchor="ctr"/>
          <a:lstStyle>
            <a:lvl1pPr algn="l">
              <a:defRPr sz="1200">
                <a:solidFill>
                  <a:schemeClr val="tx1">
                    <a:tint val="75000"/>
                  </a:schemeClr>
                </a:solidFill>
                <a:latin typeface="Eurostile"/>
              </a:defRPr>
            </a:lvl1pPr>
          </a:lstStyle>
          <a:p>
            <a:fld id="{24A23116-1070-4850-9679-BB509AC5AE20}" type="datetimeFigureOut">
              <a:rPr lang="fr-BE" smtClean="0"/>
              <a:pPr/>
              <a:t>16-10-19</a:t>
            </a:fld>
            <a:endParaRPr lang="fr-BE"/>
          </a:p>
        </p:txBody>
      </p:sp>
      <p:sp>
        <p:nvSpPr>
          <p:cNvPr id="5" name="Espace réservé du pied de page 4"/>
          <p:cNvSpPr>
            <a:spLocks noGrp="1"/>
          </p:cNvSpPr>
          <p:nvPr>
            <p:ph type="ftr" sz="quarter" idx="3"/>
          </p:nvPr>
        </p:nvSpPr>
        <p:spPr>
          <a:xfrm>
            <a:off x="4038600" y="6528391"/>
            <a:ext cx="4114800" cy="193084"/>
          </a:xfrm>
          <a:prstGeom prst="rect">
            <a:avLst/>
          </a:prstGeom>
        </p:spPr>
        <p:txBody>
          <a:bodyPr vert="horz" lIns="91440" tIns="45720" rIns="91440" bIns="45720" rtlCol="0" anchor="ctr"/>
          <a:lstStyle>
            <a:lvl1pPr algn="ctr">
              <a:defRPr sz="1200">
                <a:solidFill>
                  <a:schemeClr val="tx1">
                    <a:tint val="75000"/>
                  </a:schemeClr>
                </a:solidFill>
                <a:latin typeface="Eurostile"/>
              </a:defRPr>
            </a:lvl1pPr>
          </a:lstStyle>
          <a:p>
            <a:endParaRPr lang="fr-BE" dirty="0"/>
          </a:p>
        </p:txBody>
      </p:sp>
      <p:sp>
        <p:nvSpPr>
          <p:cNvPr id="6" name="Espace réservé du numéro de diapositive 5"/>
          <p:cNvSpPr>
            <a:spLocks noGrp="1"/>
          </p:cNvSpPr>
          <p:nvPr>
            <p:ph type="sldNum" sz="quarter" idx="4"/>
          </p:nvPr>
        </p:nvSpPr>
        <p:spPr>
          <a:xfrm>
            <a:off x="8610600" y="6528391"/>
            <a:ext cx="2743200" cy="193084"/>
          </a:xfrm>
          <a:prstGeom prst="rect">
            <a:avLst/>
          </a:prstGeom>
        </p:spPr>
        <p:txBody>
          <a:bodyPr vert="horz" lIns="91440" tIns="45720" rIns="91440" bIns="45720" rtlCol="0" anchor="ctr"/>
          <a:lstStyle>
            <a:lvl1pPr algn="r">
              <a:defRPr sz="1200">
                <a:solidFill>
                  <a:schemeClr val="tx1">
                    <a:tint val="75000"/>
                  </a:schemeClr>
                </a:solidFill>
                <a:latin typeface="Eurostile"/>
              </a:defRPr>
            </a:lvl1pPr>
          </a:lstStyle>
          <a:p>
            <a:fld id="{94F74916-EDC3-48FE-8F14-28BD3FD9218E}" type="slidenum">
              <a:rPr lang="fr-BE" smtClean="0"/>
              <a:pPr/>
              <a:t>‹nr.›</a:t>
            </a:fld>
            <a:endParaRPr lang="fr-BE"/>
          </a:p>
        </p:txBody>
      </p:sp>
      <p:pic>
        <p:nvPicPr>
          <p:cNvPr id="10" name="Image 8"/>
          <p:cNvPicPr>
            <a:picLocks noChangeAspect="1"/>
          </p:cNvPicPr>
          <p:nvPr userDrawn="1"/>
        </p:nvPicPr>
        <p:blipFill>
          <a:blip r:embed="rId6"/>
          <a:stretch>
            <a:fillRect/>
          </a:stretch>
        </p:blipFill>
        <p:spPr>
          <a:xfrm>
            <a:off x="4158301" y="2689863"/>
            <a:ext cx="8067565" cy="1129662"/>
          </a:xfrm>
          <a:prstGeom prst="rect">
            <a:avLst/>
          </a:prstGeom>
        </p:spPr>
      </p:pic>
    </p:spTree>
    <p:extLst>
      <p:ext uri="{BB962C8B-B14F-4D97-AF65-F5344CB8AC3E}">
        <p14:creationId xmlns:p14="http://schemas.microsoft.com/office/powerpoint/2010/main" val="904942551"/>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l-BE" dirty="0"/>
              <a:t>Cliquez et modifiez le titre</a:t>
            </a:r>
            <a:endParaRPr lang="fr-FR" dirty="0"/>
          </a:p>
        </p:txBody>
      </p:sp>
      <p:sp>
        <p:nvSpPr>
          <p:cNvPr id="3" name="Espace réservé du texte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fr-FR" dirty="0"/>
          </a:p>
        </p:txBody>
      </p:sp>
      <p:sp>
        <p:nvSpPr>
          <p:cNvPr id="4" name="Espace réservé de la date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A23116-1070-4850-9679-BB509AC5AE20}" type="datetimeFigureOut">
              <a:rPr lang="fr-BE" smtClean="0"/>
              <a:pPr/>
              <a:t>16-10-19</a:t>
            </a:fld>
            <a:endParaRPr lang="fr-BE"/>
          </a:p>
        </p:txBody>
      </p:sp>
      <p:sp>
        <p:nvSpPr>
          <p:cNvPr id="5" name="Espace réservé du pied de page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Espace réservé du numéro de diapositive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F74916-EDC3-48FE-8F14-28BD3FD9218E}" type="slidenum">
              <a:rPr lang="fr-BE" smtClean="0"/>
              <a:pPr/>
              <a:t>‹nr.›</a:t>
            </a:fld>
            <a:endParaRPr lang="fr-BE"/>
          </a:p>
        </p:txBody>
      </p:sp>
      <p:pic>
        <p:nvPicPr>
          <p:cNvPr id="7" name="Image 3" descr="FOND COURBE PLEIN-CMJN.ai"/>
          <p:cNvPicPr>
            <a:picLocks noChangeAspect="1"/>
          </p:cNvPicPr>
          <p:nvPr userDrawn="1"/>
        </p:nvPicPr>
        <p:blipFill rotWithShape="1">
          <a:blip r:embed="rId15">
            <a:extLst>
              <a:ext uri="{28A0092B-C50C-407E-A947-70E740481C1C}">
                <a14:useLocalDpi xmlns:a14="http://schemas.microsoft.com/office/drawing/2010/main" val="0"/>
              </a:ext>
            </a:extLst>
          </a:blip>
          <a:srcRect l="2843" t="15179" r="3321"/>
          <a:stretch/>
        </p:blipFill>
        <p:spPr>
          <a:xfrm>
            <a:off x="-14178" y="-10633"/>
            <a:ext cx="12206177" cy="1348734"/>
          </a:xfrm>
          <a:prstGeom prst="rect">
            <a:avLst/>
          </a:prstGeom>
        </p:spPr>
      </p:pic>
      <p:pic>
        <p:nvPicPr>
          <p:cNvPr id="8" name="Image 11"/>
          <p:cNvPicPr>
            <a:picLocks noChangeAspect="1"/>
          </p:cNvPicPr>
          <p:nvPr userDrawn="1"/>
        </p:nvPicPr>
        <p:blipFill>
          <a:blip r:embed="rId16"/>
          <a:stretch>
            <a:fillRect/>
          </a:stretch>
        </p:blipFill>
        <p:spPr>
          <a:xfrm>
            <a:off x="2919779" y="1618342"/>
            <a:ext cx="8754533" cy="5239658"/>
          </a:xfrm>
          <a:prstGeom prst="rect">
            <a:avLst/>
          </a:prstGeom>
        </p:spPr>
      </p:pic>
      <p:pic>
        <p:nvPicPr>
          <p:cNvPr id="9" name="Image 7" descr="LOGO SAINT JEAN + NOM POSITIF-CMJN.ai"/>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28680" y="5951552"/>
            <a:ext cx="2803525" cy="737495"/>
          </a:xfrm>
          <a:prstGeom prst="rect">
            <a:avLst/>
          </a:prstGeom>
        </p:spPr>
      </p:pic>
    </p:spTree>
    <p:extLst>
      <p:ext uri="{BB962C8B-B14F-4D97-AF65-F5344CB8AC3E}">
        <p14:creationId xmlns:p14="http://schemas.microsoft.com/office/powerpoint/2010/main" val="201983871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ctr" defTabSz="457200" rtl="0" eaLnBrk="1" latinLnBrk="0" hangingPunct="1">
        <a:spcBef>
          <a:spcPct val="0"/>
        </a:spcBef>
        <a:buNone/>
        <a:defRPr sz="4400" kern="1200">
          <a:solidFill>
            <a:schemeClr val="tx1"/>
          </a:solidFill>
          <a:latin typeface="Eurostile"/>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3.xml"/><Relationship Id="rId1" Type="http://schemas.openxmlformats.org/officeDocument/2006/relationships/video" Target="https://www.youtube.com/embed/i8ngezQCZBU?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3.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3.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slideLayout" Target="../slideLayouts/slideLayout13.xml"/><Relationship Id="rId1" Type="http://schemas.openxmlformats.org/officeDocument/2006/relationships/video" Target="https://www.youtube.com/embed/hRAT6y5goIM?feature=oembed" TargetMode="Externa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Autofit/>
          </a:bodyPr>
          <a:lstStyle/>
          <a:p>
            <a:r>
              <a:rPr lang="fr-BE" dirty="0" err="1" smtClean="0"/>
              <a:t>Nieuwigheden</a:t>
            </a:r>
            <a:r>
              <a:rPr lang="fr-BE" dirty="0" smtClean="0"/>
              <a:t> in diagnose van </a:t>
            </a:r>
            <a:r>
              <a:rPr lang="fr-BE" dirty="0" err="1" smtClean="0"/>
              <a:t>prostaatkanker</a:t>
            </a:r>
            <a:r>
              <a:rPr lang="fr-BE" dirty="0" smtClean="0"/>
              <a:t> en </a:t>
            </a:r>
            <a:r>
              <a:rPr lang="fr-BE" dirty="0" err="1" smtClean="0"/>
              <a:t>behandeling</a:t>
            </a:r>
            <a:r>
              <a:rPr lang="fr-BE" dirty="0" smtClean="0"/>
              <a:t> van BPH</a:t>
            </a:r>
            <a:endParaRPr lang="fr-BE" dirty="0"/>
          </a:p>
        </p:txBody>
      </p:sp>
      <p:sp>
        <p:nvSpPr>
          <p:cNvPr id="3" name="Sous-titre 2"/>
          <p:cNvSpPr>
            <a:spLocks noGrp="1"/>
          </p:cNvSpPr>
          <p:nvPr>
            <p:ph type="subTitle" idx="1"/>
          </p:nvPr>
        </p:nvSpPr>
        <p:spPr>
          <a:xfrm>
            <a:off x="4263243" y="3889808"/>
            <a:ext cx="9068790" cy="512762"/>
          </a:xfrm>
        </p:spPr>
        <p:txBody>
          <a:bodyPr/>
          <a:lstStyle/>
          <a:p>
            <a:r>
              <a:rPr lang="nl-BE" dirty="0" smtClean="0"/>
              <a:t>Dr P De Wil</a:t>
            </a:r>
            <a:endParaRPr lang="fr-BE" sz="3200" dirty="0"/>
          </a:p>
        </p:txBody>
      </p:sp>
      <p:pic>
        <p:nvPicPr>
          <p:cNvPr id="5" name="Afbeelding 4" descr="Afbeelding met object&#10;&#10;Automatisch gegenereerde beschrijving">
            <a:extLst>
              <a:ext uri="{FF2B5EF4-FFF2-40B4-BE49-F238E27FC236}">
                <a16:creationId xmlns:a16="http://schemas.microsoft.com/office/drawing/2014/main" id="{6FF8E3F3-18C3-45BA-B187-9803C8C89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001" y="5008761"/>
            <a:ext cx="4241999" cy="824833"/>
          </a:xfrm>
          <a:prstGeom prst="rect">
            <a:avLst/>
          </a:prstGeom>
        </p:spPr>
      </p:pic>
    </p:spTree>
    <p:extLst>
      <p:ext uri="{BB962C8B-B14F-4D97-AF65-F5344CB8AC3E}">
        <p14:creationId xmlns:p14="http://schemas.microsoft.com/office/powerpoint/2010/main" val="3162014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52652" y="0"/>
            <a:ext cx="8180845" cy="967154"/>
          </a:xfrm>
        </p:spPr>
        <p:txBody>
          <a:bodyPr>
            <a:normAutofit/>
          </a:bodyPr>
          <a:lstStyle/>
          <a:p>
            <a:pPr algn="l"/>
            <a:r>
              <a:rPr lang="fr-BE" sz="2800" dirty="0">
                <a:solidFill>
                  <a:schemeClr val="tx2"/>
                </a:solidFill>
              </a:rPr>
              <a:t>FUSIE</a:t>
            </a:r>
            <a:r>
              <a:rPr lang="fr-BE" sz="2800" dirty="0">
                <a:solidFill>
                  <a:srgbClr val="FF0000"/>
                </a:solidFill>
              </a:rPr>
              <a:t> </a:t>
            </a:r>
          </a:p>
        </p:txBody>
      </p:sp>
      <p:sp>
        <p:nvSpPr>
          <p:cNvPr id="6" name="Espace réservé du contenu 5"/>
          <p:cNvSpPr>
            <a:spLocks noGrp="1"/>
          </p:cNvSpPr>
          <p:nvPr>
            <p:ph idx="1"/>
          </p:nvPr>
        </p:nvSpPr>
        <p:spPr>
          <a:xfrm>
            <a:off x="609601" y="1600204"/>
            <a:ext cx="6129730" cy="4525963"/>
          </a:xfrm>
        </p:spPr>
        <p:txBody>
          <a:bodyPr>
            <a:normAutofit fontScale="77500" lnSpcReduction="20000"/>
          </a:bodyPr>
          <a:lstStyle/>
          <a:p>
            <a:r>
              <a:rPr lang="nl-NL" dirty="0"/>
              <a:t>MRI-gerichte biopsie hogere sensitiviteit voor detecteren hooggradige prostaatkanker dan </a:t>
            </a:r>
            <a:r>
              <a:rPr lang="nl-NL" dirty="0" smtClean="0"/>
              <a:t>TRUS-biopsie</a:t>
            </a:r>
          </a:p>
          <a:p>
            <a:pPr marL="0" indent="0">
              <a:buNone/>
            </a:pPr>
            <a:endParaRPr lang="nl-NL" dirty="0" smtClean="0"/>
          </a:p>
          <a:p>
            <a:pPr marL="0" indent="0">
              <a:buNone/>
            </a:pPr>
            <a:endParaRPr lang="nl-NL" dirty="0"/>
          </a:p>
          <a:p>
            <a:r>
              <a:rPr lang="nl-NL" dirty="0"/>
              <a:t>Detectie van klinisch niet-significante ziekte vermindert </a:t>
            </a:r>
            <a:endParaRPr lang="nl-NL" dirty="0" smtClean="0"/>
          </a:p>
          <a:p>
            <a:pPr marL="0" indent="0">
              <a:buNone/>
            </a:pPr>
            <a:endParaRPr lang="nl-NL" dirty="0" smtClean="0"/>
          </a:p>
          <a:p>
            <a:pPr marL="0" indent="0">
              <a:buNone/>
            </a:pPr>
            <a:endParaRPr lang="nl-NL" dirty="0"/>
          </a:p>
          <a:p>
            <a:r>
              <a:rPr lang="nl-NL" dirty="0"/>
              <a:t>MRI-gerichte biopsie verbetert de risicostratificatie van prostaatkanker aanzienlijk ( reduceren van </a:t>
            </a:r>
            <a:r>
              <a:rPr lang="nl-NL" i="1" dirty="0"/>
              <a:t>sampling error</a:t>
            </a:r>
            <a:r>
              <a:rPr lang="nl-NL" dirty="0"/>
              <a:t> ) </a:t>
            </a:r>
          </a:p>
        </p:txBody>
      </p:sp>
      <p:pic>
        <p:nvPicPr>
          <p:cNvPr id="3" name="Afbeelding 2" descr="Afbeelding met binnen&#10;&#10;Automatisch gegenereerde beschrijving">
            <a:extLst>
              <a:ext uri="{FF2B5EF4-FFF2-40B4-BE49-F238E27FC236}">
                <a16:creationId xmlns:a16="http://schemas.microsoft.com/office/drawing/2014/main" id="{A6744DFD-38DB-4E24-84DA-B81E2DA8A24B}"/>
              </a:ext>
            </a:extLst>
          </p:cNvPr>
          <p:cNvPicPr>
            <a:picLocks noChangeAspect="1"/>
          </p:cNvPicPr>
          <p:nvPr/>
        </p:nvPicPr>
        <p:blipFill rotWithShape="1">
          <a:blip r:embed="rId2">
            <a:extLst>
              <a:ext uri="{28A0092B-C50C-407E-A947-70E740481C1C}">
                <a14:useLocalDpi xmlns:a14="http://schemas.microsoft.com/office/drawing/2010/main" val="0"/>
              </a:ext>
            </a:extLst>
          </a:blip>
          <a:srcRect r="37339" b="2997"/>
          <a:stretch/>
        </p:blipFill>
        <p:spPr>
          <a:xfrm>
            <a:off x="6739331" y="1525267"/>
            <a:ext cx="5036875" cy="3807466"/>
          </a:xfrm>
          <a:prstGeom prst="rect">
            <a:avLst/>
          </a:prstGeom>
        </p:spPr>
      </p:pic>
    </p:spTree>
    <p:extLst>
      <p:ext uri="{BB962C8B-B14F-4D97-AF65-F5344CB8AC3E}">
        <p14:creationId xmlns:p14="http://schemas.microsoft.com/office/powerpoint/2010/main" val="2217814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52652" y="0"/>
            <a:ext cx="8180845" cy="967154"/>
          </a:xfrm>
        </p:spPr>
        <p:txBody>
          <a:bodyPr>
            <a:normAutofit/>
          </a:bodyPr>
          <a:lstStyle/>
          <a:p>
            <a:pPr algn="l"/>
            <a:r>
              <a:rPr lang="fr-BE" sz="2800" dirty="0">
                <a:solidFill>
                  <a:schemeClr val="tx2"/>
                </a:solidFill>
              </a:rPr>
              <a:t>FUSIE</a:t>
            </a:r>
            <a:r>
              <a:rPr lang="fr-BE" sz="2800" dirty="0">
                <a:solidFill>
                  <a:srgbClr val="FF0000"/>
                </a:solidFill>
              </a:rPr>
              <a:t> </a:t>
            </a:r>
          </a:p>
        </p:txBody>
      </p:sp>
      <p:sp>
        <p:nvSpPr>
          <p:cNvPr id="6" name="Espace réservé du contenu 5"/>
          <p:cNvSpPr>
            <a:spLocks noGrp="1"/>
          </p:cNvSpPr>
          <p:nvPr>
            <p:ph idx="1"/>
          </p:nvPr>
        </p:nvSpPr>
        <p:spPr>
          <a:xfrm>
            <a:off x="609601" y="1600204"/>
            <a:ext cx="5958980" cy="4525963"/>
          </a:xfrm>
        </p:spPr>
        <p:txBody>
          <a:bodyPr>
            <a:normAutofit fontScale="70000" lnSpcReduction="20000"/>
          </a:bodyPr>
          <a:lstStyle/>
          <a:p>
            <a:r>
              <a:rPr lang="nl-NL" dirty="0"/>
              <a:t>Steeds meer studies -&gt; aanbeveling om </a:t>
            </a:r>
            <a:r>
              <a:rPr lang="nl-NL" dirty="0" err="1"/>
              <a:t>mpMRI</a:t>
            </a:r>
            <a:r>
              <a:rPr lang="nl-NL" dirty="0"/>
              <a:t> te gebruiken als een hulpmiddel voor het beslissen tot een eerste prostaatbiopsie in de biopsienaïeve patiënt, of het richten van een herhalingsbiopsie na een eerdere negatieve TRUS-biopsie </a:t>
            </a:r>
            <a:endParaRPr lang="nl-NL" dirty="0" smtClean="0"/>
          </a:p>
          <a:p>
            <a:pPr marL="0" indent="0">
              <a:buNone/>
            </a:pPr>
            <a:endParaRPr lang="nl-NL" dirty="0"/>
          </a:p>
          <a:p>
            <a:pPr marL="0" indent="0">
              <a:buNone/>
            </a:pPr>
            <a:endParaRPr lang="nl-NL" dirty="0" smtClean="0"/>
          </a:p>
          <a:p>
            <a:pPr marL="0" indent="0">
              <a:buNone/>
            </a:pPr>
            <a:endParaRPr lang="nl-NL" dirty="0"/>
          </a:p>
          <a:p>
            <a:r>
              <a:rPr lang="nl-NL" dirty="0"/>
              <a:t>Tot 17% van klinisch significante prostaatkankers nog steeds gemist =&gt; huidige aanbeveling om systematische biopsies uit te voeren naast gerichte biopsies</a:t>
            </a:r>
            <a:endParaRPr lang="fr-BE" sz="2400" dirty="0">
              <a:solidFill>
                <a:srgbClr val="004380"/>
              </a:solidFill>
            </a:endParaRPr>
          </a:p>
        </p:txBody>
      </p:sp>
      <p:pic>
        <p:nvPicPr>
          <p:cNvPr id="4" name="Afbeelding 3" descr="Afbeelding met object, luchtbel&#10;&#10;Automatisch gegenereerde beschrijving">
            <a:extLst>
              <a:ext uri="{FF2B5EF4-FFF2-40B4-BE49-F238E27FC236}">
                <a16:creationId xmlns:a16="http://schemas.microsoft.com/office/drawing/2014/main" id="{C8E71427-52F0-4597-ADA2-345574D5A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8581" y="1856239"/>
            <a:ext cx="5341964" cy="3145522"/>
          </a:xfrm>
          <a:prstGeom prst="rect">
            <a:avLst/>
          </a:prstGeom>
        </p:spPr>
      </p:pic>
    </p:spTree>
    <p:extLst>
      <p:ext uri="{BB962C8B-B14F-4D97-AF65-F5344CB8AC3E}">
        <p14:creationId xmlns:p14="http://schemas.microsoft.com/office/powerpoint/2010/main" val="3508795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52652" y="0"/>
            <a:ext cx="8180845" cy="967154"/>
          </a:xfrm>
        </p:spPr>
        <p:txBody>
          <a:bodyPr>
            <a:normAutofit/>
          </a:bodyPr>
          <a:lstStyle/>
          <a:p>
            <a:pPr algn="l"/>
            <a:r>
              <a:rPr lang="fr-BE" sz="2800" dirty="0" err="1">
                <a:solidFill>
                  <a:schemeClr val="tx2"/>
                </a:solidFill>
              </a:rPr>
              <a:t>Cognitieve</a:t>
            </a:r>
            <a:r>
              <a:rPr lang="fr-BE" sz="2800" dirty="0">
                <a:solidFill>
                  <a:schemeClr val="tx2"/>
                </a:solidFill>
              </a:rPr>
              <a:t> </a:t>
            </a:r>
            <a:r>
              <a:rPr lang="fr-BE" sz="2800" dirty="0" err="1">
                <a:solidFill>
                  <a:schemeClr val="tx2"/>
                </a:solidFill>
              </a:rPr>
              <a:t>fusie</a:t>
            </a:r>
            <a:endParaRPr lang="fr-BE" sz="2800" dirty="0">
              <a:solidFill>
                <a:schemeClr val="tx2"/>
              </a:solidFill>
            </a:endParaRPr>
          </a:p>
        </p:txBody>
      </p:sp>
      <p:sp>
        <p:nvSpPr>
          <p:cNvPr id="6" name="Espace réservé du contenu 5"/>
          <p:cNvSpPr>
            <a:spLocks noGrp="1"/>
          </p:cNvSpPr>
          <p:nvPr>
            <p:ph idx="1"/>
          </p:nvPr>
        </p:nvSpPr>
        <p:spPr>
          <a:xfrm>
            <a:off x="609601" y="1600204"/>
            <a:ext cx="5958980" cy="4525963"/>
          </a:xfrm>
        </p:spPr>
        <p:txBody>
          <a:bodyPr>
            <a:normAutofit fontScale="77500" lnSpcReduction="20000"/>
          </a:bodyPr>
          <a:lstStyle/>
          <a:p>
            <a:r>
              <a:rPr lang="nl-NL" dirty="0"/>
              <a:t>Snel</a:t>
            </a:r>
          </a:p>
          <a:p>
            <a:r>
              <a:rPr lang="nl-NL" dirty="0"/>
              <a:t>Zéér operator-afhankelijk</a:t>
            </a:r>
          </a:p>
          <a:p>
            <a:r>
              <a:rPr lang="nl-NL" dirty="0"/>
              <a:t>Geen extra apparatuur ( dus goedkoop)</a:t>
            </a:r>
          </a:p>
          <a:p>
            <a:r>
              <a:rPr lang="nl-NL" dirty="0"/>
              <a:t>Zeer gevoelig voor menselijke fouten.</a:t>
            </a:r>
          </a:p>
          <a:p>
            <a:r>
              <a:rPr lang="nl-NL" dirty="0"/>
              <a:t>Detectiegraad van- en nauwkeurigheid voor klinisch significante prostaatkanker verhoogt </a:t>
            </a:r>
          </a:p>
          <a:p>
            <a:r>
              <a:rPr lang="nl-NL" dirty="0"/>
              <a:t>Effectiviteit van de techniek verschilt van studie tot studie, waarschijnlijk als gevolg van verschillen op vlak van beeldvormingspraktijken en technische ervaring van de onderzoekers </a:t>
            </a:r>
          </a:p>
          <a:p>
            <a:endParaRPr lang="fr-BE" sz="2400" dirty="0">
              <a:solidFill>
                <a:srgbClr val="004380"/>
              </a:solidFill>
            </a:endParaRPr>
          </a:p>
        </p:txBody>
      </p:sp>
      <p:pic>
        <p:nvPicPr>
          <p:cNvPr id="2050" name="Picture 2" descr="De bronafbeelding bekijken">
            <a:extLst>
              <a:ext uri="{FF2B5EF4-FFF2-40B4-BE49-F238E27FC236}">
                <a16:creationId xmlns:a16="http://schemas.microsoft.com/office/drawing/2014/main" id="{8071F522-C6A7-4AF8-8E56-C23D2EDA29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2128" y="2332037"/>
            <a:ext cx="4290211" cy="2928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541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52652" y="0"/>
            <a:ext cx="8180845" cy="967154"/>
          </a:xfrm>
        </p:spPr>
        <p:txBody>
          <a:bodyPr>
            <a:normAutofit/>
          </a:bodyPr>
          <a:lstStyle/>
          <a:p>
            <a:pPr algn="l"/>
            <a:r>
              <a:rPr lang="fr-BE" sz="2800" dirty="0">
                <a:solidFill>
                  <a:schemeClr val="tx2"/>
                </a:solidFill>
              </a:rPr>
              <a:t>Software-</a:t>
            </a:r>
            <a:r>
              <a:rPr lang="fr-BE" sz="2800" dirty="0" err="1">
                <a:solidFill>
                  <a:schemeClr val="tx2"/>
                </a:solidFill>
              </a:rPr>
              <a:t>geassisteerde</a:t>
            </a:r>
            <a:r>
              <a:rPr lang="fr-BE" sz="2800" dirty="0">
                <a:solidFill>
                  <a:schemeClr val="tx2"/>
                </a:solidFill>
              </a:rPr>
              <a:t> </a:t>
            </a:r>
            <a:r>
              <a:rPr lang="fr-BE" sz="2800" dirty="0" err="1">
                <a:solidFill>
                  <a:schemeClr val="tx2"/>
                </a:solidFill>
              </a:rPr>
              <a:t>fusie</a:t>
            </a:r>
            <a:endParaRPr lang="fr-BE" sz="2800" dirty="0">
              <a:solidFill>
                <a:schemeClr val="tx2"/>
              </a:solidFill>
            </a:endParaRPr>
          </a:p>
        </p:txBody>
      </p:sp>
      <p:sp>
        <p:nvSpPr>
          <p:cNvPr id="6" name="Espace réservé du contenu 5"/>
          <p:cNvSpPr>
            <a:spLocks noGrp="1"/>
          </p:cNvSpPr>
          <p:nvPr>
            <p:ph idx="1"/>
          </p:nvPr>
        </p:nvSpPr>
        <p:spPr>
          <a:xfrm>
            <a:off x="609601" y="1600204"/>
            <a:ext cx="5958980" cy="4525963"/>
          </a:xfrm>
        </p:spPr>
        <p:txBody>
          <a:bodyPr>
            <a:normAutofit fontScale="77500" lnSpcReduction="20000"/>
          </a:bodyPr>
          <a:lstStyle/>
          <a:p>
            <a:r>
              <a:rPr lang="nl-NL" dirty="0" err="1"/>
              <a:t>mpMRI</a:t>
            </a:r>
            <a:r>
              <a:rPr lang="nl-NL" dirty="0"/>
              <a:t> beelden voorafgaand opgeladen naar een softwareplatform</a:t>
            </a:r>
          </a:p>
          <a:p>
            <a:r>
              <a:rPr lang="nl-NL" dirty="0"/>
              <a:t>C</a:t>
            </a:r>
            <a:r>
              <a:rPr lang="nl-NL" dirty="0" smtClean="0"/>
              <a:t>ontouren </a:t>
            </a:r>
            <a:r>
              <a:rPr lang="nl-NL" dirty="0"/>
              <a:t>van zowel de hele prostaat als de voor kanker verdachte laesies worden ingetekend </a:t>
            </a:r>
          </a:p>
          <a:p>
            <a:r>
              <a:rPr lang="nl-NL" dirty="0"/>
              <a:t>Conversie naar een 3D-model, dat tijdens de procedure wordt gefuseerd met het </a:t>
            </a:r>
            <a:r>
              <a:rPr lang="nl-NL" i="1" dirty="0"/>
              <a:t>real-time</a:t>
            </a:r>
            <a:r>
              <a:rPr lang="nl-NL" dirty="0"/>
              <a:t> TRUS-beeld van de prostaat</a:t>
            </a:r>
          </a:p>
          <a:p>
            <a:r>
              <a:rPr lang="nl-NL" dirty="0"/>
              <a:t>Hierdoor kan de operator laesies die als verdacht worden beschouwd op </a:t>
            </a:r>
            <a:r>
              <a:rPr lang="nl-NL" dirty="0" err="1"/>
              <a:t>mpMRI</a:t>
            </a:r>
            <a:r>
              <a:rPr lang="nl-NL" dirty="0"/>
              <a:t> visualiseren en gericht aanprikken </a:t>
            </a:r>
          </a:p>
          <a:p>
            <a:endParaRPr lang="fr-BE" sz="2400" dirty="0">
              <a:solidFill>
                <a:srgbClr val="004380"/>
              </a:solidFill>
            </a:endParaRPr>
          </a:p>
        </p:txBody>
      </p:sp>
      <p:pic>
        <p:nvPicPr>
          <p:cNvPr id="3" name="Afbeelding 2" descr="Afbeelding met elektronica, binnen, schermafbeelding, zwart&#10;&#10;Automatisch gegenereerde beschrijving">
            <a:extLst>
              <a:ext uri="{FF2B5EF4-FFF2-40B4-BE49-F238E27FC236}">
                <a16:creationId xmlns:a16="http://schemas.microsoft.com/office/drawing/2014/main" id="{F8869CF8-131D-4DC6-B584-D2F1203E3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4949" y="1671282"/>
            <a:ext cx="5138649" cy="2723109"/>
          </a:xfrm>
          <a:prstGeom prst="rect">
            <a:avLst/>
          </a:prstGeom>
        </p:spPr>
      </p:pic>
    </p:spTree>
    <p:extLst>
      <p:ext uri="{BB962C8B-B14F-4D97-AF65-F5344CB8AC3E}">
        <p14:creationId xmlns:p14="http://schemas.microsoft.com/office/powerpoint/2010/main" val="4071539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52652" y="0"/>
            <a:ext cx="8180845" cy="967154"/>
          </a:xfrm>
        </p:spPr>
        <p:txBody>
          <a:bodyPr>
            <a:normAutofit/>
          </a:bodyPr>
          <a:lstStyle/>
          <a:p>
            <a:pPr algn="l"/>
            <a:r>
              <a:rPr lang="fr-BE" sz="2800" dirty="0">
                <a:solidFill>
                  <a:schemeClr val="tx2"/>
                </a:solidFill>
              </a:rPr>
              <a:t>Software-</a:t>
            </a:r>
            <a:r>
              <a:rPr lang="fr-BE" sz="2800" dirty="0" err="1">
                <a:solidFill>
                  <a:schemeClr val="tx2"/>
                </a:solidFill>
              </a:rPr>
              <a:t>geassisteerde</a:t>
            </a:r>
            <a:r>
              <a:rPr lang="fr-BE" sz="2800" dirty="0">
                <a:solidFill>
                  <a:schemeClr val="tx2"/>
                </a:solidFill>
              </a:rPr>
              <a:t> </a:t>
            </a:r>
            <a:r>
              <a:rPr lang="fr-BE" sz="2800" dirty="0" err="1">
                <a:solidFill>
                  <a:schemeClr val="tx2"/>
                </a:solidFill>
              </a:rPr>
              <a:t>fusie</a:t>
            </a:r>
            <a:endParaRPr lang="fr-BE" sz="2800" dirty="0">
              <a:solidFill>
                <a:schemeClr val="tx2"/>
              </a:solidFill>
            </a:endParaRPr>
          </a:p>
        </p:txBody>
      </p:sp>
      <p:sp>
        <p:nvSpPr>
          <p:cNvPr id="6" name="Espace réservé du contenu 5"/>
          <p:cNvSpPr>
            <a:spLocks noGrp="1"/>
          </p:cNvSpPr>
          <p:nvPr>
            <p:ph idx="1"/>
          </p:nvPr>
        </p:nvSpPr>
        <p:spPr>
          <a:xfrm>
            <a:off x="609601" y="1600204"/>
            <a:ext cx="5958980" cy="4525963"/>
          </a:xfrm>
        </p:spPr>
        <p:txBody>
          <a:bodyPr>
            <a:normAutofit fontScale="55000" lnSpcReduction="20000"/>
          </a:bodyPr>
          <a:lstStyle/>
          <a:p>
            <a:r>
              <a:rPr lang="nl-NL" dirty="0"/>
              <a:t>Beeldfusie kan rigide zijn of elastisch. Elastische fusie houdt rekening met het verschil in de vorm van de prostaat tussen de MRI-scan en de echografie, waarbij de echografiesonde de prostaat kan vervormen. Ruimtelijke </a:t>
            </a:r>
            <a:r>
              <a:rPr lang="nl-NL" i="1" dirty="0"/>
              <a:t>tracking</a:t>
            </a:r>
            <a:r>
              <a:rPr lang="nl-NL" dirty="0"/>
              <a:t> van de echografiesonde maakt nauwkeurige plaatsing van de naald ten opzichte van de digitale reconstructie mogelijk.</a:t>
            </a:r>
          </a:p>
          <a:p>
            <a:r>
              <a:rPr lang="nl-NL" dirty="0"/>
              <a:t>Software-geassisteerde MRI-gerichte prostaatbiopsies gaan gepaard met superieure detectie van hooggradige prostaatkanker in vergelijking met systematische TRUS-biopten. De techniek heeft mogelijks een grotere reproduceerbaarheid dan cognitieve fusie vanwege het voordeel van </a:t>
            </a:r>
            <a:r>
              <a:rPr lang="nl-NL" i="1" dirty="0"/>
              <a:t>real-time</a:t>
            </a:r>
            <a:r>
              <a:rPr lang="nl-NL" dirty="0"/>
              <a:t> feedback over de biopsielocatie.</a:t>
            </a:r>
          </a:p>
          <a:p>
            <a:r>
              <a:rPr lang="nl-NL" dirty="0"/>
              <a:t>Nadelen </a:t>
            </a:r>
            <a:r>
              <a:rPr lang="nl-NL" b="1" dirty="0"/>
              <a:t>: kosten van een extra apparaat en de noodzaak tot gespecialiseerde training van de operator</a:t>
            </a:r>
            <a:r>
              <a:rPr lang="nl-NL" dirty="0"/>
              <a:t>.</a:t>
            </a:r>
          </a:p>
          <a:p>
            <a:endParaRPr lang="fr-BE" sz="2400" dirty="0">
              <a:solidFill>
                <a:srgbClr val="004380"/>
              </a:solidFill>
            </a:endParaRPr>
          </a:p>
        </p:txBody>
      </p:sp>
      <p:pic>
        <p:nvPicPr>
          <p:cNvPr id="4" name="Afbeelding 3">
            <a:extLst>
              <a:ext uri="{FF2B5EF4-FFF2-40B4-BE49-F238E27FC236}">
                <a16:creationId xmlns:a16="http://schemas.microsoft.com/office/drawing/2014/main" id="{97E6401F-2794-4D61-9E39-6E1032A4C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9481" y="1740236"/>
            <a:ext cx="4244035" cy="2840155"/>
          </a:xfrm>
          <a:prstGeom prst="rect">
            <a:avLst/>
          </a:prstGeom>
        </p:spPr>
      </p:pic>
    </p:spTree>
    <p:extLst>
      <p:ext uri="{BB962C8B-B14F-4D97-AF65-F5344CB8AC3E}">
        <p14:creationId xmlns:p14="http://schemas.microsoft.com/office/powerpoint/2010/main" val="1601061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52652" y="0"/>
            <a:ext cx="8180845" cy="967154"/>
          </a:xfrm>
        </p:spPr>
        <p:txBody>
          <a:bodyPr>
            <a:normAutofit/>
          </a:bodyPr>
          <a:lstStyle/>
          <a:p>
            <a:pPr algn="l"/>
            <a:r>
              <a:rPr lang="fr-BE" sz="2800" dirty="0" err="1">
                <a:solidFill>
                  <a:schemeClr val="tx2"/>
                </a:solidFill>
              </a:rPr>
              <a:t>Transperineaal</a:t>
            </a:r>
            <a:r>
              <a:rPr lang="fr-BE" sz="2800" dirty="0">
                <a:solidFill>
                  <a:schemeClr val="tx2"/>
                </a:solidFill>
              </a:rPr>
              <a:t> versus </a:t>
            </a:r>
            <a:r>
              <a:rPr lang="fr-BE" sz="2800" dirty="0" err="1">
                <a:solidFill>
                  <a:schemeClr val="tx2"/>
                </a:solidFill>
              </a:rPr>
              <a:t>transrectaal</a:t>
            </a:r>
            <a:endParaRPr lang="fr-BE" sz="2800" dirty="0">
              <a:solidFill>
                <a:schemeClr val="tx2"/>
              </a:solidFill>
            </a:endParaRPr>
          </a:p>
        </p:txBody>
      </p:sp>
      <p:pic>
        <p:nvPicPr>
          <p:cNvPr id="8" name="Tijdelijke aanduiding voor inhoud 7" descr="Afbeelding met persoon, binnen, muur, man&#10;&#10;Automatisch gegenereerde beschrijving">
            <a:extLst>
              <a:ext uri="{FF2B5EF4-FFF2-40B4-BE49-F238E27FC236}">
                <a16:creationId xmlns:a16="http://schemas.microsoft.com/office/drawing/2014/main" id="{1D768B82-28DC-4D78-8F74-AED4159F9F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56097" y="1488588"/>
            <a:ext cx="5055617" cy="3351636"/>
          </a:xfrm>
        </p:spPr>
      </p:pic>
      <p:sp>
        <p:nvSpPr>
          <p:cNvPr id="10" name="Tekstvak 9">
            <a:extLst>
              <a:ext uri="{FF2B5EF4-FFF2-40B4-BE49-F238E27FC236}">
                <a16:creationId xmlns:a16="http://schemas.microsoft.com/office/drawing/2014/main" id="{0C61A8DF-C3EA-4438-808E-C5BD380811BF}"/>
              </a:ext>
            </a:extLst>
          </p:cNvPr>
          <p:cNvSpPr txBox="1"/>
          <p:nvPr/>
        </p:nvSpPr>
        <p:spPr>
          <a:xfrm>
            <a:off x="721453" y="1552743"/>
            <a:ext cx="5407059"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TRUS-</a:t>
            </a:r>
            <a:r>
              <a:rPr kumimoji="0" lang="nl-BE" sz="1800" b="0" i="0" u="none" strike="noStrike" kern="1200" cap="none" spc="0" normalizeH="0" baseline="0" noProof="0" dirty="0" err="1">
                <a:ln>
                  <a:noFill/>
                </a:ln>
                <a:solidFill>
                  <a:prstClr val="black"/>
                </a:solidFill>
                <a:effectLst/>
                <a:uLnTx/>
                <a:uFillTx/>
                <a:latin typeface="Calibri"/>
                <a:ea typeface="+mn-ea"/>
                <a:cs typeface="+mn-cs"/>
              </a:rPr>
              <a:t>guided</a:t>
            </a:r>
            <a:r>
              <a:rPr kumimoji="0" lang="nl-BE" sz="1800" b="0" i="0" u="none" strike="noStrike" kern="1200" cap="none" spc="0" normalizeH="0" baseline="0" noProof="0" dirty="0">
                <a:ln>
                  <a:noFill/>
                </a:ln>
                <a:solidFill>
                  <a:prstClr val="black"/>
                </a:solidFill>
                <a:effectLst/>
                <a:uLnTx/>
                <a:uFillTx/>
                <a:latin typeface="Calibri"/>
                <a:ea typeface="+mn-ea"/>
                <a:cs typeface="+mn-cs"/>
              </a:rPr>
              <a:t> altijd transrectaal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dirty="0">
                <a:ln>
                  <a:noFill/>
                </a:ln>
                <a:solidFill>
                  <a:prstClr val="black"/>
                </a:solidFill>
                <a:effectLst/>
                <a:uLnTx/>
                <a:uFillTx/>
                <a:latin typeface="Calibri"/>
                <a:ea typeface="+mn-ea"/>
                <a:cs typeface="+mn-cs"/>
              </a:rPr>
              <a:t>Fusie transrectaal of transperineaal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Transperineaal = via de huid ; veiliger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De naald gaat via de huid van het perineum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Voordeel = kans op infectie nihil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Omdat de huid vooraf volledig gesteriliseerd kan worden is het infectiegevaar zelfs zo klein : preventieve antibiotica niet nodig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Minder pijn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LA mogelijk , met sedatie/VR</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00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52652" y="0"/>
            <a:ext cx="8180845" cy="967154"/>
          </a:xfrm>
        </p:spPr>
        <p:txBody>
          <a:bodyPr>
            <a:normAutofit/>
          </a:bodyPr>
          <a:lstStyle/>
          <a:p>
            <a:pPr algn="l"/>
            <a:r>
              <a:rPr lang="fr-BE" sz="2800" dirty="0" err="1">
                <a:solidFill>
                  <a:schemeClr val="tx2"/>
                </a:solidFill>
              </a:rPr>
              <a:t>Resultaten</a:t>
            </a:r>
            <a:r>
              <a:rPr lang="fr-BE" sz="2800" dirty="0">
                <a:solidFill>
                  <a:schemeClr val="tx2"/>
                </a:solidFill>
              </a:rPr>
              <a:t> / guidelines</a:t>
            </a:r>
          </a:p>
        </p:txBody>
      </p:sp>
      <p:sp>
        <p:nvSpPr>
          <p:cNvPr id="6" name="Espace réservé du contenu 5"/>
          <p:cNvSpPr>
            <a:spLocks noGrp="1"/>
          </p:cNvSpPr>
          <p:nvPr>
            <p:ph idx="1"/>
          </p:nvPr>
        </p:nvSpPr>
        <p:spPr>
          <a:xfrm>
            <a:off x="609601" y="1600204"/>
            <a:ext cx="5958980" cy="4525963"/>
          </a:xfrm>
        </p:spPr>
        <p:txBody>
          <a:bodyPr>
            <a:normAutofit/>
          </a:bodyPr>
          <a:lstStyle/>
          <a:p>
            <a:endParaRPr lang="fr-BE" sz="2400" dirty="0">
              <a:solidFill>
                <a:srgbClr val="004380"/>
              </a:solidFill>
            </a:endParaRPr>
          </a:p>
        </p:txBody>
      </p:sp>
      <p:pic>
        <p:nvPicPr>
          <p:cNvPr id="2" name="Afbeelding 1">
            <a:extLst>
              <a:ext uri="{FF2B5EF4-FFF2-40B4-BE49-F238E27FC236}">
                <a16:creationId xmlns:a16="http://schemas.microsoft.com/office/drawing/2014/main" id="{431A0AE7-9A2A-44DA-87A4-0603C1D30427}"/>
              </a:ext>
            </a:extLst>
          </p:cNvPr>
          <p:cNvPicPr>
            <a:picLocks noChangeAspect="1"/>
          </p:cNvPicPr>
          <p:nvPr/>
        </p:nvPicPr>
        <p:blipFill rotWithShape="1">
          <a:blip r:embed="rId2"/>
          <a:srcRect l="33303" t="35229" r="28784" b="14617"/>
          <a:stretch/>
        </p:blipFill>
        <p:spPr>
          <a:xfrm>
            <a:off x="515365" y="259083"/>
            <a:ext cx="7937755" cy="5906498"/>
          </a:xfrm>
          <a:prstGeom prst="rect">
            <a:avLst/>
          </a:prstGeom>
        </p:spPr>
      </p:pic>
      <p:pic>
        <p:nvPicPr>
          <p:cNvPr id="3" name="Afbeelding 2">
            <a:extLst>
              <a:ext uri="{FF2B5EF4-FFF2-40B4-BE49-F238E27FC236}">
                <a16:creationId xmlns:a16="http://schemas.microsoft.com/office/drawing/2014/main" id="{D47047DD-38B9-45FD-8EC2-571F6FD1A28C}"/>
              </a:ext>
            </a:extLst>
          </p:cNvPr>
          <p:cNvPicPr>
            <a:picLocks noChangeAspect="1"/>
          </p:cNvPicPr>
          <p:nvPr/>
        </p:nvPicPr>
        <p:blipFill rotWithShape="1">
          <a:blip r:embed="rId2"/>
          <a:srcRect l="9358" r="68349" b="90336"/>
          <a:stretch/>
        </p:blipFill>
        <p:spPr>
          <a:xfrm>
            <a:off x="282430" y="5943756"/>
            <a:ext cx="2718033" cy="662730"/>
          </a:xfrm>
          <a:prstGeom prst="rect">
            <a:avLst/>
          </a:prstGeom>
        </p:spPr>
      </p:pic>
      <p:pic>
        <p:nvPicPr>
          <p:cNvPr id="4" name="Afbeelding 3">
            <a:extLst>
              <a:ext uri="{FF2B5EF4-FFF2-40B4-BE49-F238E27FC236}">
                <a16:creationId xmlns:a16="http://schemas.microsoft.com/office/drawing/2014/main" id="{BBA48A8F-A2D5-45A8-B9EC-7A50C28CDE47}"/>
              </a:ext>
            </a:extLst>
          </p:cNvPr>
          <p:cNvPicPr>
            <a:picLocks noChangeAspect="1"/>
          </p:cNvPicPr>
          <p:nvPr/>
        </p:nvPicPr>
        <p:blipFill rotWithShape="1">
          <a:blip r:embed="rId3"/>
          <a:srcRect l="24610" t="7829" r="40963" b="61766"/>
          <a:stretch/>
        </p:blipFill>
        <p:spPr>
          <a:xfrm>
            <a:off x="499758" y="216151"/>
            <a:ext cx="7958252" cy="3953513"/>
          </a:xfrm>
          <a:prstGeom prst="rect">
            <a:avLst/>
          </a:prstGeom>
        </p:spPr>
      </p:pic>
    </p:spTree>
    <p:extLst>
      <p:ext uri="{BB962C8B-B14F-4D97-AF65-F5344CB8AC3E}">
        <p14:creationId xmlns:p14="http://schemas.microsoft.com/office/powerpoint/2010/main" val="2185625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52652" y="0"/>
            <a:ext cx="8180845" cy="967154"/>
          </a:xfrm>
        </p:spPr>
        <p:txBody>
          <a:bodyPr>
            <a:normAutofit/>
          </a:bodyPr>
          <a:lstStyle/>
          <a:p>
            <a:pPr algn="l"/>
            <a:r>
              <a:rPr lang="fr-BE" sz="2800" dirty="0" err="1">
                <a:solidFill>
                  <a:schemeClr val="tx2"/>
                </a:solidFill>
              </a:rPr>
              <a:t>Conclusie</a:t>
            </a:r>
            <a:endParaRPr lang="fr-BE" sz="2800" dirty="0">
              <a:solidFill>
                <a:schemeClr val="tx2"/>
              </a:solidFill>
            </a:endParaRPr>
          </a:p>
        </p:txBody>
      </p:sp>
      <p:sp>
        <p:nvSpPr>
          <p:cNvPr id="6" name="Espace réservé du contenu 5"/>
          <p:cNvSpPr>
            <a:spLocks noGrp="1"/>
          </p:cNvSpPr>
          <p:nvPr>
            <p:ph idx="1"/>
          </p:nvPr>
        </p:nvSpPr>
        <p:spPr>
          <a:xfrm>
            <a:off x="609601" y="1600204"/>
            <a:ext cx="5958980" cy="4525963"/>
          </a:xfrm>
        </p:spPr>
        <p:txBody>
          <a:bodyPr>
            <a:normAutofit fontScale="85000" lnSpcReduction="20000"/>
          </a:bodyPr>
          <a:lstStyle/>
          <a:p>
            <a:r>
              <a:rPr lang="nl-NL" dirty="0"/>
              <a:t>MRI-gerichte </a:t>
            </a:r>
            <a:r>
              <a:rPr lang="nl-NL" dirty="0" smtClean="0"/>
              <a:t>biopsieprocedures</a:t>
            </a:r>
          </a:p>
          <a:p>
            <a:pPr marL="0" indent="0">
              <a:buNone/>
            </a:pPr>
            <a:endParaRPr lang="nl-NL" dirty="0"/>
          </a:p>
          <a:p>
            <a:r>
              <a:rPr lang="nl-NL" dirty="0"/>
              <a:t>Detectie meer hooggradige en minder laaggradige prostaatkankers </a:t>
            </a:r>
            <a:r>
              <a:rPr lang="nl-NL" dirty="0" err="1"/>
              <a:t>mpMRI</a:t>
            </a:r>
            <a:r>
              <a:rPr lang="nl-NL" dirty="0"/>
              <a:t> van de </a:t>
            </a:r>
            <a:r>
              <a:rPr lang="nl-NL" dirty="0" smtClean="0"/>
              <a:t>prostaat</a:t>
            </a:r>
          </a:p>
          <a:p>
            <a:pPr marL="0" indent="0">
              <a:buNone/>
            </a:pPr>
            <a:endParaRPr lang="nl-NL" dirty="0"/>
          </a:p>
          <a:p>
            <a:r>
              <a:rPr lang="nl-NL" dirty="0"/>
              <a:t>Betere diagnostiek van klinisch significante prostaatkanker in de biopsienaïeve </a:t>
            </a:r>
            <a:r>
              <a:rPr lang="nl-NL" dirty="0" smtClean="0"/>
              <a:t>patiënt</a:t>
            </a:r>
          </a:p>
          <a:p>
            <a:pPr marL="0" indent="0">
              <a:buNone/>
            </a:pPr>
            <a:endParaRPr lang="nl-NL" dirty="0"/>
          </a:p>
          <a:p>
            <a:r>
              <a:rPr lang="nl-NL" dirty="0"/>
              <a:t>Transperineaal = geen infecties</a:t>
            </a:r>
            <a:endParaRPr lang="fr-BE" sz="2400" dirty="0">
              <a:solidFill>
                <a:srgbClr val="004380"/>
              </a:solidFill>
            </a:endParaRPr>
          </a:p>
        </p:txBody>
      </p:sp>
      <p:pic>
        <p:nvPicPr>
          <p:cNvPr id="2" name="Onlinemedia 1" title="The Benefits of Predictive Fusion for MRI Fusion Prostate Biopsies">
            <a:hlinkClick r:id="" action="ppaction://media"/>
            <a:extLst>
              <a:ext uri="{FF2B5EF4-FFF2-40B4-BE49-F238E27FC236}">
                <a16:creationId xmlns:a16="http://schemas.microsoft.com/office/drawing/2014/main" id="{145C9D61-AE65-49F8-A64C-7AADC270D7FB}"/>
              </a:ext>
            </a:extLst>
          </p:cNvPr>
          <p:cNvPicPr>
            <a:picLocks noRot="1" noChangeAspect="1"/>
          </p:cNvPicPr>
          <p:nvPr>
            <a:videoFile r:link="rId1"/>
          </p:nvPr>
        </p:nvPicPr>
        <p:blipFill>
          <a:blip r:embed="rId3"/>
          <a:stretch>
            <a:fillRect/>
          </a:stretch>
        </p:blipFill>
        <p:spPr>
          <a:xfrm>
            <a:off x="6568581" y="2028040"/>
            <a:ext cx="4748169" cy="2670845"/>
          </a:xfrm>
          <a:prstGeom prst="rect">
            <a:avLst/>
          </a:prstGeom>
        </p:spPr>
      </p:pic>
    </p:spTree>
    <p:extLst>
      <p:ext uri="{BB962C8B-B14F-4D97-AF65-F5344CB8AC3E}">
        <p14:creationId xmlns:p14="http://schemas.microsoft.com/office/powerpoint/2010/main" val="2247728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52652" y="0"/>
            <a:ext cx="8180845" cy="967154"/>
          </a:xfrm>
        </p:spPr>
        <p:txBody>
          <a:bodyPr>
            <a:normAutofit/>
          </a:bodyPr>
          <a:lstStyle/>
          <a:p>
            <a:pPr algn="l"/>
            <a:r>
              <a:rPr lang="fr-BE" sz="2800" dirty="0">
                <a:solidFill>
                  <a:schemeClr val="tx2"/>
                </a:solidFill>
              </a:rPr>
              <a:t>HOLMIUM ENUCLEATION of the PROSTATE : HOLEP</a:t>
            </a:r>
          </a:p>
        </p:txBody>
      </p:sp>
      <p:pic>
        <p:nvPicPr>
          <p:cNvPr id="9" name="Tijdelijke aanduiding voor inhoud 8" descr="Afbeelding met gebouw&#10;&#10;Automatisch gegenereerde beschrijving">
            <a:extLst>
              <a:ext uri="{FF2B5EF4-FFF2-40B4-BE49-F238E27FC236}">
                <a16:creationId xmlns:a16="http://schemas.microsoft.com/office/drawing/2014/main" id="{9ACDBCD8-0245-493C-9993-6C6B515CFC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682" y="1306587"/>
            <a:ext cx="6028319" cy="4525963"/>
          </a:xfrm>
        </p:spPr>
      </p:pic>
      <p:pic>
        <p:nvPicPr>
          <p:cNvPr id="11" name="Afbeelding 10" descr="Afbeelding met tekst&#10;&#10;Automatisch gegenereerde beschrijving">
            <a:extLst>
              <a:ext uri="{FF2B5EF4-FFF2-40B4-BE49-F238E27FC236}">
                <a16:creationId xmlns:a16="http://schemas.microsoft.com/office/drawing/2014/main" id="{B4F8CC9F-FAF9-4114-8FFC-879D6C1B9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893" y="1270075"/>
            <a:ext cx="6076951" cy="4562475"/>
          </a:xfrm>
          <a:prstGeom prst="rect">
            <a:avLst/>
          </a:prstGeom>
        </p:spPr>
      </p:pic>
    </p:spTree>
    <p:extLst>
      <p:ext uri="{BB962C8B-B14F-4D97-AF65-F5344CB8AC3E}">
        <p14:creationId xmlns:p14="http://schemas.microsoft.com/office/powerpoint/2010/main" val="181278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747623" y="0"/>
            <a:ext cx="10961299" cy="967154"/>
          </a:xfrm>
        </p:spPr>
        <p:txBody>
          <a:bodyPr>
            <a:normAutofit/>
          </a:bodyPr>
          <a:lstStyle/>
          <a:p>
            <a:pPr algn="l"/>
            <a:r>
              <a:rPr lang="fr-BE" sz="2800" dirty="0">
                <a:solidFill>
                  <a:schemeClr val="tx2"/>
                </a:solidFill>
              </a:rPr>
              <a:t>Golden standard ; TURP / open prostatectomie</a:t>
            </a:r>
          </a:p>
        </p:txBody>
      </p:sp>
      <p:pic>
        <p:nvPicPr>
          <p:cNvPr id="4" name="Tijdelijke aanduiding voor inhoud 3" descr="Afbeelding met binnen, zitten, wit, foto&#10;&#10;Automatisch gegenereerde beschrijving">
            <a:extLst>
              <a:ext uri="{FF2B5EF4-FFF2-40B4-BE49-F238E27FC236}">
                <a16:creationId xmlns:a16="http://schemas.microsoft.com/office/drawing/2014/main" id="{F5CD86C4-2A9D-46EA-BFD6-B251670791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615" y="1670773"/>
            <a:ext cx="4696263" cy="3224299"/>
          </a:xfrm>
        </p:spPr>
      </p:pic>
      <p:pic>
        <p:nvPicPr>
          <p:cNvPr id="8" name="Afbeelding 7" descr="Afbeelding met tekst, kaart&#10;&#10;Automatisch gegenereerde beschrijving">
            <a:extLst>
              <a:ext uri="{FF2B5EF4-FFF2-40B4-BE49-F238E27FC236}">
                <a16:creationId xmlns:a16="http://schemas.microsoft.com/office/drawing/2014/main" id="{5A28D13B-8A4A-4FB1-AA93-7D7EC3706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6772" y="1566362"/>
            <a:ext cx="3635229" cy="3280794"/>
          </a:xfrm>
          <a:prstGeom prst="rect">
            <a:avLst/>
          </a:prstGeom>
        </p:spPr>
      </p:pic>
      <p:pic>
        <p:nvPicPr>
          <p:cNvPr id="10" name="Afbeelding 9" descr="Afbeelding met binnen&#10;&#10;Automatisch gegenereerde beschrijving">
            <a:extLst>
              <a:ext uri="{FF2B5EF4-FFF2-40B4-BE49-F238E27FC236}">
                <a16:creationId xmlns:a16="http://schemas.microsoft.com/office/drawing/2014/main" id="{117EB8C7-B340-4DE1-B132-213AEEB134CE}"/>
              </a:ext>
            </a:extLst>
          </p:cNvPr>
          <p:cNvPicPr>
            <a:picLocks noChangeAspect="1"/>
          </p:cNvPicPr>
          <p:nvPr/>
        </p:nvPicPr>
        <p:blipFill rotWithShape="1">
          <a:blip r:embed="rId4">
            <a:extLst>
              <a:ext uri="{28A0092B-C50C-407E-A947-70E740481C1C}">
                <a14:useLocalDpi xmlns:a14="http://schemas.microsoft.com/office/drawing/2010/main" val="0"/>
              </a:ext>
            </a:extLst>
          </a:blip>
          <a:srcRect l="2112" t="-1" r="2112" b="1060"/>
          <a:stretch/>
        </p:blipFill>
        <p:spPr>
          <a:xfrm>
            <a:off x="4295163" y="1782250"/>
            <a:ext cx="3741491" cy="2898809"/>
          </a:xfrm>
          <a:prstGeom prst="rect">
            <a:avLst/>
          </a:prstGeom>
        </p:spPr>
      </p:pic>
    </p:spTree>
    <p:extLst>
      <p:ext uri="{BB962C8B-B14F-4D97-AF65-F5344CB8AC3E}">
        <p14:creationId xmlns:p14="http://schemas.microsoft.com/office/powerpoint/2010/main" val="415445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846365" y="0"/>
            <a:ext cx="8180845" cy="967154"/>
          </a:xfrm>
        </p:spPr>
        <p:txBody>
          <a:bodyPr>
            <a:normAutofit/>
          </a:bodyPr>
          <a:lstStyle/>
          <a:p>
            <a:pPr algn="l"/>
            <a:r>
              <a:rPr lang="fr-BE" sz="2800" dirty="0" smtClean="0">
                <a:solidFill>
                  <a:schemeClr val="tx2"/>
                </a:solidFill>
              </a:rPr>
              <a:t>Screening </a:t>
            </a:r>
            <a:r>
              <a:rPr lang="fr-BE" sz="2800" dirty="0">
                <a:solidFill>
                  <a:schemeClr val="tx2"/>
                </a:solidFill>
              </a:rPr>
              <a:t>van </a:t>
            </a:r>
            <a:r>
              <a:rPr lang="fr-BE" sz="2800" dirty="0" err="1">
                <a:solidFill>
                  <a:schemeClr val="tx2"/>
                </a:solidFill>
              </a:rPr>
              <a:t>prostaatkanker</a:t>
            </a:r>
            <a:r>
              <a:rPr lang="fr-BE" sz="2800" dirty="0">
                <a:solidFill>
                  <a:schemeClr val="tx2"/>
                </a:solidFill>
              </a:rPr>
              <a:t> ; rapport </a:t>
            </a:r>
            <a:r>
              <a:rPr lang="fr-BE" sz="2800" dirty="0" err="1">
                <a:solidFill>
                  <a:schemeClr val="tx2"/>
                </a:solidFill>
              </a:rPr>
              <a:t>Europese</a:t>
            </a:r>
            <a:r>
              <a:rPr lang="fr-BE" sz="2800" dirty="0">
                <a:solidFill>
                  <a:schemeClr val="tx2"/>
                </a:solidFill>
              </a:rPr>
              <a:t> </a:t>
            </a:r>
            <a:r>
              <a:rPr lang="fr-BE" sz="2800" dirty="0" err="1">
                <a:solidFill>
                  <a:schemeClr val="tx2"/>
                </a:solidFill>
              </a:rPr>
              <a:t>Commissie</a:t>
            </a:r>
            <a:endParaRPr lang="fr-BE" sz="2800" dirty="0">
              <a:solidFill>
                <a:schemeClr val="tx2"/>
              </a:solidFill>
            </a:endParaRPr>
          </a:p>
        </p:txBody>
      </p:sp>
      <p:sp>
        <p:nvSpPr>
          <p:cNvPr id="6" name="Espace réservé du contenu 5"/>
          <p:cNvSpPr>
            <a:spLocks noGrp="1"/>
          </p:cNvSpPr>
          <p:nvPr>
            <p:ph idx="1"/>
          </p:nvPr>
        </p:nvSpPr>
        <p:spPr>
          <a:xfrm>
            <a:off x="609600" y="1600202"/>
            <a:ext cx="5958980" cy="4525963"/>
          </a:xfrm>
        </p:spPr>
        <p:txBody>
          <a:bodyPr>
            <a:normAutofit/>
          </a:bodyPr>
          <a:lstStyle/>
          <a:p>
            <a:r>
              <a:rPr lang="fr-BE" sz="2400" dirty="0" err="1">
                <a:solidFill>
                  <a:srgbClr val="004380"/>
                </a:solidFill>
              </a:rPr>
              <a:t>Dringende</a:t>
            </a:r>
            <a:r>
              <a:rPr lang="fr-BE" sz="2400" dirty="0">
                <a:solidFill>
                  <a:srgbClr val="004380"/>
                </a:solidFill>
              </a:rPr>
              <a:t> </a:t>
            </a:r>
            <a:r>
              <a:rPr lang="fr-BE" sz="2400" dirty="0" err="1">
                <a:solidFill>
                  <a:srgbClr val="004380"/>
                </a:solidFill>
              </a:rPr>
              <a:t>actie</a:t>
            </a:r>
            <a:r>
              <a:rPr lang="fr-BE" sz="2400" dirty="0">
                <a:solidFill>
                  <a:srgbClr val="004380"/>
                </a:solidFill>
              </a:rPr>
              <a:t> </a:t>
            </a:r>
            <a:r>
              <a:rPr lang="fr-BE" sz="2400" dirty="0" err="1">
                <a:solidFill>
                  <a:srgbClr val="004380"/>
                </a:solidFill>
              </a:rPr>
              <a:t>gevraagd</a:t>
            </a:r>
            <a:r>
              <a:rPr lang="fr-BE" sz="2400" dirty="0">
                <a:solidFill>
                  <a:srgbClr val="004380"/>
                </a:solidFill>
              </a:rPr>
              <a:t> van EU</a:t>
            </a:r>
          </a:p>
          <a:p>
            <a:r>
              <a:rPr lang="fr-BE" sz="2400" dirty="0" err="1">
                <a:solidFill>
                  <a:srgbClr val="004380"/>
                </a:solidFill>
              </a:rPr>
              <a:t>Screeningsprogramma’s</a:t>
            </a:r>
            <a:r>
              <a:rPr lang="fr-BE" sz="2400" dirty="0">
                <a:solidFill>
                  <a:srgbClr val="004380"/>
                </a:solidFill>
              </a:rPr>
              <a:t> in </a:t>
            </a:r>
            <a:r>
              <a:rPr lang="fr-BE" sz="2400" dirty="0" err="1">
                <a:solidFill>
                  <a:srgbClr val="004380"/>
                </a:solidFill>
              </a:rPr>
              <a:t>deelstaten</a:t>
            </a:r>
            <a:r>
              <a:rPr lang="fr-BE" sz="2400" dirty="0">
                <a:solidFill>
                  <a:srgbClr val="004380"/>
                </a:solidFill>
              </a:rPr>
              <a:t> via </a:t>
            </a:r>
            <a:r>
              <a:rPr lang="fr-BE" sz="2400" dirty="0" err="1">
                <a:solidFill>
                  <a:srgbClr val="004380"/>
                </a:solidFill>
              </a:rPr>
              <a:t>iPAAC</a:t>
            </a:r>
            <a:endParaRPr lang="fr-BE" sz="2400" dirty="0">
              <a:solidFill>
                <a:srgbClr val="004380"/>
              </a:solidFill>
            </a:endParaRPr>
          </a:p>
          <a:p>
            <a:r>
              <a:rPr lang="fr-BE" sz="2400" dirty="0" err="1">
                <a:solidFill>
                  <a:srgbClr val="004380"/>
                </a:solidFill>
              </a:rPr>
              <a:t>Gegevens</a:t>
            </a:r>
            <a:r>
              <a:rPr lang="fr-BE" sz="2400" dirty="0">
                <a:solidFill>
                  <a:srgbClr val="004380"/>
                </a:solidFill>
              </a:rPr>
              <a:t> </a:t>
            </a:r>
            <a:r>
              <a:rPr lang="fr-BE" sz="2400" dirty="0" err="1">
                <a:solidFill>
                  <a:srgbClr val="004380"/>
                </a:solidFill>
              </a:rPr>
              <a:t>tonen</a:t>
            </a:r>
            <a:r>
              <a:rPr lang="fr-BE" sz="2400" dirty="0">
                <a:solidFill>
                  <a:srgbClr val="004380"/>
                </a:solidFill>
              </a:rPr>
              <a:t> </a:t>
            </a:r>
            <a:r>
              <a:rPr lang="fr-BE" sz="2400" dirty="0" err="1">
                <a:solidFill>
                  <a:srgbClr val="004380"/>
                </a:solidFill>
              </a:rPr>
              <a:t>nut</a:t>
            </a:r>
            <a:r>
              <a:rPr lang="fr-BE" sz="2400" dirty="0">
                <a:solidFill>
                  <a:srgbClr val="004380"/>
                </a:solidFill>
              </a:rPr>
              <a:t> van PSA-</a:t>
            </a:r>
            <a:r>
              <a:rPr lang="fr-BE" sz="2400" dirty="0" err="1">
                <a:solidFill>
                  <a:srgbClr val="004380"/>
                </a:solidFill>
              </a:rPr>
              <a:t>gebaseerde</a:t>
            </a:r>
            <a:r>
              <a:rPr lang="fr-BE" sz="2400" dirty="0">
                <a:solidFill>
                  <a:srgbClr val="004380"/>
                </a:solidFill>
              </a:rPr>
              <a:t> screening</a:t>
            </a:r>
          </a:p>
          <a:p>
            <a:r>
              <a:rPr lang="fr-BE" sz="2400" dirty="0">
                <a:solidFill>
                  <a:srgbClr val="004380"/>
                </a:solidFill>
              </a:rPr>
              <a:t>EAU-guidelines </a:t>
            </a:r>
            <a:r>
              <a:rPr lang="fr-BE" sz="2400" dirty="0" err="1">
                <a:solidFill>
                  <a:srgbClr val="004380"/>
                </a:solidFill>
              </a:rPr>
              <a:t>zijn</a:t>
            </a:r>
            <a:r>
              <a:rPr lang="fr-BE" sz="2400" dirty="0">
                <a:solidFill>
                  <a:srgbClr val="004380"/>
                </a:solidFill>
              </a:rPr>
              <a:t> </a:t>
            </a:r>
            <a:r>
              <a:rPr lang="fr-BE" sz="2400" dirty="0" err="1">
                <a:solidFill>
                  <a:srgbClr val="004380"/>
                </a:solidFill>
              </a:rPr>
              <a:t>evidence-based</a:t>
            </a:r>
            <a:r>
              <a:rPr lang="fr-BE" sz="2400" dirty="0">
                <a:solidFill>
                  <a:srgbClr val="004380"/>
                </a:solidFill>
              </a:rPr>
              <a:t> en </a:t>
            </a:r>
            <a:r>
              <a:rPr lang="fr-BE" sz="2400" dirty="0" err="1">
                <a:solidFill>
                  <a:srgbClr val="004380"/>
                </a:solidFill>
              </a:rPr>
              <a:t>kunnen</a:t>
            </a:r>
            <a:r>
              <a:rPr lang="fr-BE" sz="2400" dirty="0">
                <a:solidFill>
                  <a:srgbClr val="004380"/>
                </a:solidFill>
              </a:rPr>
              <a:t> </a:t>
            </a:r>
            <a:r>
              <a:rPr lang="fr-BE" sz="2400" dirty="0" err="1">
                <a:solidFill>
                  <a:srgbClr val="004380"/>
                </a:solidFill>
              </a:rPr>
              <a:t>als</a:t>
            </a:r>
            <a:r>
              <a:rPr lang="fr-BE" sz="2400" dirty="0">
                <a:solidFill>
                  <a:srgbClr val="004380"/>
                </a:solidFill>
              </a:rPr>
              <a:t> </a:t>
            </a:r>
            <a:r>
              <a:rPr lang="fr-BE" sz="2400" dirty="0" err="1">
                <a:solidFill>
                  <a:srgbClr val="004380"/>
                </a:solidFill>
              </a:rPr>
              <a:t>vertrekpunt</a:t>
            </a:r>
            <a:r>
              <a:rPr lang="fr-BE" sz="2400" dirty="0">
                <a:solidFill>
                  <a:srgbClr val="004380"/>
                </a:solidFill>
              </a:rPr>
              <a:t> </a:t>
            </a:r>
            <a:r>
              <a:rPr lang="fr-BE" sz="2400" dirty="0" err="1">
                <a:solidFill>
                  <a:srgbClr val="004380"/>
                </a:solidFill>
              </a:rPr>
              <a:t>dienen</a:t>
            </a:r>
            <a:endParaRPr lang="fr-BE" sz="2400" dirty="0">
              <a:solidFill>
                <a:srgbClr val="004380"/>
              </a:solidFill>
            </a:endParaRPr>
          </a:p>
          <a:p>
            <a:endParaRPr lang="fr-BE" sz="2400" dirty="0">
              <a:solidFill>
                <a:srgbClr val="004380"/>
              </a:solidFill>
            </a:endParaRPr>
          </a:p>
          <a:p>
            <a:endParaRPr lang="fr-BE" sz="2400" dirty="0">
              <a:solidFill>
                <a:srgbClr val="004380"/>
              </a:solidFill>
            </a:endParaRPr>
          </a:p>
        </p:txBody>
      </p:sp>
      <p:pic>
        <p:nvPicPr>
          <p:cNvPr id="7" name="Afbeelding 6">
            <a:extLst>
              <a:ext uri="{FF2B5EF4-FFF2-40B4-BE49-F238E27FC236}">
                <a16:creationId xmlns:a16="http://schemas.microsoft.com/office/drawing/2014/main" id="{DC621C46-A2D5-4BF8-BAF1-ADA354806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5001" y="274639"/>
            <a:ext cx="2588595" cy="503338"/>
          </a:xfrm>
          <a:prstGeom prst="rect">
            <a:avLst/>
          </a:prstGeom>
          <a:solidFill>
            <a:schemeClr val="bg1"/>
          </a:solidFill>
        </p:spPr>
      </p:pic>
      <p:pic>
        <p:nvPicPr>
          <p:cNvPr id="2" name="Afbeelding 1">
            <a:extLst>
              <a:ext uri="{FF2B5EF4-FFF2-40B4-BE49-F238E27FC236}">
                <a16:creationId xmlns:a16="http://schemas.microsoft.com/office/drawing/2014/main" id="{8CB2DE08-A2D0-4997-BCB3-4649CB0EE78F}"/>
              </a:ext>
            </a:extLst>
          </p:cNvPr>
          <p:cNvPicPr>
            <a:picLocks noChangeAspect="1"/>
          </p:cNvPicPr>
          <p:nvPr/>
        </p:nvPicPr>
        <p:blipFill rotWithShape="1">
          <a:blip r:embed="rId3"/>
          <a:srcRect l="35161" t="12477" r="35252" b="12049"/>
          <a:stretch/>
        </p:blipFill>
        <p:spPr>
          <a:xfrm>
            <a:off x="7621368" y="1407353"/>
            <a:ext cx="3607266" cy="5176008"/>
          </a:xfrm>
          <a:prstGeom prst="rect">
            <a:avLst/>
          </a:prstGeom>
        </p:spPr>
      </p:pic>
      <p:pic>
        <p:nvPicPr>
          <p:cNvPr id="3" name="Afbeelding 2">
            <a:extLst>
              <a:ext uri="{FF2B5EF4-FFF2-40B4-BE49-F238E27FC236}">
                <a16:creationId xmlns:a16="http://schemas.microsoft.com/office/drawing/2014/main" id="{F2432D21-71FD-4638-9989-2C25E349CEA5}"/>
              </a:ext>
            </a:extLst>
          </p:cNvPr>
          <p:cNvPicPr>
            <a:picLocks noChangeAspect="1"/>
          </p:cNvPicPr>
          <p:nvPr/>
        </p:nvPicPr>
        <p:blipFill rotWithShape="1">
          <a:blip r:embed="rId4"/>
          <a:srcRect l="17656" t="7951" r="66628" b="82752"/>
          <a:stretch/>
        </p:blipFill>
        <p:spPr>
          <a:xfrm>
            <a:off x="3304003" y="5545777"/>
            <a:ext cx="3118152" cy="1037584"/>
          </a:xfrm>
          <a:prstGeom prst="rect">
            <a:avLst/>
          </a:prstGeom>
        </p:spPr>
      </p:pic>
    </p:spTree>
    <p:extLst>
      <p:ext uri="{BB962C8B-B14F-4D97-AF65-F5344CB8AC3E}">
        <p14:creationId xmlns:p14="http://schemas.microsoft.com/office/powerpoint/2010/main" val="3275148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52652" y="0"/>
            <a:ext cx="8180845" cy="967154"/>
          </a:xfrm>
        </p:spPr>
        <p:txBody>
          <a:bodyPr>
            <a:normAutofit/>
          </a:bodyPr>
          <a:lstStyle/>
          <a:p>
            <a:pPr algn="l"/>
            <a:r>
              <a:rPr lang="fr-BE" sz="2800" dirty="0">
                <a:solidFill>
                  <a:schemeClr val="tx2"/>
                </a:solidFill>
              </a:rPr>
              <a:t>ALTERNATIEVEN</a:t>
            </a:r>
          </a:p>
        </p:txBody>
      </p:sp>
      <p:pic>
        <p:nvPicPr>
          <p:cNvPr id="9" name="Afbeelding 8">
            <a:extLst>
              <a:ext uri="{FF2B5EF4-FFF2-40B4-BE49-F238E27FC236}">
                <a16:creationId xmlns:a16="http://schemas.microsoft.com/office/drawing/2014/main" id="{59087417-0EEA-4F0B-814A-244A39BB08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8275" y="1241795"/>
            <a:ext cx="3689341" cy="2769897"/>
          </a:xfrm>
          <a:prstGeom prst="rect">
            <a:avLst/>
          </a:prstGeom>
        </p:spPr>
      </p:pic>
      <p:pic>
        <p:nvPicPr>
          <p:cNvPr id="12" name="Afbeelding 11">
            <a:extLst>
              <a:ext uri="{FF2B5EF4-FFF2-40B4-BE49-F238E27FC236}">
                <a16:creationId xmlns:a16="http://schemas.microsoft.com/office/drawing/2014/main" id="{7FEA71A8-E0D0-449F-94D5-68C9A9962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23" y="1579141"/>
            <a:ext cx="5023149" cy="1274530"/>
          </a:xfrm>
          <a:prstGeom prst="rect">
            <a:avLst/>
          </a:prstGeom>
        </p:spPr>
      </p:pic>
      <p:pic>
        <p:nvPicPr>
          <p:cNvPr id="14" name="Afbeelding 13" descr="Afbeelding met toiletbenodigdheden&#10;&#10;Automatisch gegenereerde beschrijving">
            <a:extLst>
              <a:ext uri="{FF2B5EF4-FFF2-40B4-BE49-F238E27FC236}">
                <a16:creationId xmlns:a16="http://schemas.microsoft.com/office/drawing/2014/main" id="{A0CAAF7D-2523-4F6A-A557-1BF6BF4EB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549" y="3669136"/>
            <a:ext cx="1724025" cy="1609725"/>
          </a:xfrm>
          <a:prstGeom prst="rect">
            <a:avLst/>
          </a:prstGeom>
        </p:spPr>
      </p:pic>
      <p:pic>
        <p:nvPicPr>
          <p:cNvPr id="15" name="Afbeelding 14">
            <a:extLst>
              <a:ext uri="{FF2B5EF4-FFF2-40B4-BE49-F238E27FC236}">
                <a16:creationId xmlns:a16="http://schemas.microsoft.com/office/drawing/2014/main" id="{5647414B-0DDF-4D1E-B036-582C69854E07}"/>
              </a:ext>
            </a:extLst>
          </p:cNvPr>
          <p:cNvPicPr>
            <a:picLocks noChangeAspect="1"/>
          </p:cNvPicPr>
          <p:nvPr/>
        </p:nvPicPr>
        <p:blipFill rotWithShape="1">
          <a:blip r:embed="rId5"/>
          <a:srcRect l="24697" t="40672" r="42001" b="20398"/>
          <a:stretch/>
        </p:blipFill>
        <p:spPr>
          <a:xfrm>
            <a:off x="3682769" y="3450632"/>
            <a:ext cx="3993159" cy="2625754"/>
          </a:xfrm>
          <a:prstGeom prst="rect">
            <a:avLst/>
          </a:prstGeom>
        </p:spPr>
      </p:pic>
      <p:pic>
        <p:nvPicPr>
          <p:cNvPr id="17" name="Afbeelding 16">
            <a:extLst>
              <a:ext uri="{FF2B5EF4-FFF2-40B4-BE49-F238E27FC236}">
                <a16:creationId xmlns:a16="http://schemas.microsoft.com/office/drawing/2014/main" id="{D314D727-24CD-4B00-A780-1A8CF9B3A1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2422" y="4473996"/>
            <a:ext cx="1962151" cy="1866900"/>
          </a:xfrm>
          <a:prstGeom prst="rect">
            <a:avLst/>
          </a:prstGeom>
        </p:spPr>
      </p:pic>
    </p:spTree>
    <p:extLst>
      <p:ext uri="{BB962C8B-B14F-4D97-AF65-F5344CB8AC3E}">
        <p14:creationId xmlns:p14="http://schemas.microsoft.com/office/powerpoint/2010/main" val="1104050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52652" y="0"/>
            <a:ext cx="8180845" cy="967154"/>
          </a:xfrm>
        </p:spPr>
        <p:txBody>
          <a:bodyPr>
            <a:normAutofit/>
          </a:bodyPr>
          <a:lstStyle/>
          <a:p>
            <a:pPr algn="l"/>
            <a:r>
              <a:rPr lang="fr-BE" sz="2800" dirty="0">
                <a:solidFill>
                  <a:schemeClr val="tx2"/>
                </a:solidFill>
              </a:rPr>
              <a:t>HOLEP</a:t>
            </a:r>
          </a:p>
        </p:txBody>
      </p:sp>
      <p:pic>
        <p:nvPicPr>
          <p:cNvPr id="3" name="Afbeelding 2" descr="Afbeelding met tekst&#10;&#10;Automatisch gegenereerde beschrijving">
            <a:extLst>
              <a:ext uri="{FF2B5EF4-FFF2-40B4-BE49-F238E27FC236}">
                <a16:creationId xmlns:a16="http://schemas.microsoft.com/office/drawing/2014/main" id="{80DE0E3A-419A-4222-83E0-D4B407BE2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881" y="1458155"/>
            <a:ext cx="5599915" cy="4204324"/>
          </a:xfrm>
          <a:prstGeom prst="rect">
            <a:avLst/>
          </a:prstGeom>
        </p:spPr>
      </p:pic>
      <p:pic>
        <p:nvPicPr>
          <p:cNvPr id="4" name="Onlinemedia 3" title="HoLEP Surgery | Enlarged Prostate Surgery">
            <a:hlinkClick r:id="" action="ppaction://media"/>
            <a:extLst>
              <a:ext uri="{FF2B5EF4-FFF2-40B4-BE49-F238E27FC236}">
                <a16:creationId xmlns:a16="http://schemas.microsoft.com/office/drawing/2014/main" id="{179FA235-1CC7-4448-B663-275709B206B1}"/>
              </a:ext>
            </a:extLst>
          </p:cNvPr>
          <p:cNvPicPr>
            <a:picLocks noRot="1" noChangeAspect="1"/>
          </p:cNvPicPr>
          <p:nvPr>
            <a:videoFile r:link="rId1"/>
          </p:nvPr>
        </p:nvPicPr>
        <p:blipFill>
          <a:blip r:embed="rId4"/>
          <a:stretch>
            <a:fillRect/>
          </a:stretch>
        </p:blipFill>
        <p:spPr>
          <a:xfrm>
            <a:off x="6020499" y="1845817"/>
            <a:ext cx="6096000" cy="3429000"/>
          </a:xfrm>
          <a:prstGeom prst="rect">
            <a:avLst/>
          </a:prstGeom>
        </p:spPr>
      </p:pic>
    </p:spTree>
    <p:extLst>
      <p:ext uri="{BB962C8B-B14F-4D97-AF65-F5344CB8AC3E}">
        <p14:creationId xmlns:p14="http://schemas.microsoft.com/office/powerpoint/2010/main" val="2977048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77819" y="0"/>
            <a:ext cx="8180845" cy="967154"/>
          </a:xfrm>
        </p:spPr>
        <p:txBody>
          <a:bodyPr>
            <a:normAutofit/>
          </a:bodyPr>
          <a:lstStyle/>
          <a:p>
            <a:pPr algn="l"/>
            <a:r>
              <a:rPr lang="fr-BE" sz="2800" dirty="0">
                <a:solidFill>
                  <a:schemeClr val="tx2"/>
                </a:solidFill>
              </a:rPr>
              <a:t>HOLEP vs open prostatectomie</a:t>
            </a:r>
          </a:p>
        </p:txBody>
      </p:sp>
      <p:pic>
        <p:nvPicPr>
          <p:cNvPr id="2" name="Afbeelding 1">
            <a:extLst>
              <a:ext uri="{FF2B5EF4-FFF2-40B4-BE49-F238E27FC236}">
                <a16:creationId xmlns:a16="http://schemas.microsoft.com/office/drawing/2014/main" id="{0B4A95D2-6D28-4B9B-9CEC-8220141E1232}"/>
              </a:ext>
            </a:extLst>
          </p:cNvPr>
          <p:cNvPicPr>
            <a:picLocks noChangeAspect="1"/>
          </p:cNvPicPr>
          <p:nvPr/>
        </p:nvPicPr>
        <p:blipFill rotWithShape="1">
          <a:blip r:embed="rId2"/>
          <a:srcRect l="21000" t="18502" r="41223" b="18187"/>
          <a:stretch/>
        </p:blipFill>
        <p:spPr>
          <a:xfrm>
            <a:off x="1199627" y="1289809"/>
            <a:ext cx="4538444" cy="4278385"/>
          </a:xfrm>
          <a:prstGeom prst="rect">
            <a:avLst/>
          </a:prstGeom>
        </p:spPr>
      </p:pic>
      <p:sp>
        <p:nvSpPr>
          <p:cNvPr id="6" name="Tekstvak 5">
            <a:extLst>
              <a:ext uri="{FF2B5EF4-FFF2-40B4-BE49-F238E27FC236}">
                <a16:creationId xmlns:a16="http://schemas.microsoft.com/office/drawing/2014/main" id="{0BE809C4-67F7-44A7-A53A-06A370F0F791}"/>
              </a:ext>
            </a:extLst>
          </p:cNvPr>
          <p:cNvSpPr txBox="1"/>
          <p:nvPr/>
        </p:nvSpPr>
        <p:spPr>
          <a:xfrm>
            <a:off x="5922442" y="1378939"/>
            <a:ext cx="5294199" cy="2308324"/>
          </a:xfrm>
          <a:prstGeom prst="rect">
            <a:avLst/>
          </a:prstGeom>
          <a:noFill/>
        </p:spPr>
        <p:txBody>
          <a:bodyPr wrap="square" rtlCol="0">
            <a:spAutoFit/>
          </a:bodyPr>
          <a:lstStyle/>
          <a:p>
            <a:pPr marL="285750" indent="-285750">
              <a:buFont typeface="Arial" panose="020B0604020202020204" pitchFamily="34" charset="0"/>
              <a:buChar char="•"/>
            </a:pPr>
            <a:r>
              <a:rPr lang="nl-BE" dirty="0"/>
              <a:t>HOLEP = Volume-</a:t>
            </a:r>
            <a:r>
              <a:rPr lang="nl-BE" u="sng" dirty="0"/>
              <a:t>on</a:t>
            </a:r>
            <a:r>
              <a:rPr lang="nl-BE" dirty="0"/>
              <a:t>afhankelijke procedure ( </a:t>
            </a:r>
            <a:r>
              <a:rPr lang="nl-BE" dirty="0" err="1"/>
              <a:t>itt</a:t>
            </a:r>
            <a:r>
              <a:rPr lang="nl-BE" dirty="0"/>
              <a:t>. TURP</a:t>
            </a:r>
            <a:r>
              <a:rPr lang="nl-BE" dirty="0" smtClean="0"/>
              <a:t>)</a:t>
            </a:r>
          </a:p>
          <a:p>
            <a:endParaRPr lang="nl-BE" dirty="0"/>
          </a:p>
          <a:p>
            <a:pPr marL="285750" indent="-285750">
              <a:buFont typeface="Arial" panose="020B0604020202020204" pitchFamily="34" charset="0"/>
              <a:buChar char="•"/>
            </a:pPr>
            <a:r>
              <a:rPr lang="nl-BE" dirty="0"/>
              <a:t>Open </a:t>
            </a:r>
            <a:r>
              <a:rPr lang="nl-BE" dirty="0" err="1"/>
              <a:t>prostatectomie</a:t>
            </a:r>
            <a:r>
              <a:rPr lang="nl-BE" dirty="0"/>
              <a:t> hogere transfusieratio’s en langer hospitaalverblijf ( + abdominale wonde</a:t>
            </a:r>
            <a:r>
              <a:rPr lang="nl-BE" dirty="0" smtClean="0"/>
              <a:t>)</a:t>
            </a:r>
          </a:p>
          <a:p>
            <a:endParaRPr lang="nl-BE" dirty="0"/>
          </a:p>
          <a:p>
            <a:pPr marL="285750" indent="-285750">
              <a:buFont typeface="Arial" panose="020B0604020202020204" pitchFamily="34" charset="0"/>
              <a:buChar char="•"/>
            </a:pPr>
            <a:r>
              <a:rPr lang="nl-BE" dirty="0"/>
              <a:t>Kortere periode met transurethrale sonde bij HOLEP</a:t>
            </a:r>
          </a:p>
        </p:txBody>
      </p:sp>
    </p:spTree>
    <p:extLst>
      <p:ext uri="{BB962C8B-B14F-4D97-AF65-F5344CB8AC3E}">
        <p14:creationId xmlns:p14="http://schemas.microsoft.com/office/powerpoint/2010/main" val="1402390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246BD5-9E28-43CA-9A0B-EEBEF30B5553}"/>
              </a:ext>
            </a:extLst>
          </p:cNvPr>
          <p:cNvSpPr>
            <a:spLocks noGrp="1"/>
          </p:cNvSpPr>
          <p:nvPr>
            <p:ph type="title"/>
          </p:nvPr>
        </p:nvSpPr>
        <p:spPr>
          <a:xfrm>
            <a:off x="1150189" y="127990"/>
            <a:ext cx="4846850" cy="782374"/>
          </a:xfrm>
        </p:spPr>
        <p:txBody>
          <a:bodyPr>
            <a:normAutofit/>
          </a:bodyPr>
          <a:lstStyle/>
          <a:p>
            <a:r>
              <a:rPr lang="nl-BE" dirty="0">
                <a:solidFill>
                  <a:schemeClr val="tx2"/>
                </a:solidFill>
              </a:rPr>
              <a:t>RESULTATEN HOLEP </a:t>
            </a:r>
            <a:r>
              <a:rPr lang="nl-BE" dirty="0" err="1">
                <a:solidFill>
                  <a:schemeClr val="tx2"/>
                </a:solidFill>
              </a:rPr>
              <a:t>vs</a:t>
            </a:r>
            <a:r>
              <a:rPr lang="nl-BE" dirty="0">
                <a:solidFill>
                  <a:schemeClr val="tx2"/>
                </a:solidFill>
              </a:rPr>
              <a:t> TURP</a:t>
            </a:r>
          </a:p>
        </p:txBody>
      </p:sp>
      <p:sp>
        <p:nvSpPr>
          <p:cNvPr id="3" name="Tijdelijke aanduiding voor inhoud 2">
            <a:extLst>
              <a:ext uri="{FF2B5EF4-FFF2-40B4-BE49-F238E27FC236}">
                <a16:creationId xmlns:a16="http://schemas.microsoft.com/office/drawing/2014/main" id="{D4A397E6-8D98-43D2-BD7C-1EE62D451443}"/>
              </a:ext>
            </a:extLst>
          </p:cNvPr>
          <p:cNvSpPr>
            <a:spLocks noGrp="1"/>
          </p:cNvSpPr>
          <p:nvPr>
            <p:ph idx="1"/>
          </p:nvPr>
        </p:nvSpPr>
        <p:spPr/>
        <p:txBody>
          <a:bodyPr/>
          <a:lstStyle/>
          <a:p>
            <a:endParaRPr lang="nl-BE"/>
          </a:p>
        </p:txBody>
      </p:sp>
      <p:pic>
        <p:nvPicPr>
          <p:cNvPr id="5" name="Afbeelding 4">
            <a:extLst>
              <a:ext uri="{FF2B5EF4-FFF2-40B4-BE49-F238E27FC236}">
                <a16:creationId xmlns:a16="http://schemas.microsoft.com/office/drawing/2014/main" id="{F5EE3921-527A-4D06-95DE-7ABA457A4842}"/>
              </a:ext>
            </a:extLst>
          </p:cNvPr>
          <p:cNvPicPr>
            <a:picLocks noChangeAspect="1"/>
          </p:cNvPicPr>
          <p:nvPr/>
        </p:nvPicPr>
        <p:blipFill rotWithShape="1">
          <a:blip r:embed="rId2"/>
          <a:srcRect l="1652" t="15413" r="52041" b="32721"/>
          <a:stretch/>
        </p:blipFill>
        <p:spPr>
          <a:xfrm>
            <a:off x="528505" y="1149519"/>
            <a:ext cx="7877263" cy="4962793"/>
          </a:xfrm>
          <a:prstGeom prst="rect">
            <a:avLst/>
          </a:prstGeom>
        </p:spPr>
      </p:pic>
      <p:sp>
        <p:nvSpPr>
          <p:cNvPr id="4" name="Oval 3"/>
          <p:cNvSpPr/>
          <p:nvPr/>
        </p:nvSpPr>
        <p:spPr>
          <a:xfrm>
            <a:off x="528507" y="2291938"/>
            <a:ext cx="1264667" cy="38001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6" name="Oval 5"/>
          <p:cNvSpPr/>
          <p:nvPr/>
        </p:nvSpPr>
        <p:spPr>
          <a:xfrm>
            <a:off x="528506" y="2824348"/>
            <a:ext cx="1264667" cy="38001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8" name="Oval 7"/>
          <p:cNvSpPr/>
          <p:nvPr/>
        </p:nvSpPr>
        <p:spPr>
          <a:xfrm>
            <a:off x="464209" y="4190010"/>
            <a:ext cx="1264667" cy="38001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1987499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77819" y="0"/>
            <a:ext cx="8180845" cy="967154"/>
          </a:xfrm>
        </p:spPr>
        <p:txBody>
          <a:bodyPr>
            <a:normAutofit/>
          </a:bodyPr>
          <a:lstStyle/>
          <a:p>
            <a:pPr algn="l"/>
            <a:r>
              <a:rPr lang="fr-BE" sz="2800" dirty="0">
                <a:solidFill>
                  <a:schemeClr val="tx2"/>
                </a:solidFill>
              </a:rPr>
              <a:t>Learning </a:t>
            </a:r>
            <a:r>
              <a:rPr lang="fr-BE" sz="2800" dirty="0" err="1">
                <a:solidFill>
                  <a:schemeClr val="tx2"/>
                </a:solidFill>
              </a:rPr>
              <a:t>curve</a:t>
            </a:r>
            <a:r>
              <a:rPr lang="fr-BE" sz="2800" dirty="0">
                <a:solidFill>
                  <a:schemeClr val="tx2"/>
                </a:solidFill>
              </a:rPr>
              <a:t>	</a:t>
            </a:r>
          </a:p>
        </p:txBody>
      </p:sp>
      <p:pic>
        <p:nvPicPr>
          <p:cNvPr id="3" name="Afbeelding 2">
            <a:extLst>
              <a:ext uri="{FF2B5EF4-FFF2-40B4-BE49-F238E27FC236}">
                <a16:creationId xmlns:a16="http://schemas.microsoft.com/office/drawing/2014/main" id="{A6B7E86C-E38E-4EB7-9B71-31C28555C8F9}"/>
              </a:ext>
            </a:extLst>
          </p:cNvPr>
          <p:cNvPicPr>
            <a:picLocks noChangeAspect="1"/>
          </p:cNvPicPr>
          <p:nvPr/>
        </p:nvPicPr>
        <p:blipFill rotWithShape="1">
          <a:blip r:embed="rId2"/>
          <a:srcRect l="31720" t="10030" r="31812" b="60794"/>
          <a:stretch/>
        </p:blipFill>
        <p:spPr>
          <a:xfrm>
            <a:off x="620431" y="1308529"/>
            <a:ext cx="10991608" cy="4207431"/>
          </a:xfrm>
          <a:prstGeom prst="rect">
            <a:avLst/>
          </a:prstGeom>
        </p:spPr>
      </p:pic>
      <p:pic>
        <p:nvPicPr>
          <p:cNvPr id="4" name="Afbeelding 2">
            <a:extLst>
              <a:ext uri="{FF2B5EF4-FFF2-40B4-BE49-F238E27FC236}">
                <a16:creationId xmlns:a16="http://schemas.microsoft.com/office/drawing/2014/main" id="{A6B7E86C-E38E-4EB7-9B71-31C28555C8F9}"/>
              </a:ext>
            </a:extLst>
          </p:cNvPr>
          <p:cNvPicPr>
            <a:picLocks noChangeAspect="1"/>
          </p:cNvPicPr>
          <p:nvPr/>
        </p:nvPicPr>
        <p:blipFill rotWithShape="1">
          <a:blip r:embed="rId2"/>
          <a:srcRect l="31720" t="38890" r="31812" b="44051"/>
          <a:stretch/>
        </p:blipFill>
        <p:spPr>
          <a:xfrm>
            <a:off x="620431" y="2694431"/>
            <a:ext cx="10991608" cy="2821528"/>
          </a:xfrm>
          <a:prstGeom prst="rect">
            <a:avLst/>
          </a:prstGeom>
        </p:spPr>
      </p:pic>
      <p:pic>
        <p:nvPicPr>
          <p:cNvPr id="6" name="Afbeelding 2">
            <a:extLst>
              <a:ext uri="{FF2B5EF4-FFF2-40B4-BE49-F238E27FC236}">
                <a16:creationId xmlns:a16="http://schemas.microsoft.com/office/drawing/2014/main" id="{A6B7E86C-E38E-4EB7-9B71-31C28555C8F9}"/>
              </a:ext>
            </a:extLst>
          </p:cNvPr>
          <p:cNvPicPr>
            <a:picLocks noChangeAspect="1"/>
          </p:cNvPicPr>
          <p:nvPr/>
        </p:nvPicPr>
        <p:blipFill rotWithShape="1">
          <a:blip r:embed="rId2"/>
          <a:srcRect l="31720" t="55320" r="31812" b="3731"/>
          <a:stretch/>
        </p:blipFill>
        <p:spPr>
          <a:xfrm>
            <a:off x="349018" y="498798"/>
            <a:ext cx="11263021" cy="60509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71459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77818" y="0"/>
            <a:ext cx="8180845" cy="967154"/>
          </a:xfrm>
        </p:spPr>
        <p:txBody>
          <a:bodyPr>
            <a:normAutofit/>
          </a:bodyPr>
          <a:lstStyle/>
          <a:p>
            <a:pPr algn="l"/>
            <a:r>
              <a:rPr lang="fr-BE" sz="2800" dirty="0" err="1">
                <a:solidFill>
                  <a:schemeClr val="tx2"/>
                </a:solidFill>
              </a:rPr>
              <a:t>Bloedverlies</a:t>
            </a:r>
            <a:r>
              <a:rPr lang="fr-BE" sz="2800" dirty="0">
                <a:solidFill>
                  <a:schemeClr val="tx2"/>
                </a:solidFill>
              </a:rPr>
              <a:t> en </a:t>
            </a:r>
            <a:r>
              <a:rPr lang="fr-BE" sz="2800" dirty="0" err="1">
                <a:solidFill>
                  <a:schemeClr val="tx2"/>
                </a:solidFill>
              </a:rPr>
              <a:t>anticoagulerende</a:t>
            </a:r>
            <a:r>
              <a:rPr lang="fr-BE" sz="2800" dirty="0">
                <a:solidFill>
                  <a:schemeClr val="tx2"/>
                </a:solidFill>
              </a:rPr>
              <a:t> </a:t>
            </a:r>
            <a:r>
              <a:rPr lang="fr-BE" sz="2800" dirty="0" err="1">
                <a:solidFill>
                  <a:schemeClr val="tx2"/>
                </a:solidFill>
              </a:rPr>
              <a:t>medicatie</a:t>
            </a:r>
            <a:r>
              <a:rPr lang="fr-BE" sz="2800" dirty="0">
                <a:solidFill>
                  <a:schemeClr val="tx2"/>
                </a:solidFill>
              </a:rPr>
              <a:t>	</a:t>
            </a:r>
          </a:p>
        </p:txBody>
      </p:sp>
      <p:pic>
        <p:nvPicPr>
          <p:cNvPr id="7" name="Afbeelding 6">
            <a:extLst>
              <a:ext uri="{FF2B5EF4-FFF2-40B4-BE49-F238E27FC236}">
                <a16:creationId xmlns:a16="http://schemas.microsoft.com/office/drawing/2014/main" id="{DC621C46-A2D5-4BF8-BAF1-ADA354806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5001" y="274639"/>
            <a:ext cx="2588595" cy="503338"/>
          </a:xfrm>
          <a:prstGeom prst="rect">
            <a:avLst/>
          </a:prstGeom>
          <a:solidFill>
            <a:schemeClr val="bg1"/>
          </a:solidFill>
        </p:spPr>
      </p:pic>
      <p:sp>
        <p:nvSpPr>
          <p:cNvPr id="2" name="Tekstvak 1">
            <a:extLst>
              <a:ext uri="{FF2B5EF4-FFF2-40B4-BE49-F238E27FC236}">
                <a16:creationId xmlns:a16="http://schemas.microsoft.com/office/drawing/2014/main" id="{8E0166D3-6EBF-41E6-BA81-0D18C4AF17A2}"/>
              </a:ext>
            </a:extLst>
          </p:cNvPr>
          <p:cNvSpPr txBox="1"/>
          <p:nvPr/>
        </p:nvSpPr>
        <p:spPr>
          <a:xfrm>
            <a:off x="6832802" y="1834768"/>
            <a:ext cx="5184397" cy="466281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100" i="1" dirty="0"/>
              <a:t>Objective</a:t>
            </a:r>
          </a:p>
          <a:p>
            <a:r>
              <a:rPr lang="en-US" sz="1100" dirty="0"/>
              <a:t>To compare the immediate postoperative outcomes of patients with benign prostatic hyperplasia undergoing Holmium laser enucleation of the prostate (HOLEP) with and without full anticoagulation or antiplatelet therapy at the time of surgery.</a:t>
            </a:r>
          </a:p>
          <a:p>
            <a:r>
              <a:rPr lang="en-US" sz="1100" i="1" dirty="0"/>
              <a:t>Materials and Methods</a:t>
            </a:r>
          </a:p>
          <a:p>
            <a:r>
              <a:rPr lang="en-US" sz="1100" dirty="0"/>
              <a:t>A retrospective review was performed on a series of consecutive patients undergoing HOLEP at our institution by a single surgeon from February 2004 to September 2010. Demographic, surgical, pathological and outcome data were collected. Two cohorts were identified on the basis of antithrombotic therapy at the time of surgery. Patients who continued on aspirin, aspirin/dipyridamole, clopidogrel and warfarin throughout the surgery were included in the antithrombotic cohort. Univariate analysis was performed to determine differences in outcomes between the 2 cohorts.</a:t>
            </a:r>
          </a:p>
          <a:p>
            <a:r>
              <a:rPr lang="en-US" sz="1100" i="1" dirty="0"/>
              <a:t>Results</a:t>
            </a:r>
          </a:p>
          <a:p>
            <a:r>
              <a:rPr lang="en-US" sz="1100" dirty="0"/>
              <a:t>Total 125 consecutive patients underwent HOLEP with 52 patients on antithrombotic therapy at the time of surgery and 73 patients were not on antithrombotic therapy during surgery. Patients in the antithrombotic group were older (75.1 ±7.5 vs. 71.7 ± 8.3 years; p = 0.02) and had a higher median ASA physical status (3 (3-3) vs. 2 (2-3), p &lt; 0.0001). The mean operating time and median specimen volume were not significantly different between the 2 cohorts. The median length of stay (2 (1-3) vs. 1 (1-2) d, p = 0.014) was longer in the antithrombotic cohort. The transfusion rate (7.7 vs. 0%, p = 0.028) was predictably higher in the antithrombotic cohort. No patients required re-operation for bleeding.</a:t>
            </a:r>
          </a:p>
          <a:p>
            <a:r>
              <a:rPr lang="en-US" sz="1100" i="1" dirty="0"/>
              <a:t>Conclusions</a:t>
            </a:r>
          </a:p>
          <a:p>
            <a:r>
              <a:rPr lang="en-US" sz="1100" dirty="0"/>
              <a:t>The use of HOLEP in patients on antithrombotic therapy is </a:t>
            </a:r>
            <a:r>
              <a:rPr lang="en-US" sz="1100" b="1" dirty="0"/>
              <a:t>safe despite the higher surgical risk profile of that particular patient population and the potential increased risk for significant bleeding.</a:t>
            </a:r>
          </a:p>
          <a:p>
            <a:endParaRPr lang="nl-BE" sz="1100" dirty="0"/>
          </a:p>
        </p:txBody>
      </p:sp>
      <p:pic>
        <p:nvPicPr>
          <p:cNvPr id="3" name="Afbeelding 2">
            <a:extLst>
              <a:ext uri="{FF2B5EF4-FFF2-40B4-BE49-F238E27FC236}">
                <a16:creationId xmlns:a16="http://schemas.microsoft.com/office/drawing/2014/main" id="{96042461-C6DD-49B2-B699-C57C0EFAC28B}"/>
              </a:ext>
            </a:extLst>
          </p:cNvPr>
          <p:cNvPicPr>
            <a:picLocks noChangeAspect="1"/>
          </p:cNvPicPr>
          <p:nvPr/>
        </p:nvPicPr>
        <p:blipFill rotWithShape="1">
          <a:blip r:embed="rId3"/>
          <a:srcRect l="20642" t="33517" r="43371" b="48257"/>
          <a:stretch/>
        </p:blipFill>
        <p:spPr>
          <a:xfrm>
            <a:off x="7626153" y="151000"/>
            <a:ext cx="4387443" cy="1249961"/>
          </a:xfrm>
          <a:prstGeom prst="rect">
            <a:avLst/>
          </a:prstGeom>
        </p:spPr>
      </p:pic>
      <p:pic>
        <p:nvPicPr>
          <p:cNvPr id="4" name="Afbeelding 3">
            <a:extLst>
              <a:ext uri="{FF2B5EF4-FFF2-40B4-BE49-F238E27FC236}">
                <a16:creationId xmlns:a16="http://schemas.microsoft.com/office/drawing/2014/main" id="{1382DB77-ACE6-4641-8B67-0577CE6989DE}"/>
              </a:ext>
            </a:extLst>
          </p:cNvPr>
          <p:cNvPicPr>
            <a:picLocks noChangeAspect="1"/>
          </p:cNvPicPr>
          <p:nvPr/>
        </p:nvPicPr>
        <p:blipFill rotWithShape="1">
          <a:blip r:embed="rId4"/>
          <a:srcRect l="18716" t="18960" r="36269" b="17921"/>
          <a:stretch/>
        </p:blipFill>
        <p:spPr>
          <a:xfrm>
            <a:off x="285227" y="1468074"/>
            <a:ext cx="5488262" cy="4328719"/>
          </a:xfrm>
          <a:prstGeom prst="rect">
            <a:avLst/>
          </a:prstGeom>
        </p:spPr>
      </p:pic>
    </p:spTree>
    <p:extLst>
      <p:ext uri="{BB962C8B-B14F-4D97-AF65-F5344CB8AC3E}">
        <p14:creationId xmlns:p14="http://schemas.microsoft.com/office/powerpoint/2010/main" val="2196775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77818" y="0"/>
            <a:ext cx="8180845" cy="967154"/>
          </a:xfrm>
        </p:spPr>
        <p:txBody>
          <a:bodyPr>
            <a:normAutofit/>
          </a:bodyPr>
          <a:lstStyle/>
          <a:p>
            <a:pPr algn="l"/>
            <a:r>
              <a:rPr lang="fr-BE" sz="2800" dirty="0" err="1">
                <a:solidFill>
                  <a:schemeClr val="tx2"/>
                </a:solidFill>
              </a:rPr>
              <a:t>Conclusies</a:t>
            </a:r>
            <a:r>
              <a:rPr lang="fr-BE" sz="2800" dirty="0">
                <a:solidFill>
                  <a:schemeClr val="tx2"/>
                </a:solidFill>
              </a:rPr>
              <a:t> HOLEP		</a:t>
            </a:r>
          </a:p>
        </p:txBody>
      </p:sp>
      <p:pic>
        <p:nvPicPr>
          <p:cNvPr id="7" name="Afbeelding 6">
            <a:extLst>
              <a:ext uri="{FF2B5EF4-FFF2-40B4-BE49-F238E27FC236}">
                <a16:creationId xmlns:a16="http://schemas.microsoft.com/office/drawing/2014/main" id="{DC621C46-A2D5-4BF8-BAF1-ADA354806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5001" y="274639"/>
            <a:ext cx="2588595" cy="503338"/>
          </a:xfrm>
          <a:prstGeom prst="rect">
            <a:avLst/>
          </a:prstGeom>
          <a:solidFill>
            <a:schemeClr val="bg1"/>
          </a:solidFill>
        </p:spPr>
      </p:pic>
      <p:sp>
        <p:nvSpPr>
          <p:cNvPr id="2" name="Tekstvak 1">
            <a:extLst>
              <a:ext uri="{FF2B5EF4-FFF2-40B4-BE49-F238E27FC236}">
                <a16:creationId xmlns:a16="http://schemas.microsoft.com/office/drawing/2014/main" id="{BB09A105-7755-4BF0-867C-975551FD1D4D}"/>
              </a:ext>
            </a:extLst>
          </p:cNvPr>
          <p:cNvSpPr txBox="1"/>
          <p:nvPr/>
        </p:nvSpPr>
        <p:spPr>
          <a:xfrm>
            <a:off x="1400961" y="1493240"/>
            <a:ext cx="5427678" cy="3970318"/>
          </a:xfrm>
          <a:prstGeom prst="rect">
            <a:avLst/>
          </a:prstGeom>
          <a:noFill/>
        </p:spPr>
        <p:txBody>
          <a:bodyPr wrap="square" rtlCol="0">
            <a:spAutoFit/>
          </a:bodyPr>
          <a:lstStyle/>
          <a:p>
            <a:pPr marL="285750" indent="-285750">
              <a:buFont typeface="Wingdings" panose="05000000000000000000" pitchFamily="2" charset="2"/>
              <a:buChar char="Ø"/>
            </a:pPr>
            <a:r>
              <a:rPr lang="nl-BE" dirty="0" err="1"/>
              <a:t>Feasible</a:t>
            </a:r>
            <a:r>
              <a:rPr lang="nl-BE" dirty="0"/>
              <a:t> techniek om endoscopisch BPH te behandelen</a:t>
            </a:r>
          </a:p>
          <a:p>
            <a:pPr marL="285750" indent="-285750">
              <a:buFont typeface="Wingdings" panose="05000000000000000000" pitchFamily="2" charset="2"/>
              <a:buChar char="Ø"/>
            </a:pPr>
            <a:r>
              <a:rPr lang="nl-BE" dirty="0"/>
              <a:t>Ook voor grotere volumes</a:t>
            </a:r>
          </a:p>
          <a:p>
            <a:pPr marL="285750" indent="-285750">
              <a:buFont typeface="Wingdings" panose="05000000000000000000" pitchFamily="2" charset="2"/>
              <a:buChar char="Ø"/>
            </a:pPr>
            <a:r>
              <a:rPr lang="nl-BE" dirty="0"/>
              <a:t>Ook mogelijk bij patiënten onder anticoagulatie</a:t>
            </a:r>
          </a:p>
          <a:p>
            <a:pPr marL="285750" indent="-285750">
              <a:buFont typeface="Wingdings" panose="05000000000000000000" pitchFamily="2" charset="2"/>
              <a:buChar char="Ø"/>
            </a:pPr>
            <a:r>
              <a:rPr lang="nl-BE" dirty="0"/>
              <a:t>Resultaten qua verbetering urodynamische parameters ook na &gt; 24 maanden vergelijkbaar met open </a:t>
            </a:r>
            <a:r>
              <a:rPr lang="nl-BE" dirty="0" err="1"/>
              <a:t>prostatectomie</a:t>
            </a:r>
            <a:endParaRPr lang="nl-BE" dirty="0"/>
          </a:p>
          <a:p>
            <a:pPr marL="285750" indent="-285750">
              <a:buFont typeface="Wingdings" panose="05000000000000000000" pitchFamily="2" charset="2"/>
              <a:buChar char="Ø"/>
            </a:pPr>
            <a:r>
              <a:rPr lang="nl-BE" dirty="0"/>
              <a:t>Ingreep langere interventietijd , maar korter hospitaalverblijf, minder lang transurethrale </a:t>
            </a:r>
            <a:r>
              <a:rPr lang="nl-BE" dirty="0" err="1"/>
              <a:t>catheter</a:t>
            </a:r>
            <a:r>
              <a:rPr lang="nl-BE" dirty="0"/>
              <a:t>, minder bloeding</a:t>
            </a:r>
          </a:p>
          <a:p>
            <a:pPr marL="285750" indent="-285750">
              <a:buFont typeface="Wingdings" panose="05000000000000000000" pitchFamily="2" charset="2"/>
              <a:buChar char="Ø"/>
            </a:pPr>
            <a:endParaRPr lang="nl-BE" dirty="0"/>
          </a:p>
          <a:p>
            <a:pPr marL="285750" indent="-285750">
              <a:buFont typeface="Wingdings" panose="05000000000000000000" pitchFamily="2" charset="2"/>
              <a:buChar char="Ø"/>
            </a:pPr>
            <a:endParaRPr lang="nl-BE" dirty="0"/>
          </a:p>
          <a:p>
            <a:pPr marL="285750" indent="-285750">
              <a:buFont typeface="Wingdings" panose="05000000000000000000" pitchFamily="2" charset="2"/>
              <a:buChar char="Ø"/>
            </a:pPr>
            <a:r>
              <a:rPr lang="nl-BE" dirty="0">
                <a:solidFill>
                  <a:srgbClr val="FF0000"/>
                </a:solidFill>
              </a:rPr>
              <a:t>Golden standard</a:t>
            </a:r>
          </a:p>
          <a:p>
            <a:endParaRPr lang="nl-BE" dirty="0"/>
          </a:p>
        </p:txBody>
      </p:sp>
      <p:pic>
        <p:nvPicPr>
          <p:cNvPr id="3" name="Afbeelding 2">
            <a:extLst>
              <a:ext uri="{FF2B5EF4-FFF2-40B4-BE49-F238E27FC236}">
                <a16:creationId xmlns:a16="http://schemas.microsoft.com/office/drawing/2014/main" id="{764F7FA9-F1E5-469B-8507-FD6912651B22}"/>
              </a:ext>
            </a:extLst>
          </p:cNvPr>
          <p:cNvPicPr>
            <a:picLocks noChangeAspect="1"/>
          </p:cNvPicPr>
          <p:nvPr/>
        </p:nvPicPr>
        <p:blipFill rotWithShape="1">
          <a:blip r:embed="rId3"/>
          <a:srcRect l="18648" t="17003" r="40825" b="7890"/>
          <a:stretch/>
        </p:blipFill>
        <p:spPr>
          <a:xfrm>
            <a:off x="6828639" y="967154"/>
            <a:ext cx="4941116" cy="5150840"/>
          </a:xfrm>
          <a:prstGeom prst="rect">
            <a:avLst/>
          </a:prstGeom>
        </p:spPr>
      </p:pic>
    </p:spTree>
    <p:extLst>
      <p:ext uri="{BB962C8B-B14F-4D97-AF65-F5344CB8AC3E}">
        <p14:creationId xmlns:p14="http://schemas.microsoft.com/office/powerpoint/2010/main" val="391372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893866" y="0"/>
            <a:ext cx="8180845" cy="967154"/>
          </a:xfrm>
        </p:spPr>
        <p:txBody>
          <a:bodyPr>
            <a:normAutofit/>
          </a:bodyPr>
          <a:lstStyle/>
          <a:p>
            <a:pPr algn="l"/>
            <a:r>
              <a:rPr lang="fr-BE" sz="2800" dirty="0">
                <a:solidFill>
                  <a:schemeClr val="tx2"/>
                </a:solidFill>
              </a:rPr>
              <a:t>Diagnose van </a:t>
            </a:r>
            <a:r>
              <a:rPr lang="fr-BE" sz="2800" dirty="0" err="1">
                <a:solidFill>
                  <a:schemeClr val="tx2"/>
                </a:solidFill>
              </a:rPr>
              <a:t>prostaatkanker</a:t>
            </a:r>
            <a:r>
              <a:rPr lang="fr-BE" sz="2800" dirty="0">
                <a:solidFill>
                  <a:schemeClr val="tx2"/>
                </a:solidFill>
              </a:rPr>
              <a:t> ; rapport </a:t>
            </a:r>
            <a:r>
              <a:rPr lang="fr-BE" sz="2800" dirty="0" err="1">
                <a:solidFill>
                  <a:schemeClr val="tx2"/>
                </a:solidFill>
              </a:rPr>
              <a:t>Europese</a:t>
            </a:r>
            <a:r>
              <a:rPr lang="fr-BE" sz="2800" dirty="0">
                <a:solidFill>
                  <a:schemeClr val="tx2"/>
                </a:solidFill>
              </a:rPr>
              <a:t> </a:t>
            </a:r>
            <a:r>
              <a:rPr lang="fr-BE" sz="2800" dirty="0" err="1">
                <a:solidFill>
                  <a:schemeClr val="tx2"/>
                </a:solidFill>
              </a:rPr>
              <a:t>Commissie</a:t>
            </a:r>
            <a:endParaRPr lang="fr-BE" sz="2800" dirty="0">
              <a:solidFill>
                <a:schemeClr val="tx2"/>
              </a:solidFill>
            </a:endParaRPr>
          </a:p>
        </p:txBody>
      </p:sp>
      <p:sp>
        <p:nvSpPr>
          <p:cNvPr id="6" name="Espace réservé du contenu 5"/>
          <p:cNvSpPr>
            <a:spLocks noGrp="1"/>
          </p:cNvSpPr>
          <p:nvPr>
            <p:ph idx="1"/>
          </p:nvPr>
        </p:nvSpPr>
        <p:spPr>
          <a:xfrm>
            <a:off x="609600" y="1600202"/>
            <a:ext cx="5958980" cy="4525963"/>
          </a:xfrm>
        </p:spPr>
        <p:txBody>
          <a:bodyPr>
            <a:normAutofit/>
          </a:bodyPr>
          <a:lstStyle/>
          <a:p>
            <a:endParaRPr lang="fr-BE" sz="2400" dirty="0">
              <a:solidFill>
                <a:srgbClr val="004380"/>
              </a:solidFill>
            </a:endParaRPr>
          </a:p>
          <a:p>
            <a:endParaRPr lang="fr-BE" sz="2400" dirty="0">
              <a:solidFill>
                <a:srgbClr val="004380"/>
              </a:solidFill>
            </a:endParaRPr>
          </a:p>
        </p:txBody>
      </p:sp>
      <p:pic>
        <p:nvPicPr>
          <p:cNvPr id="7" name="Afbeelding 6">
            <a:extLst>
              <a:ext uri="{FF2B5EF4-FFF2-40B4-BE49-F238E27FC236}">
                <a16:creationId xmlns:a16="http://schemas.microsoft.com/office/drawing/2014/main" id="{DC621C46-A2D5-4BF8-BAF1-ADA354806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5001" y="274639"/>
            <a:ext cx="2588595" cy="503338"/>
          </a:xfrm>
          <a:prstGeom prst="rect">
            <a:avLst/>
          </a:prstGeom>
          <a:solidFill>
            <a:schemeClr val="bg1"/>
          </a:solidFill>
        </p:spPr>
      </p:pic>
      <p:pic>
        <p:nvPicPr>
          <p:cNvPr id="3" name="Afbeelding 2">
            <a:extLst>
              <a:ext uri="{FF2B5EF4-FFF2-40B4-BE49-F238E27FC236}">
                <a16:creationId xmlns:a16="http://schemas.microsoft.com/office/drawing/2014/main" id="{F2432D21-71FD-4638-9989-2C25E349CEA5}"/>
              </a:ext>
            </a:extLst>
          </p:cNvPr>
          <p:cNvPicPr>
            <a:picLocks noChangeAspect="1"/>
          </p:cNvPicPr>
          <p:nvPr/>
        </p:nvPicPr>
        <p:blipFill rotWithShape="1">
          <a:blip r:embed="rId3"/>
          <a:srcRect l="17656" t="7951" r="66628" b="82752"/>
          <a:stretch/>
        </p:blipFill>
        <p:spPr>
          <a:xfrm>
            <a:off x="495117" y="6141248"/>
            <a:ext cx="2366836" cy="637564"/>
          </a:xfrm>
          <a:prstGeom prst="rect">
            <a:avLst/>
          </a:prstGeom>
        </p:spPr>
      </p:pic>
      <p:pic>
        <p:nvPicPr>
          <p:cNvPr id="4" name="Afbeelding 3">
            <a:extLst>
              <a:ext uri="{FF2B5EF4-FFF2-40B4-BE49-F238E27FC236}">
                <a16:creationId xmlns:a16="http://schemas.microsoft.com/office/drawing/2014/main" id="{A9027BCC-90C4-472C-9D5B-37EE39A70084}"/>
              </a:ext>
            </a:extLst>
          </p:cNvPr>
          <p:cNvPicPr>
            <a:picLocks noChangeAspect="1"/>
          </p:cNvPicPr>
          <p:nvPr/>
        </p:nvPicPr>
        <p:blipFill rotWithShape="1">
          <a:blip r:embed="rId4"/>
          <a:srcRect l="36124" t="18838" r="34840" b="13301"/>
          <a:stretch/>
        </p:blipFill>
        <p:spPr>
          <a:xfrm>
            <a:off x="310393" y="1143006"/>
            <a:ext cx="3833768" cy="5039879"/>
          </a:xfrm>
          <a:prstGeom prst="rect">
            <a:avLst/>
          </a:prstGeom>
        </p:spPr>
      </p:pic>
      <p:sp>
        <p:nvSpPr>
          <p:cNvPr id="8" name="Tekstvak 7">
            <a:extLst>
              <a:ext uri="{FF2B5EF4-FFF2-40B4-BE49-F238E27FC236}">
                <a16:creationId xmlns:a16="http://schemas.microsoft.com/office/drawing/2014/main" id="{322BBFDF-E7CE-4182-8111-B8AC48D50F20}"/>
              </a:ext>
            </a:extLst>
          </p:cNvPr>
          <p:cNvSpPr txBox="1"/>
          <p:nvPr/>
        </p:nvSpPr>
        <p:spPr>
          <a:xfrm>
            <a:off x="4770016" y="1400961"/>
            <a:ext cx="6665921" cy="3077766"/>
          </a:xfrm>
          <a:prstGeom prst="rect">
            <a:avLst/>
          </a:prstGeom>
          <a:noFill/>
        </p:spPr>
        <p:txBody>
          <a:bodyPr wrap="square" rtlCol="0">
            <a:spAutoFit/>
          </a:bodyPr>
          <a:lstStyle/>
          <a:p>
            <a:r>
              <a:rPr lang="en-US" dirty="0"/>
              <a:t> </a:t>
            </a:r>
            <a:r>
              <a:rPr lang="en-US" sz="1600" dirty="0"/>
              <a:t>ERSPC</a:t>
            </a:r>
          </a:p>
          <a:p>
            <a:pPr marL="285750" indent="-285750">
              <a:buFontTx/>
              <a:buChar char="-"/>
            </a:pPr>
            <a:r>
              <a:rPr lang="en-US" sz="1600" dirty="0"/>
              <a:t>Na 13 </a:t>
            </a:r>
            <a:r>
              <a:rPr lang="en-US" sz="1600" dirty="0" err="1"/>
              <a:t>jaar</a:t>
            </a:r>
            <a:r>
              <a:rPr lang="en-US" sz="1600" dirty="0"/>
              <a:t> follow-up, </a:t>
            </a:r>
            <a:r>
              <a:rPr lang="en-US" sz="1600" dirty="0" err="1"/>
              <a:t>verminderde</a:t>
            </a:r>
            <a:r>
              <a:rPr lang="en-US" sz="1600" dirty="0"/>
              <a:t> PSA screening </a:t>
            </a:r>
            <a:r>
              <a:rPr lang="en-US" sz="1600" u="sng" dirty="0" smtClean="0"/>
              <a:t>disease-specific </a:t>
            </a:r>
            <a:r>
              <a:rPr lang="en-US" sz="1600" u="sng" dirty="0"/>
              <a:t>mortality met</a:t>
            </a:r>
            <a:r>
              <a:rPr lang="en-US" sz="1600" dirty="0"/>
              <a:t> </a:t>
            </a:r>
            <a:r>
              <a:rPr lang="en-US" sz="1600" u="sng" dirty="0"/>
              <a:t>21%, </a:t>
            </a:r>
            <a:r>
              <a:rPr lang="en-US" sz="1600" dirty="0"/>
              <a:t>wat </a:t>
            </a:r>
            <a:r>
              <a:rPr lang="en-US" sz="1600" dirty="0" err="1"/>
              <a:t>overeenkomt</a:t>
            </a:r>
            <a:r>
              <a:rPr lang="en-US" sz="1600" dirty="0"/>
              <a:t> met 1 </a:t>
            </a:r>
            <a:r>
              <a:rPr lang="en-US" sz="1600" dirty="0" err="1"/>
              <a:t>vermeden</a:t>
            </a:r>
            <a:r>
              <a:rPr lang="en-US" sz="1600" dirty="0"/>
              <a:t> </a:t>
            </a:r>
            <a:r>
              <a:rPr lang="en-US" sz="1600" dirty="0" err="1"/>
              <a:t>sterfte</a:t>
            </a:r>
            <a:r>
              <a:rPr lang="en-US" sz="1600" dirty="0"/>
              <a:t> per 781 </a:t>
            </a:r>
            <a:r>
              <a:rPr lang="en-US" sz="1600" dirty="0" err="1"/>
              <a:t>gescreende</a:t>
            </a:r>
            <a:r>
              <a:rPr lang="en-US" sz="1600" dirty="0"/>
              <a:t> </a:t>
            </a:r>
            <a:r>
              <a:rPr lang="en-US" sz="1600" dirty="0" err="1"/>
              <a:t>mannen</a:t>
            </a:r>
            <a:r>
              <a:rPr lang="en-US" sz="1600" dirty="0"/>
              <a:t> of per 27 </a:t>
            </a:r>
            <a:r>
              <a:rPr lang="en-US" sz="1600" dirty="0" err="1"/>
              <a:t>gedetecteerde</a:t>
            </a:r>
            <a:r>
              <a:rPr lang="en-US" sz="1600" dirty="0"/>
              <a:t> </a:t>
            </a:r>
            <a:r>
              <a:rPr lang="en-US" sz="1600" dirty="0" err="1"/>
              <a:t>prostaatcarcinomen</a:t>
            </a:r>
            <a:endParaRPr lang="en-US" sz="1600" dirty="0"/>
          </a:p>
          <a:p>
            <a:pPr marL="285750" indent="-285750">
              <a:buFontTx/>
              <a:buChar char="-"/>
            </a:pPr>
            <a:r>
              <a:rPr lang="en-US" sz="1600" dirty="0"/>
              <a:t>Na 20 </a:t>
            </a:r>
            <a:r>
              <a:rPr lang="en-US" sz="1600" dirty="0" err="1"/>
              <a:t>jaar</a:t>
            </a:r>
            <a:r>
              <a:rPr lang="en-US" sz="1600" dirty="0"/>
              <a:t> follow-</a:t>
            </a:r>
            <a:r>
              <a:rPr lang="en-US" sz="1600" dirty="0" err="1"/>
              <a:t>up,NNS</a:t>
            </a:r>
            <a:r>
              <a:rPr lang="en-US" sz="1600" dirty="0"/>
              <a:t> 101 , NNT 13 om </a:t>
            </a:r>
            <a:r>
              <a:rPr lang="en-US" sz="1600" dirty="0" err="1"/>
              <a:t>één</a:t>
            </a:r>
            <a:r>
              <a:rPr lang="en-US" sz="1600" dirty="0"/>
              <a:t> </a:t>
            </a:r>
            <a:r>
              <a:rPr lang="en-US" sz="1600" dirty="0" err="1"/>
              <a:t>prostaatkankersterfte</a:t>
            </a:r>
            <a:r>
              <a:rPr lang="en-US" sz="1600" dirty="0"/>
              <a:t> </a:t>
            </a:r>
            <a:r>
              <a:rPr lang="en-US" sz="1600" dirty="0" err="1"/>
              <a:t>te</a:t>
            </a:r>
            <a:r>
              <a:rPr lang="en-US" sz="1600" dirty="0"/>
              <a:t> </a:t>
            </a:r>
            <a:r>
              <a:rPr lang="en-US" sz="1600" dirty="0" err="1"/>
              <a:t>vermijden</a:t>
            </a:r>
            <a:endParaRPr lang="en-US" sz="1600" dirty="0"/>
          </a:p>
          <a:p>
            <a:pPr marL="285750" indent="-285750">
              <a:buFontTx/>
              <a:buChar char="-"/>
            </a:pPr>
            <a:r>
              <a:rPr lang="en-US" sz="1600" dirty="0"/>
              <a:t>Ter </a:t>
            </a:r>
            <a:r>
              <a:rPr lang="en-US" sz="1600" dirty="0" err="1"/>
              <a:t>vergelijking</a:t>
            </a:r>
            <a:r>
              <a:rPr lang="en-US" sz="1600" dirty="0"/>
              <a:t> , </a:t>
            </a:r>
            <a:r>
              <a:rPr lang="en-US" sz="1600" dirty="0" err="1"/>
              <a:t>bij</a:t>
            </a:r>
            <a:r>
              <a:rPr lang="en-US" sz="1600" dirty="0"/>
              <a:t> </a:t>
            </a:r>
            <a:r>
              <a:rPr lang="en-US" sz="1600" dirty="0" err="1"/>
              <a:t>borstcarcinomen</a:t>
            </a:r>
            <a:r>
              <a:rPr lang="en-US" sz="1600" dirty="0"/>
              <a:t> </a:t>
            </a:r>
            <a:r>
              <a:rPr lang="en-US" sz="1600" dirty="0" err="1"/>
              <a:t>zijn</a:t>
            </a:r>
            <a:r>
              <a:rPr lang="en-US" sz="1600" dirty="0"/>
              <a:t> de NNS </a:t>
            </a:r>
            <a:r>
              <a:rPr lang="en-US" sz="1600" dirty="0" err="1"/>
              <a:t>tussen</a:t>
            </a:r>
            <a:r>
              <a:rPr lang="en-US" sz="1600" dirty="0"/>
              <a:t> 111 </a:t>
            </a:r>
            <a:r>
              <a:rPr lang="en-US" sz="1600" dirty="0" err="1"/>
              <a:t>en</a:t>
            </a:r>
            <a:r>
              <a:rPr lang="en-US" sz="1600" dirty="0"/>
              <a:t> 235 </a:t>
            </a:r>
            <a:endParaRPr lang="en-US" sz="1600" dirty="0" smtClean="0"/>
          </a:p>
          <a:p>
            <a:r>
              <a:rPr lang="en-US" sz="1600" dirty="0" smtClean="0"/>
              <a:t>      ( </a:t>
            </a:r>
            <a:r>
              <a:rPr lang="en-US" sz="1600" dirty="0" err="1"/>
              <a:t>naargelang</a:t>
            </a:r>
            <a:r>
              <a:rPr lang="en-US" sz="1600" dirty="0"/>
              <a:t> de </a:t>
            </a:r>
            <a:r>
              <a:rPr lang="en-US" sz="1600" dirty="0" err="1"/>
              <a:t>studie</a:t>
            </a:r>
            <a:r>
              <a:rPr lang="en-US" sz="1600" dirty="0"/>
              <a:t>) , </a:t>
            </a:r>
            <a:r>
              <a:rPr lang="en-US" sz="1600" dirty="0" err="1"/>
              <a:t>bij</a:t>
            </a:r>
            <a:r>
              <a:rPr lang="en-US" sz="1600" dirty="0"/>
              <a:t> </a:t>
            </a:r>
            <a:r>
              <a:rPr lang="en-US" sz="1600" dirty="0" err="1"/>
              <a:t>coloncarcinoom</a:t>
            </a:r>
            <a:r>
              <a:rPr lang="en-US" sz="1600" dirty="0"/>
              <a:t>  850 !</a:t>
            </a:r>
          </a:p>
          <a:p>
            <a:pPr marL="285750" indent="-285750">
              <a:buFontTx/>
              <a:buChar char="-"/>
            </a:pPr>
            <a:r>
              <a:rPr lang="en-US" sz="1600" dirty="0"/>
              <a:t>PSA screening met </a:t>
            </a:r>
            <a:r>
              <a:rPr lang="en-US" sz="1600" dirty="0" err="1"/>
              <a:t>vergelijkbare</a:t>
            </a:r>
            <a:r>
              <a:rPr lang="en-US" sz="1600" dirty="0"/>
              <a:t> follow-up is </a:t>
            </a:r>
            <a:r>
              <a:rPr lang="en-US" sz="1600" dirty="0" err="1"/>
              <a:t>dus</a:t>
            </a:r>
            <a:r>
              <a:rPr lang="en-US" sz="1600" dirty="0"/>
              <a:t> </a:t>
            </a:r>
            <a:r>
              <a:rPr lang="en-US" sz="1600" dirty="0" err="1"/>
              <a:t>efficiënter</a:t>
            </a:r>
            <a:r>
              <a:rPr lang="en-US" sz="1600" dirty="0"/>
              <a:t> dan </a:t>
            </a:r>
            <a:r>
              <a:rPr lang="en-US" sz="1600" dirty="0" err="1"/>
              <a:t>borstkanker</a:t>
            </a:r>
            <a:r>
              <a:rPr lang="en-US" sz="1600" dirty="0"/>
              <a:t> of </a:t>
            </a:r>
            <a:r>
              <a:rPr lang="en-US" sz="1600" dirty="0" err="1"/>
              <a:t>colonkanker</a:t>
            </a:r>
            <a:r>
              <a:rPr lang="en-US" sz="1600" dirty="0"/>
              <a:t>-screening</a:t>
            </a:r>
          </a:p>
          <a:p>
            <a:pPr marL="285750" indent="-285750">
              <a:buFontTx/>
              <a:buChar char="-"/>
            </a:pPr>
            <a:endParaRPr lang="en-US" sz="1600" dirty="0"/>
          </a:p>
          <a:p>
            <a:pPr marL="285750" indent="-285750">
              <a:buFontTx/>
              <a:buChar char="-"/>
            </a:pPr>
            <a:r>
              <a:rPr lang="en-US" sz="1600" dirty="0" err="1"/>
              <a:t>Toch</a:t>
            </a:r>
            <a:r>
              <a:rPr lang="en-US" sz="1600" dirty="0"/>
              <a:t> </a:t>
            </a:r>
            <a:r>
              <a:rPr lang="en-US" sz="1600" dirty="0" err="1"/>
              <a:t>nog</a:t>
            </a:r>
            <a:r>
              <a:rPr lang="en-US" sz="1600" dirty="0"/>
              <a:t> </a:t>
            </a:r>
            <a:r>
              <a:rPr lang="en-US" sz="1600" dirty="0" err="1"/>
              <a:t>adviezen</a:t>
            </a:r>
            <a:r>
              <a:rPr lang="en-US" sz="1600" dirty="0"/>
              <a:t> </a:t>
            </a:r>
            <a:r>
              <a:rPr lang="en-US" sz="1600" dirty="0" err="1"/>
              <a:t>tegen</a:t>
            </a:r>
            <a:r>
              <a:rPr lang="en-US" sz="1600" dirty="0"/>
              <a:t> PSA-screening… maar het </a:t>
            </a:r>
            <a:r>
              <a:rPr lang="en-US" sz="1600" dirty="0" err="1"/>
              <a:t>tij</a:t>
            </a:r>
            <a:r>
              <a:rPr lang="en-US" sz="1600" dirty="0"/>
              <a:t> </a:t>
            </a:r>
            <a:r>
              <a:rPr lang="en-US" sz="1600" dirty="0" err="1"/>
              <a:t>keert</a:t>
            </a:r>
            <a:endParaRPr lang="nl-BE" sz="1600" dirty="0"/>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6141"/>
          <a:stretch/>
        </p:blipFill>
        <p:spPr bwMode="auto">
          <a:xfrm>
            <a:off x="5213269" y="4466796"/>
            <a:ext cx="4052856" cy="2312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0892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53244" y="42731"/>
            <a:ext cx="8180845" cy="967154"/>
          </a:xfrm>
        </p:spPr>
        <p:txBody>
          <a:bodyPr>
            <a:normAutofit/>
          </a:bodyPr>
          <a:lstStyle/>
          <a:p>
            <a:pPr algn="l"/>
            <a:r>
              <a:rPr lang="fr-BE" sz="2800" dirty="0">
                <a:solidFill>
                  <a:schemeClr val="tx2"/>
                </a:solidFill>
              </a:rPr>
              <a:t>Diagnose van </a:t>
            </a:r>
            <a:r>
              <a:rPr lang="fr-BE" sz="2800" dirty="0" err="1">
                <a:solidFill>
                  <a:schemeClr val="tx2"/>
                </a:solidFill>
              </a:rPr>
              <a:t>prostaatkanker</a:t>
            </a:r>
            <a:r>
              <a:rPr lang="fr-BE" sz="2800" dirty="0">
                <a:solidFill>
                  <a:schemeClr val="tx2"/>
                </a:solidFill>
              </a:rPr>
              <a:t> ; rapport </a:t>
            </a:r>
            <a:r>
              <a:rPr lang="fr-BE" sz="2800" dirty="0" err="1">
                <a:solidFill>
                  <a:schemeClr val="tx2"/>
                </a:solidFill>
              </a:rPr>
              <a:t>Europese</a:t>
            </a:r>
            <a:r>
              <a:rPr lang="fr-BE" sz="2800" dirty="0">
                <a:solidFill>
                  <a:schemeClr val="tx2"/>
                </a:solidFill>
              </a:rPr>
              <a:t> </a:t>
            </a:r>
            <a:r>
              <a:rPr lang="fr-BE" sz="2800" dirty="0" err="1">
                <a:solidFill>
                  <a:schemeClr val="tx2"/>
                </a:solidFill>
              </a:rPr>
              <a:t>Commissie</a:t>
            </a:r>
            <a:endParaRPr lang="fr-BE" sz="2800" dirty="0">
              <a:solidFill>
                <a:schemeClr val="tx2"/>
              </a:solidFill>
            </a:endParaRPr>
          </a:p>
        </p:txBody>
      </p:sp>
      <p:sp>
        <p:nvSpPr>
          <p:cNvPr id="6" name="Espace réservé du contenu 5"/>
          <p:cNvSpPr>
            <a:spLocks noGrp="1"/>
          </p:cNvSpPr>
          <p:nvPr>
            <p:ph idx="1"/>
          </p:nvPr>
        </p:nvSpPr>
        <p:spPr>
          <a:xfrm>
            <a:off x="609600" y="1600202"/>
            <a:ext cx="5958980" cy="4525963"/>
          </a:xfrm>
        </p:spPr>
        <p:txBody>
          <a:bodyPr>
            <a:normAutofit/>
          </a:bodyPr>
          <a:lstStyle/>
          <a:p>
            <a:endParaRPr lang="fr-BE" sz="2400" dirty="0">
              <a:solidFill>
                <a:srgbClr val="004380"/>
              </a:solidFill>
            </a:endParaRPr>
          </a:p>
          <a:p>
            <a:endParaRPr lang="fr-BE" sz="2400" dirty="0">
              <a:solidFill>
                <a:srgbClr val="004380"/>
              </a:solidFill>
            </a:endParaRPr>
          </a:p>
        </p:txBody>
      </p:sp>
      <p:pic>
        <p:nvPicPr>
          <p:cNvPr id="7" name="Afbeelding 6">
            <a:extLst>
              <a:ext uri="{FF2B5EF4-FFF2-40B4-BE49-F238E27FC236}">
                <a16:creationId xmlns:a16="http://schemas.microsoft.com/office/drawing/2014/main" id="{DC621C46-A2D5-4BF8-BAF1-ADA354806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5001" y="274639"/>
            <a:ext cx="2588595" cy="503338"/>
          </a:xfrm>
          <a:prstGeom prst="rect">
            <a:avLst/>
          </a:prstGeom>
          <a:solidFill>
            <a:schemeClr val="bg1"/>
          </a:solidFill>
        </p:spPr>
      </p:pic>
      <p:pic>
        <p:nvPicPr>
          <p:cNvPr id="2" name="Afbeelding 1">
            <a:extLst>
              <a:ext uri="{FF2B5EF4-FFF2-40B4-BE49-F238E27FC236}">
                <a16:creationId xmlns:a16="http://schemas.microsoft.com/office/drawing/2014/main" id="{849805B4-DED2-467A-990F-F7CE0B0C1D6F}"/>
              </a:ext>
            </a:extLst>
          </p:cNvPr>
          <p:cNvPicPr>
            <a:picLocks noChangeAspect="1"/>
          </p:cNvPicPr>
          <p:nvPr/>
        </p:nvPicPr>
        <p:blipFill rotWithShape="1">
          <a:blip r:embed="rId3"/>
          <a:srcRect l="35230" t="11344" r="35252" b="14129"/>
          <a:stretch/>
        </p:blipFill>
        <p:spPr>
          <a:xfrm>
            <a:off x="7625562" y="1472265"/>
            <a:ext cx="2990978" cy="4247763"/>
          </a:xfrm>
          <a:prstGeom prst="rect">
            <a:avLst/>
          </a:prstGeom>
        </p:spPr>
      </p:pic>
      <p:pic>
        <p:nvPicPr>
          <p:cNvPr id="9" name="Afbeelding 8">
            <a:extLst>
              <a:ext uri="{FF2B5EF4-FFF2-40B4-BE49-F238E27FC236}">
                <a16:creationId xmlns:a16="http://schemas.microsoft.com/office/drawing/2014/main" id="{6E491CC4-3358-4CE4-845D-0363483F51C3}"/>
              </a:ext>
            </a:extLst>
          </p:cNvPr>
          <p:cNvPicPr>
            <a:picLocks noChangeAspect="1"/>
          </p:cNvPicPr>
          <p:nvPr/>
        </p:nvPicPr>
        <p:blipFill rotWithShape="1">
          <a:blip r:embed="rId4"/>
          <a:srcRect l="51125" t="31926" r="2568" b="9114"/>
          <a:stretch/>
        </p:blipFill>
        <p:spPr>
          <a:xfrm>
            <a:off x="302001" y="1214304"/>
            <a:ext cx="6593749" cy="4722416"/>
          </a:xfrm>
          <a:prstGeom prst="rect">
            <a:avLst/>
          </a:prstGeom>
        </p:spPr>
      </p:pic>
      <p:sp>
        <p:nvSpPr>
          <p:cNvPr id="8" name="Rectangle 7"/>
          <p:cNvSpPr/>
          <p:nvPr/>
        </p:nvSpPr>
        <p:spPr>
          <a:xfrm>
            <a:off x="3020291" y="6108803"/>
            <a:ext cx="7984176" cy="369332"/>
          </a:xfrm>
          <a:prstGeom prst="rect">
            <a:avLst/>
          </a:prstGeom>
        </p:spPr>
        <p:txBody>
          <a:bodyPr wrap="square">
            <a:spAutoFit/>
          </a:bodyPr>
          <a:lstStyle/>
          <a:p>
            <a:r>
              <a:rPr lang="fr-BE" dirty="0">
                <a:effectLst>
                  <a:outerShdw blurRad="38100" dist="38100" dir="2700000" algn="tl">
                    <a:srgbClr val="000000">
                      <a:alpha val="43137"/>
                    </a:srgbClr>
                  </a:outerShdw>
                </a:effectLst>
              </a:rPr>
              <a:t>http://epad.uroweb.org/wp-content/uploads/EAU_policy-briefing_PSA.pdf</a:t>
            </a:r>
          </a:p>
        </p:txBody>
      </p:sp>
    </p:spTree>
    <p:extLst>
      <p:ext uri="{BB962C8B-B14F-4D97-AF65-F5344CB8AC3E}">
        <p14:creationId xmlns:p14="http://schemas.microsoft.com/office/powerpoint/2010/main" val="108557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52651" y="0"/>
            <a:ext cx="8180845" cy="967154"/>
          </a:xfrm>
        </p:spPr>
        <p:txBody>
          <a:bodyPr>
            <a:normAutofit/>
          </a:bodyPr>
          <a:lstStyle/>
          <a:p>
            <a:pPr algn="l"/>
            <a:r>
              <a:rPr lang="fr-BE" sz="2800" dirty="0">
                <a:solidFill>
                  <a:schemeClr val="tx2"/>
                </a:solidFill>
              </a:rPr>
              <a:t>Diagnose van </a:t>
            </a:r>
            <a:r>
              <a:rPr lang="fr-BE" sz="2800" dirty="0" err="1">
                <a:solidFill>
                  <a:schemeClr val="tx2"/>
                </a:solidFill>
              </a:rPr>
              <a:t>prostaatkanker</a:t>
            </a:r>
            <a:endParaRPr lang="fr-BE" sz="2800" dirty="0">
              <a:solidFill>
                <a:schemeClr val="tx2"/>
              </a:solidFill>
            </a:endParaRPr>
          </a:p>
        </p:txBody>
      </p:sp>
      <p:sp>
        <p:nvSpPr>
          <p:cNvPr id="6" name="Espace réservé du contenu 5"/>
          <p:cNvSpPr>
            <a:spLocks noGrp="1"/>
          </p:cNvSpPr>
          <p:nvPr>
            <p:ph idx="1"/>
          </p:nvPr>
        </p:nvSpPr>
        <p:spPr>
          <a:xfrm>
            <a:off x="609600" y="1600202"/>
            <a:ext cx="5958980" cy="4525963"/>
          </a:xfrm>
        </p:spPr>
        <p:txBody>
          <a:bodyPr>
            <a:normAutofit/>
          </a:bodyPr>
          <a:lstStyle/>
          <a:p>
            <a:r>
              <a:rPr lang="nl-NL" sz="2400" b="1" dirty="0"/>
              <a:t>Prostaatkanker blijft een frequente doodsoorzaak bij mannen</a:t>
            </a:r>
          </a:p>
          <a:p>
            <a:r>
              <a:rPr lang="nl-NL" sz="2400" b="1" dirty="0"/>
              <a:t>De huidige ‘</a:t>
            </a:r>
            <a:r>
              <a:rPr lang="nl-NL" sz="2400" b="1" dirty="0" err="1"/>
              <a:t>standaard’techniek</a:t>
            </a:r>
            <a:r>
              <a:rPr lang="nl-NL" sz="2400" b="1" dirty="0"/>
              <a:t> voor prostaatkankerdetectie bij mannen met </a:t>
            </a:r>
          </a:p>
          <a:p>
            <a:pPr>
              <a:buFontTx/>
              <a:buChar char="-"/>
            </a:pPr>
            <a:r>
              <a:rPr lang="nl-NL" sz="2400" b="1" dirty="0"/>
              <a:t>een verhoogd prostaat specifiek antigeen (PSA) of </a:t>
            </a:r>
          </a:p>
          <a:p>
            <a:pPr>
              <a:buFontTx/>
              <a:buChar char="-"/>
            </a:pPr>
            <a:r>
              <a:rPr lang="nl-NL" sz="2400" b="1" dirty="0"/>
              <a:t>abnormaal rectaal onderzoek </a:t>
            </a:r>
          </a:p>
          <a:p>
            <a:pPr marL="0" indent="0">
              <a:buNone/>
            </a:pPr>
            <a:r>
              <a:rPr lang="nl-NL" sz="2400" b="1" dirty="0"/>
              <a:t> = uitvoeren van een </a:t>
            </a:r>
            <a:r>
              <a:rPr lang="nl-NL" sz="2400" b="1" i="1" dirty="0"/>
              <a:t>transrectale</a:t>
            </a:r>
            <a:r>
              <a:rPr lang="nl-NL" sz="2400" b="1" dirty="0"/>
              <a:t> echografie-geleide biopsie (TRUS-biopsie).</a:t>
            </a:r>
            <a:endParaRPr lang="fr-BE" sz="2400" dirty="0">
              <a:solidFill>
                <a:srgbClr val="004380"/>
              </a:solidFill>
            </a:endParaRPr>
          </a:p>
        </p:txBody>
      </p:sp>
      <p:pic>
        <p:nvPicPr>
          <p:cNvPr id="7" name="Afbeelding 6">
            <a:extLst>
              <a:ext uri="{FF2B5EF4-FFF2-40B4-BE49-F238E27FC236}">
                <a16:creationId xmlns:a16="http://schemas.microsoft.com/office/drawing/2014/main" id="{DC621C46-A2D5-4BF8-BAF1-ADA354806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5001" y="274639"/>
            <a:ext cx="2588595" cy="503338"/>
          </a:xfrm>
          <a:prstGeom prst="rect">
            <a:avLst/>
          </a:prstGeom>
          <a:solidFill>
            <a:schemeClr val="bg1"/>
          </a:solidFill>
        </p:spPr>
      </p:pic>
      <p:pic>
        <p:nvPicPr>
          <p:cNvPr id="8" name="Afbeelding 7">
            <a:extLst>
              <a:ext uri="{FF2B5EF4-FFF2-40B4-BE49-F238E27FC236}">
                <a16:creationId xmlns:a16="http://schemas.microsoft.com/office/drawing/2014/main" id="{C0445D5B-8BCF-4DA8-ABD5-27F22790042C}"/>
              </a:ext>
            </a:extLst>
          </p:cNvPr>
          <p:cNvPicPr>
            <a:picLocks noChangeAspect="1"/>
          </p:cNvPicPr>
          <p:nvPr/>
        </p:nvPicPr>
        <p:blipFill rotWithShape="1">
          <a:blip r:embed="rId3"/>
          <a:srcRect l="34747" t="28012" r="18945" b="19266"/>
          <a:stretch/>
        </p:blipFill>
        <p:spPr>
          <a:xfrm>
            <a:off x="6367805" y="1621172"/>
            <a:ext cx="5645791" cy="3615656"/>
          </a:xfrm>
          <a:prstGeom prst="rect">
            <a:avLst/>
          </a:prstGeom>
        </p:spPr>
      </p:pic>
    </p:spTree>
    <p:extLst>
      <p:ext uri="{BB962C8B-B14F-4D97-AF65-F5344CB8AC3E}">
        <p14:creationId xmlns:p14="http://schemas.microsoft.com/office/powerpoint/2010/main" val="3704955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52651" y="0"/>
            <a:ext cx="8180845" cy="967154"/>
          </a:xfrm>
        </p:spPr>
        <p:txBody>
          <a:bodyPr>
            <a:normAutofit/>
          </a:bodyPr>
          <a:lstStyle/>
          <a:p>
            <a:pPr algn="l"/>
            <a:r>
              <a:rPr lang="fr-BE" sz="2800" dirty="0" err="1">
                <a:solidFill>
                  <a:schemeClr val="tx2"/>
                </a:solidFill>
              </a:rPr>
              <a:t>Klassieke</a:t>
            </a:r>
            <a:r>
              <a:rPr lang="fr-BE" sz="2800" dirty="0">
                <a:solidFill>
                  <a:schemeClr val="tx2"/>
                </a:solidFill>
              </a:rPr>
              <a:t> transrectale </a:t>
            </a:r>
            <a:r>
              <a:rPr lang="fr-BE" sz="2800" dirty="0" err="1">
                <a:solidFill>
                  <a:schemeClr val="tx2"/>
                </a:solidFill>
              </a:rPr>
              <a:t>prostaatbiopsies</a:t>
            </a:r>
            <a:endParaRPr lang="fr-BE" sz="2800" dirty="0">
              <a:solidFill>
                <a:schemeClr val="tx2"/>
              </a:solidFill>
            </a:endParaRPr>
          </a:p>
        </p:txBody>
      </p:sp>
      <p:sp>
        <p:nvSpPr>
          <p:cNvPr id="6" name="Espace réservé du contenu 5"/>
          <p:cNvSpPr>
            <a:spLocks noGrp="1"/>
          </p:cNvSpPr>
          <p:nvPr>
            <p:ph idx="1"/>
          </p:nvPr>
        </p:nvSpPr>
        <p:spPr>
          <a:xfrm>
            <a:off x="609600" y="1600202"/>
            <a:ext cx="5958980" cy="4525963"/>
          </a:xfrm>
        </p:spPr>
        <p:txBody>
          <a:bodyPr>
            <a:normAutofit/>
          </a:bodyPr>
          <a:lstStyle/>
          <a:p>
            <a:r>
              <a:rPr lang="nl-NL" sz="2000" b="1" dirty="0"/>
              <a:t>6 – 12 biopten genomen uit verschillende delen van de prostaat</a:t>
            </a:r>
          </a:p>
          <a:p>
            <a:r>
              <a:rPr lang="nl-NL" sz="2000" b="1" dirty="0"/>
              <a:t>systematische techniek houdt geen rekening met locatie van de tumor in de prostaat : sommigen gemist</a:t>
            </a:r>
          </a:p>
          <a:p>
            <a:r>
              <a:rPr lang="nl-NL" sz="2000" b="1" dirty="0"/>
              <a:t>steekproef ; slechts klein deel van het totale prostaatweefsel wordt onderzocht wordt</a:t>
            </a:r>
          </a:p>
          <a:p>
            <a:r>
              <a:rPr lang="nl-NL" sz="2000" b="1" dirty="0"/>
              <a:t>hedendaagse systematische TRUS-biopsie is dus onderhevig aan </a:t>
            </a:r>
            <a:r>
              <a:rPr lang="nl-NL" sz="2000" b="1" i="1" dirty="0"/>
              <a:t>sampling error</a:t>
            </a:r>
          </a:p>
        </p:txBody>
      </p:sp>
      <p:pic>
        <p:nvPicPr>
          <p:cNvPr id="7" name="Afbeelding 6">
            <a:extLst>
              <a:ext uri="{FF2B5EF4-FFF2-40B4-BE49-F238E27FC236}">
                <a16:creationId xmlns:a16="http://schemas.microsoft.com/office/drawing/2014/main" id="{DC621C46-A2D5-4BF8-BAF1-ADA354806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5001" y="274639"/>
            <a:ext cx="2588595" cy="503338"/>
          </a:xfrm>
          <a:prstGeom prst="rect">
            <a:avLst/>
          </a:prstGeom>
          <a:solidFill>
            <a:schemeClr val="bg1"/>
          </a:solidFill>
        </p:spPr>
      </p:pic>
      <p:pic>
        <p:nvPicPr>
          <p:cNvPr id="1026" name="Picture 2" descr="Afbeeldingsresultaten voor prostate biopsy">
            <a:extLst>
              <a:ext uri="{FF2B5EF4-FFF2-40B4-BE49-F238E27FC236}">
                <a16:creationId xmlns:a16="http://schemas.microsoft.com/office/drawing/2014/main" id="{7CAAC976-C834-4DFD-8027-BAB9BF4897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1584" y="1918880"/>
            <a:ext cx="3955440" cy="3715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14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52651" y="0"/>
            <a:ext cx="8180845" cy="967154"/>
          </a:xfrm>
        </p:spPr>
        <p:txBody>
          <a:bodyPr>
            <a:normAutofit/>
          </a:bodyPr>
          <a:lstStyle/>
          <a:p>
            <a:pPr algn="l"/>
            <a:r>
              <a:rPr lang="fr-BE" sz="2800" dirty="0" err="1">
                <a:solidFill>
                  <a:schemeClr val="tx2"/>
                </a:solidFill>
              </a:rPr>
              <a:t>Klassieke</a:t>
            </a:r>
            <a:r>
              <a:rPr lang="fr-BE" sz="2800" dirty="0">
                <a:solidFill>
                  <a:schemeClr val="tx2"/>
                </a:solidFill>
              </a:rPr>
              <a:t> transrectale </a:t>
            </a:r>
            <a:r>
              <a:rPr lang="fr-BE" sz="2800" dirty="0" err="1">
                <a:solidFill>
                  <a:schemeClr val="tx2"/>
                </a:solidFill>
              </a:rPr>
              <a:t>prostaatbiopsies</a:t>
            </a:r>
            <a:endParaRPr lang="fr-BE" sz="2800" dirty="0">
              <a:solidFill>
                <a:schemeClr val="tx2"/>
              </a:solidFill>
            </a:endParaRPr>
          </a:p>
        </p:txBody>
      </p:sp>
      <p:sp>
        <p:nvSpPr>
          <p:cNvPr id="6" name="Espace réservé du contenu 5"/>
          <p:cNvSpPr>
            <a:spLocks noGrp="1"/>
          </p:cNvSpPr>
          <p:nvPr>
            <p:ph idx="1"/>
          </p:nvPr>
        </p:nvSpPr>
        <p:spPr>
          <a:xfrm>
            <a:off x="609600" y="1600202"/>
            <a:ext cx="5958980" cy="4525963"/>
          </a:xfrm>
        </p:spPr>
        <p:txBody>
          <a:bodyPr>
            <a:normAutofit/>
          </a:bodyPr>
          <a:lstStyle/>
          <a:p>
            <a:r>
              <a:rPr lang="nl-NL" sz="2000" dirty="0"/>
              <a:t>Kans dat te weinig klinisch belangrijk weefsel </a:t>
            </a:r>
            <a:r>
              <a:rPr lang="nl-NL" sz="2000" dirty="0" err="1"/>
              <a:t>gebiopteerd</a:t>
            </a:r>
            <a:r>
              <a:rPr lang="nl-NL" sz="2000" dirty="0"/>
              <a:t> wordt, = vals-negatieve biopsie of </a:t>
            </a:r>
            <a:r>
              <a:rPr lang="nl-NL" sz="2000" dirty="0" err="1"/>
              <a:t>onderdiagnose</a:t>
            </a:r>
            <a:r>
              <a:rPr lang="nl-NL" sz="2000" dirty="0"/>
              <a:t> </a:t>
            </a:r>
          </a:p>
          <a:p>
            <a:r>
              <a:rPr lang="nl-NL" sz="2000" dirty="0"/>
              <a:t>Ook </a:t>
            </a:r>
            <a:r>
              <a:rPr lang="nl-NL" sz="2000" dirty="0" err="1"/>
              <a:t>overdiagnose</a:t>
            </a:r>
            <a:r>
              <a:rPr lang="nl-NL" sz="2000" dirty="0"/>
              <a:t> van laaggradige ziekte </a:t>
            </a:r>
          </a:p>
          <a:p>
            <a:r>
              <a:rPr lang="nl-NL" sz="2000" dirty="0"/>
              <a:t>Standaard TRUS-geleide biopsie zeer operatorafhankelijk en minder geschikt voor het aanprikken van tumoren van bepaalde delen van de prostaat, waaronder het </a:t>
            </a:r>
            <a:r>
              <a:rPr lang="nl-NL" sz="2000" u="sng" dirty="0"/>
              <a:t>anterieure</a:t>
            </a:r>
            <a:r>
              <a:rPr lang="nl-NL" sz="2000" dirty="0"/>
              <a:t> deel.</a:t>
            </a:r>
            <a:endParaRPr lang="fr-BE" sz="1600" dirty="0">
              <a:solidFill>
                <a:srgbClr val="004380"/>
              </a:solidFill>
            </a:endParaRPr>
          </a:p>
        </p:txBody>
      </p:sp>
      <p:pic>
        <p:nvPicPr>
          <p:cNvPr id="7" name="Afbeelding 6">
            <a:extLst>
              <a:ext uri="{FF2B5EF4-FFF2-40B4-BE49-F238E27FC236}">
                <a16:creationId xmlns:a16="http://schemas.microsoft.com/office/drawing/2014/main" id="{DC621C46-A2D5-4BF8-BAF1-ADA354806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5001" y="274639"/>
            <a:ext cx="2588595" cy="503338"/>
          </a:xfrm>
          <a:prstGeom prst="rect">
            <a:avLst/>
          </a:prstGeom>
          <a:solidFill>
            <a:schemeClr val="bg1"/>
          </a:solidFill>
        </p:spPr>
      </p:pic>
      <p:pic>
        <p:nvPicPr>
          <p:cNvPr id="3" name="Afbeelding 2">
            <a:extLst>
              <a:ext uri="{FF2B5EF4-FFF2-40B4-BE49-F238E27FC236}">
                <a16:creationId xmlns:a16="http://schemas.microsoft.com/office/drawing/2014/main" id="{9A2F29F5-E132-4978-848D-223948F25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8382" y="1492517"/>
            <a:ext cx="3771805" cy="4048866"/>
          </a:xfrm>
          <a:prstGeom prst="rect">
            <a:avLst/>
          </a:prstGeom>
        </p:spPr>
      </p:pic>
    </p:spTree>
    <p:extLst>
      <p:ext uri="{BB962C8B-B14F-4D97-AF65-F5344CB8AC3E}">
        <p14:creationId xmlns:p14="http://schemas.microsoft.com/office/powerpoint/2010/main" val="129032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52652" y="0"/>
            <a:ext cx="8180845" cy="967154"/>
          </a:xfrm>
        </p:spPr>
        <p:txBody>
          <a:bodyPr>
            <a:normAutofit/>
          </a:bodyPr>
          <a:lstStyle/>
          <a:p>
            <a:pPr algn="l"/>
            <a:r>
              <a:rPr lang="fr-BE" sz="2800" dirty="0">
                <a:solidFill>
                  <a:schemeClr val="tx2"/>
                </a:solidFill>
              </a:rPr>
              <a:t>NMR</a:t>
            </a:r>
          </a:p>
        </p:txBody>
      </p:sp>
      <p:sp>
        <p:nvSpPr>
          <p:cNvPr id="6" name="Espace réservé du contenu 5"/>
          <p:cNvSpPr>
            <a:spLocks noGrp="1"/>
          </p:cNvSpPr>
          <p:nvPr>
            <p:ph idx="1"/>
          </p:nvPr>
        </p:nvSpPr>
        <p:spPr>
          <a:xfrm>
            <a:off x="597725" y="1131468"/>
            <a:ext cx="5958980" cy="4525963"/>
          </a:xfrm>
        </p:spPr>
        <p:txBody>
          <a:bodyPr>
            <a:noAutofit/>
          </a:bodyPr>
          <a:lstStyle/>
          <a:p>
            <a:pPr marL="342900" indent="-342900">
              <a:buFont typeface="+mj-lt"/>
              <a:buAutoNum type="arabicPeriod"/>
            </a:pPr>
            <a:r>
              <a:rPr lang="nl-NL" sz="2400" dirty="0" err="1" smtClean="0"/>
              <a:t>Multiparametrische</a:t>
            </a:r>
            <a:r>
              <a:rPr lang="nl-NL" sz="2400" dirty="0" smtClean="0"/>
              <a:t> </a:t>
            </a:r>
            <a:r>
              <a:rPr lang="nl-NL" sz="2400" dirty="0"/>
              <a:t>MRI steeds meer gebruikt bij de diagnostische uitwerking van </a:t>
            </a:r>
            <a:r>
              <a:rPr lang="nl-NL" sz="2400" dirty="0" smtClean="0"/>
              <a:t>prostaatkanker</a:t>
            </a:r>
          </a:p>
          <a:p>
            <a:pPr marL="342900" indent="-342900">
              <a:buFont typeface="+mj-lt"/>
              <a:buAutoNum type="arabicPeriod"/>
            </a:pPr>
            <a:endParaRPr lang="nl-NL" sz="2400" dirty="0"/>
          </a:p>
          <a:p>
            <a:pPr marL="342900" indent="-342900">
              <a:buFont typeface="+mj-lt"/>
              <a:buAutoNum type="arabicPeriod"/>
            </a:pPr>
            <a:r>
              <a:rPr lang="nl-NL" sz="2400" dirty="0"/>
              <a:t>S</a:t>
            </a:r>
            <a:r>
              <a:rPr lang="nl-NL" sz="2400" dirty="0" smtClean="0"/>
              <a:t>uperieure </a:t>
            </a:r>
            <a:r>
              <a:rPr lang="nl-NL" sz="2400" dirty="0"/>
              <a:t>weefselcontrast </a:t>
            </a:r>
            <a:endParaRPr lang="nl-NL" sz="2400" dirty="0" smtClean="0"/>
          </a:p>
          <a:p>
            <a:pPr marL="342900" indent="-342900">
              <a:buFont typeface="+mj-lt"/>
              <a:buAutoNum type="arabicPeriod"/>
            </a:pPr>
            <a:endParaRPr lang="nl-NL" sz="2400" dirty="0"/>
          </a:p>
          <a:p>
            <a:pPr marL="342900" indent="-342900">
              <a:buFont typeface="+mj-lt"/>
              <a:buAutoNum type="arabicPeriod"/>
            </a:pPr>
            <a:r>
              <a:rPr lang="nl-NL" sz="2400" dirty="0"/>
              <a:t>V</a:t>
            </a:r>
            <a:r>
              <a:rPr lang="nl-NL" sz="2400" dirty="0" smtClean="0"/>
              <a:t>isualisatie </a:t>
            </a:r>
            <a:r>
              <a:rPr lang="nl-NL" sz="2400" dirty="0"/>
              <a:t>van hooggradige tumoren </a:t>
            </a:r>
            <a:endParaRPr lang="nl-NL" sz="2400" dirty="0" smtClean="0"/>
          </a:p>
          <a:p>
            <a:pPr marL="342900" indent="-342900">
              <a:buFont typeface="+mj-lt"/>
              <a:buAutoNum type="arabicPeriod"/>
            </a:pPr>
            <a:endParaRPr lang="nl-NL" sz="2400" dirty="0" smtClean="0"/>
          </a:p>
          <a:p>
            <a:pPr marL="342900" indent="-342900">
              <a:buFont typeface="+mj-lt"/>
              <a:buAutoNum type="arabicPeriod"/>
            </a:pPr>
            <a:r>
              <a:rPr lang="nl-NL" sz="2400" dirty="0" smtClean="0"/>
              <a:t>Sensitiviteit </a:t>
            </a:r>
            <a:r>
              <a:rPr lang="nl-NL" sz="2400" dirty="0"/>
              <a:t>van </a:t>
            </a:r>
            <a:r>
              <a:rPr lang="nl-NL" sz="2400" dirty="0" err="1"/>
              <a:t>mpMRI</a:t>
            </a:r>
            <a:r>
              <a:rPr lang="nl-NL" sz="2400" dirty="0"/>
              <a:t> </a:t>
            </a:r>
            <a:r>
              <a:rPr lang="nl-NL" sz="2400" dirty="0" smtClean="0"/>
              <a:t>&gt;&gt; systematische </a:t>
            </a:r>
            <a:r>
              <a:rPr lang="nl-NL" sz="2400" dirty="0"/>
              <a:t>TRUS-biopsie (93% versus 48</a:t>
            </a:r>
            <a:r>
              <a:rPr lang="nl-NL" sz="2400" dirty="0" smtClean="0"/>
              <a:t>%)</a:t>
            </a:r>
          </a:p>
          <a:p>
            <a:pPr marL="342900" indent="-342900">
              <a:buFont typeface="+mj-lt"/>
              <a:buAutoNum type="arabicPeriod"/>
            </a:pPr>
            <a:endParaRPr lang="nl-NL" sz="2400" dirty="0"/>
          </a:p>
          <a:p>
            <a:pPr marL="342900" indent="-342900">
              <a:buFont typeface="+mj-lt"/>
              <a:buAutoNum type="arabicPeriod"/>
            </a:pPr>
            <a:r>
              <a:rPr lang="nl-NL" sz="2400" dirty="0"/>
              <a:t>Vermijden nutteloze biopsies</a:t>
            </a:r>
          </a:p>
        </p:txBody>
      </p:sp>
      <p:pic>
        <p:nvPicPr>
          <p:cNvPr id="3" name="Afbeelding 2" descr="Afbeelding met persoon, muur, binnen, man&#10;&#10;Automatisch gegenereerde beschrijving">
            <a:extLst>
              <a:ext uri="{FF2B5EF4-FFF2-40B4-BE49-F238E27FC236}">
                <a16:creationId xmlns:a16="http://schemas.microsoft.com/office/drawing/2014/main" id="{51248C9A-2320-4904-97D8-6BFCDE1FE8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6945" y="1900569"/>
            <a:ext cx="4796651" cy="3439024"/>
          </a:xfrm>
          <a:prstGeom prst="rect">
            <a:avLst/>
          </a:prstGeom>
        </p:spPr>
      </p:pic>
    </p:spTree>
    <p:extLst>
      <p:ext uri="{BB962C8B-B14F-4D97-AF65-F5344CB8AC3E}">
        <p14:creationId xmlns:p14="http://schemas.microsoft.com/office/powerpoint/2010/main" val="3066915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152652" y="0"/>
            <a:ext cx="8180845" cy="967154"/>
          </a:xfrm>
        </p:spPr>
        <p:txBody>
          <a:bodyPr>
            <a:normAutofit/>
          </a:bodyPr>
          <a:lstStyle/>
          <a:p>
            <a:pPr algn="l"/>
            <a:r>
              <a:rPr lang="fr-BE" sz="2800" dirty="0" smtClean="0">
                <a:solidFill>
                  <a:schemeClr val="tx2"/>
                </a:solidFill>
              </a:rPr>
              <a:t>MRI</a:t>
            </a:r>
            <a:endParaRPr lang="fr-BE" sz="2800" dirty="0">
              <a:solidFill>
                <a:schemeClr val="tx2"/>
              </a:solidFill>
            </a:endParaRPr>
          </a:p>
        </p:txBody>
      </p:sp>
      <p:sp>
        <p:nvSpPr>
          <p:cNvPr id="6" name="Espace réservé du contenu 5"/>
          <p:cNvSpPr>
            <a:spLocks noGrp="1"/>
          </p:cNvSpPr>
          <p:nvPr>
            <p:ph idx="1"/>
          </p:nvPr>
        </p:nvSpPr>
        <p:spPr>
          <a:xfrm>
            <a:off x="609601" y="1600204"/>
            <a:ext cx="5958980" cy="4525963"/>
          </a:xfrm>
        </p:spPr>
        <p:txBody>
          <a:bodyPr>
            <a:normAutofit fontScale="70000" lnSpcReduction="20000"/>
          </a:bodyPr>
          <a:lstStyle/>
          <a:p>
            <a:pPr>
              <a:buFont typeface="Arial" panose="020B0604020202020204" pitchFamily="34" charset="0"/>
              <a:buChar char="•"/>
            </a:pPr>
            <a:r>
              <a:rPr lang="nl-NL" dirty="0"/>
              <a:t>MRI kan een toegevoegde waarde bieden als </a:t>
            </a:r>
            <a:r>
              <a:rPr lang="nl-NL" u="sng" dirty="0"/>
              <a:t>risicobeoordelingsinstrument</a:t>
            </a:r>
            <a:r>
              <a:rPr lang="nl-NL" dirty="0"/>
              <a:t> biopsie / geen </a:t>
            </a:r>
            <a:r>
              <a:rPr lang="nl-NL" dirty="0" smtClean="0"/>
              <a:t>biopsie</a:t>
            </a:r>
          </a:p>
          <a:p>
            <a:pPr marL="0" indent="0">
              <a:buNone/>
            </a:pPr>
            <a:endParaRPr lang="nl-NL" dirty="0"/>
          </a:p>
          <a:p>
            <a:pPr>
              <a:buFont typeface="Arial" panose="020B0604020202020204" pitchFamily="34" charset="0"/>
              <a:buChar char="•"/>
            </a:pPr>
            <a:r>
              <a:rPr lang="nl-NL" dirty="0"/>
              <a:t>MRI </a:t>
            </a:r>
            <a:r>
              <a:rPr lang="nl-NL" dirty="0" smtClean="0"/>
              <a:t>= </a:t>
            </a:r>
            <a:r>
              <a:rPr lang="nl-NL" dirty="0"/>
              <a:t>minimaal </a:t>
            </a:r>
            <a:r>
              <a:rPr lang="nl-NL" dirty="0" smtClean="0"/>
              <a:t>invasief + gericht biopteren</a:t>
            </a:r>
          </a:p>
          <a:p>
            <a:pPr marL="0" indent="0">
              <a:buNone/>
            </a:pPr>
            <a:endParaRPr lang="nl-NL" dirty="0"/>
          </a:p>
          <a:p>
            <a:pPr>
              <a:buFont typeface="Arial" panose="020B0604020202020204" pitchFamily="34" charset="0"/>
              <a:buChar char="•"/>
            </a:pPr>
            <a:r>
              <a:rPr lang="nl-NL" dirty="0"/>
              <a:t>EAU (European Association of Urology) adviseert om een </a:t>
            </a:r>
            <a:r>
              <a:rPr lang="nl-NL" dirty="0" err="1"/>
              <a:t>mpMRI</a:t>
            </a:r>
            <a:r>
              <a:rPr lang="nl-NL" dirty="0"/>
              <a:t>-onderzoek uit te voeren wanneer de resultaten van een eerste standaard TRUS-biopsie negatief zijn, maar een vermoeden van prostaatkanker blijft </a:t>
            </a:r>
            <a:r>
              <a:rPr lang="nl-NL" dirty="0" smtClean="0"/>
              <a:t>bestaan </a:t>
            </a:r>
            <a:r>
              <a:rPr lang="nl-NL" dirty="0" smtClean="0">
                <a:sym typeface="Wingdings" panose="05000000000000000000" pitchFamily="2" charset="2"/>
              </a:rPr>
              <a:t> </a:t>
            </a:r>
            <a:r>
              <a:rPr lang="nl-NL" b="1" dirty="0" smtClean="0">
                <a:sym typeface="Wingdings" panose="05000000000000000000" pitchFamily="2" charset="2"/>
              </a:rPr>
              <a:t>paradigmashift : steeds MRI alvorens biopsie</a:t>
            </a:r>
            <a:endParaRPr lang="fr-BE" sz="2400" b="1" dirty="0">
              <a:solidFill>
                <a:srgbClr val="004380"/>
              </a:solidFill>
            </a:endParaRPr>
          </a:p>
        </p:txBody>
      </p:sp>
      <p:pic>
        <p:nvPicPr>
          <p:cNvPr id="4" name="Afbeelding 3" descr="Afbeelding met boek, tekst&#10;&#10;Automatisch gegenereerde beschrijving">
            <a:extLst>
              <a:ext uri="{FF2B5EF4-FFF2-40B4-BE49-F238E27FC236}">
                <a16:creationId xmlns:a16="http://schemas.microsoft.com/office/drawing/2014/main" id="{82332278-1A9D-41CB-BBA8-578E162BE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949" y="1685924"/>
            <a:ext cx="3444904" cy="4202783"/>
          </a:xfrm>
          <a:prstGeom prst="rect">
            <a:avLst/>
          </a:prstGeom>
        </p:spPr>
      </p:pic>
    </p:spTree>
    <p:extLst>
      <p:ext uri="{BB962C8B-B14F-4D97-AF65-F5344CB8AC3E}">
        <p14:creationId xmlns:p14="http://schemas.microsoft.com/office/powerpoint/2010/main" val="1332665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Cov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2">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TotalTime>
  <Words>1196</Words>
  <Application>Microsoft Office PowerPoint</Application>
  <PresentationFormat>Breedbeeld</PresentationFormat>
  <Paragraphs>127</Paragraphs>
  <Slides>26</Slides>
  <Notes>0</Notes>
  <HiddenSlides>0</HiddenSlides>
  <MMClips>2</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26</vt:i4>
      </vt:variant>
    </vt:vector>
  </HeadingPairs>
  <TitlesOfParts>
    <vt:vector size="34" baseType="lpstr">
      <vt:lpstr>Arial</vt:lpstr>
      <vt:lpstr>Calibri</vt:lpstr>
      <vt:lpstr>DIN Offc Pro Medium</vt:lpstr>
      <vt:lpstr>Eurostile</vt:lpstr>
      <vt:lpstr>Lucida Grande</vt:lpstr>
      <vt:lpstr>Wingdings</vt:lpstr>
      <vt:lpstr>Cover</vt:lpstr>
      <vt:lpstr>Presentation2</vt:lpstr>
      <vt:lpstr>Nieuwigheden in diagnose van prostaatkanker en behandeling van BPH</vt:lpstr>
      <vt:lpstr>Screening van prostaatkanker ; rapport Europese Commissie</vt:lpstr>
      <vt:lpstr>Diagnose van prostaatkanker ; rapport Europese Commissie</vt:lpstr>
      <vt:lpstr>Diagnose van prostaatkanker ; rapport Europese Commissie</vt:lpstr>
      <vt:lpstr>Diagnose van prostaatkanker</vt:lpstr>
      <vt:lpstr>Klassieke transrectale prostaatbiopsies</vt:lpstr>
      <vt:lpstr>Klassieke transrectale prostaatbiopsies</vt:lpstr>
      <vt:lpstr>NMR</vt:lpstr>
      <vt:lpstr>MRI</vt:lpstr>
      <vt:lpstr>FUSIE </vt:lpstr>
      <vt:lpstr>FUSIE </vt:lpstr>
      <vt:lpstr>Cognitieve fusie</vt:lpstr>
      <vt:lpstr>Software-geassisteerde fusie</vt:lpstr>
      <vt:lpstr>Software-geassisteerde fusie</vt:lpstr>
      <vt:lpstr>Transperineaal versus transrectaal</vt:lpstr>
      <vt:lpstr>Resultaten / guidelines</vt:lpstr>
      <vt:lpstr>Conclusie</vt:lpstr>
      <vt:lpstr>HOLMIUM ENUCLEATION of the PROSTATE : HOLEP</vt:lpstr>
      <vt:lpstr>Golden standard ; TURP / open prostatectomie</vt:lpstr>
      <vt:lpstr>ALTERNATIEVEN</vt:lpstr>
      <vt:lpstr>HOLEP</vt:lpstr>
      <vt:lpstr>HOLEP vs open prostatectomie</vt:lpstr>
      <vt:lpstr>RESULTATEN HOLEP vs TURP</vt:lpstr>
      <vt:lpstr>Learning curve </vt:lpstr>
      <vt:lpstr>Bloedverlies en anticoagulerende medicatie </vt:lpstr>
      <vt:lpstr>Conclusies HOLEP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santé au cœur de Bruxelles Gezondheid in hartje Brussel</dc:title>
  <dc:creator>peter de wil</dc:creator>
  <cp:lastModifiedBy>Alev Akin</cp:lastModifiedBy>
  <cp:revision>51</cp:revision>
  <dcterms:created xsi:type="dcterms:W3CDTF">2019-09-21T20:29:49Z</dcterms:created>
  <dcterms:modified xsi:type="dcterms:W3CDTF">2019-10-16T09:42:25Z</dcterms:modified>
</cp:coreProperties>
</file>