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sldIdLst>
    <p:sldId id="301" r:id="rId3"/>
    <p:sldId id="303" r:id="rId4"/>
    <p:sldId id="304" r:id="rId5"/>
    <p:sldId id="314" r:id="rId6"/>
    <p:sldId id="305" r:id="rId7"/>
    <p:sldId id="315" r:id="rId8"/>
    <p:sldId id="310" r:id="rId9"/>
    <p:sldId id="312" r:id="rId10"/>
    <p:sldId id="306" r:id="rId11"/>
    <p:sldId id="307" r:id="rId12"/>
    <p:sldId id="316" r:id="rId13"/>
    <p:sldId id="313" r:id="rId14"/>
    <p:sldId id="308" r:id="rId15"/>
    <p:sldId id="309" r:id="rId16"/>
    <p:sldId id="311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79851" y="2701782"/>
            <a:ext cx="7712151" cy="104087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50000"/>
              </a:lnSpc>
              <a:spcAft>
                <a:spcPts val="0"/>
              </a:spcAft>
              <a:defRPr sz="2400">
                <a:solidFill>
                  <a:schemeClr val="bg1"/>
                </a:solidFill>
                <a:latin typeface="Eurostile"/>
              </a:defRPr>
            </a:lvl1pPr>
          </a:lstStyle>
          <a:p>
            <a:r>
              <a:rPr lang="fr-FR" dirty="0"/>
              <a:t>Titre présentation / </a:t>
            </a:r>
            <a:r>
              <a:rPr lang="fr-FR" dirty="0" err="1"/>
              <a:t>Titel</a:t>
            </a:r>
            <a:r>
              <a:rPr lang="fr-FR" dirty="0"/>
              <a:t> </a:t>
            </a:r>
            <a:r>
              <a:rPr lang="fr-FR" dirty="0" err="1"/>
              <a:t>presentatie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479852" y="3984810"/>
            <a:ext cx="7712149" cy="51276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Eurostil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Nom présentateur / </a:t>
            </a:r>
            <a:r>
              <a:rPr lang="fr-FR" dirty="0" err="1"/>
              <a:t>Naam</a:t>
            </a:r>
            <a:r>
              <a:rPr lang="fr-FR" dirty="0"/>
              <a:t> </a:t>
            </a:r>
            <a:r>
              <a:rPr lang="fr-FR" dirty="0" err="1"/>
              <a:t>spreker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3116-1070-4850-9679-BB509AC5AE20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74916-EDC3-48FE-8F14-28BD3FD9218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399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14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259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3696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aseline="0"/>
            </a:lvl1pPr>
          </a:lstStyle>
          <a:p>
            <a:r>
              <a:rPr lang="fr-FR" sz="2200" b="1" spc="120" dirty="0">
                <a:solidFill>
                  <a:schemeClr val="bg1"/>
                </a:solidFill>
                <a:latin typeface="Eurostile"/>
                <a:cs typeface="Eurostile"/>
              </a:rPr>
              <a:t>Titre chapitre </a:t>
            </a:r>
            <a:r>
              <a:rPr lang="fr-FR" sz="2200" b="1" spc="120" dirty="0">
                <a:solidFill>
                  <a:schemeClr val="bg1"/>
                </a:solidFill>
                <a:latin typeface="Eurostile"/>
                <a:ea typeface="Lucida Grande"/>
                <a:cs typeface="Eurostile"/>
              </a:rPr>
              <a:t>Ι </a:t>
            </a:r>
            <a:r>
              <a:rPr lang="fr-FR" sz="2200" b="1" spc="120" dirty="0" err="1">
                <a:solidFill>
                  <a:schemeClr val="bg1"/>
                </a:solidFill>
                <a:latin typeface="Eurostile"/>
                <a:cs typeface="Eurostile"/>
              </a:rPr>
              <a:t>Titel</a:t>
            </a:r>
            <a:r>
              <a:rPr lang="fr-FR" sz="2200" b="1" spc="120" dirty="0">
                <a:solidFill>
                  <a:schemeClr val="bg1"/>
                </a:solidFill>
                <a:latin typeface="Eurostile"/>
                <a:cs typeface="Eurostile"/>
              </a:rPr>
              <a:t> </a:t>
            </a:r>
            <a:r>
              <a:rPr lang="fr-FR" sz="2200" b="1" spc="120" dirty="0" err="1">
                <a:solidFill>
                  <a:schemeClr val="bg1"/>
                </a:solidFill>
                <a:latin typeface="Eurostile"/>
                <a:cs typeface="Eurostile"/>
              </a:rPr>
              <a:t>hoofdstuk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0"/>
            <a:r>
              <a:rPr lang="fr-FR" dirty="0"/>
              <a:t>Deuxième niveau</a:t>
            </a:r>
          </a:p>
          <a:p>
            <a:pPr lvl="0"/>
            <a:r>
              <a:rPr lang="fr-FR" dirty="0"/>
              <a:t>Troisième niveau</a:t>
            </a:r>
          </a:p>
          <a:p>
            <a:pPr lvl="0"/>
            <a:r>
              <a:rPr lang="fr-FR" dirty="0"/>
              <a:t>Quatrième niveau</a:t>
            </a:r>
          </a:p>
          <a:p>
            <a:pPr lvl="0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37118" y="681038"/>
            <a:ext cx="950383" cy="69056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F497D"/>
                </a:solidFill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3577372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baseline="0"/>
            </a:lvl1pPr>
          </a:lstStyle>
          <a:p>
            <a:pPr lvl="0"/>
            <a:r>
              <a:rPr lang="fr-FR" dirty="0"/>
              <a:t>Merci pour votre attention / </a:t>
            </a:r>
            <a:r>
              <a:rPr lang="fr-FR" dirty="0" err="1"/>
              <a:t>Bedankt</a:t>
            </a:r>
            <a:r>
              <a:rPr lang="fr-FR" dirty="0"/>
              <a:t> </a:t>
            </a:r>
            <a:r>
              <a:rPr lang="fr-FR" dirty="0" err="1"/>
              <a:t>voor</a:t>
            </a:r>
            <a:r>
              <a:rPr lang="fr-FR" dirty="0"/>
              <a:t> </a:t>
            </a:r>
            <a:r>
              <a:rPr lang="fr-FR" dirty="0" err="1"/>
              <a:t>uw</a:t>
            </a:r>
            <a:r>
              <a:rPr lang="fr-FR" dirty="0"/>
              <a:t> </a:t>
            </a:r>
            <a:r>
              <a:rPr lang="fr-FR" dirty="0" err="1"/>
              <a:t>aandacht</a:t>
            </a:r>
            <a:r>
              <a:rPr lang="fr-FR" dirty="0"/>
              <a:t> </a:t>
            </a:r>
            <a:r>
              <a:rPr lang="fr-FR" dirty="0" err="1"/>
              <a:t>Eurostile</a:t>
            </a:r>
            <a:r>
              <a:rPr lang="fr-FR" dirty="0"/>
              <a:t> 24 Bleu/</a:t>
            </a:r>
            <a:r>
              <a:rPr lang="fr-FR" dirty="0" err="1"/>
              <a:t>Blauw</a:t>
            </a:r>
            <a:r>
              <a:rPr lang="fr-FR" dirty="0"/>
              <a:t> RGB 31 73 25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658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15875"/>
            <a:ext cx="12257617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  <p:pic>
        <p:nvPicPr>
          <p:cNvPr id="9" name="Image 3" descr="FOND COURBE PLEIN-CMJN.ai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195" y="-387048"/>
            <a:ext cx="13061067" cy="1598400"/>
          </a:xfrm>
          <a:prstGeom prst="rect">
            <a:avLst/>
          </a:prstGeom>
        </p:spPr>
      </p:pic>
      <p:pic>
        <p:nvPicPr>
          <p:cNvPr id="11" name="Image 4" descr="LOGO SAINT JEAN + NOM NEGATIF-CMJN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7" y="-61199"/>
            <a:ext cx="6131961" cy="16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3" descr="FOND COURBE PLEIN-CMJ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00" y="-252000"/>
            <a:ext cx="13008000" cy="1590101"/>
          </a:xfrm>
          <a:prstGeom prst="rect">
            <a:avLst/>
          </a:prstGeom>
        </p:spPr>
      </p:pic>
      <p:pic>
        <p:nvPicPr>
          <p:cNvPr id="13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779" y="1618342"/>
            <a:ext cx="8754533" cy="52396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2"/>
            <a:ext cx="9795029" cy="4525963"/>
          </a:xfrm>
        </p:spPr>
        <p:txBody>
          <a:bodyPr>
            <a:normAutofit/>
          </a:bodyPr>
          <a:lstStyle>
            <a:lvl1pPr marL="342900" indent="-342900">
              <a:buClr>
                <a:srgbClr val="31859C"/>
              </a:buClr>
              <a:buFont typeface="Wingdings" panose="05000000000000000000" pitchFamily="2" charset="2"/>
              <a:buChar char="§"/>
              <a:defRPr sz="2400">
                <a:latin typeface="Eurostile"/>
              </a:defRPr>
            </a:lvl1pPr>
            <a:lvl2pPr>
              <a:defRPr sz="2400">
                <a:latin typeface="Eurostile"/>
              </a:defRPr>
            </a:lvl2pPr>
            <a:lvl3pPr>
              <a:defRPr sz="2400">
                <a:latin typeface="Eurostile"/>
              </a:defRPr>
            </a:lvl3pPr>
            <a:lvl4pPr>
              <a:defRPr sz="2400">
                <a:latin typeface="Eurostile"/>
              </a:defRPr>
            </a:lvl4pPr>
            <a:lvl5pPr>
              <a:defRPr sz="2400">
                <a:latin typeface="Eurostil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  <p:pic>
        <p:nvPicPr>
          <p:cNvPr id="12" name="Image 7" descr="LOGO SAINT JEAN + NOM POSITIF-CMJN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" y="5951552"/>
            <a:ext cx="2803525" cy="7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79" y="1618342"/>
            <a:ext cx="8754533" cy="523965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Autofit/>
          </a:bodyPr>
          <a:lstStyle>
            <a:lvl1pPr marL="0" indent="0">
              <a:buNone/>
              <a:defRPr sz="4800" baseline="0">
                <a:solidFill>
                  <a:srgbClr val="1F497D"/>
                </a:solidFill>
                <a:latin typeface="Eurostil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/>
              <a:t>Titel hoofdstuk/Titre Chapitre Eurostile 48</a:t>
            </a:r>
          </a:p>
          <a:p>
            <a:pPr lvl="0"/>
            <a:endParaRPr lang="nl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  <p:pic>
        <p:nvPicPr>
          <p:cNvPr id="7" name="Image 3" descr="FOND COURBE PLEIN-CMJN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00" y="-252000"/>
            <a:ext cx="13008000" cy="1590101"/>
          </a:xfrm>
          <a:prstGeom prst="rect">
            <a:avLst/>
          </a:prstGeom>
        </p:spPr>
      </p:pic>
      <p:pic>
        <p:nvPicPr>
          <p:cNvPr id="8" name="Image 7" descr="LOGO SAINT JEAN + NOM POSITIF-CMJN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" y="5951552"/>
            <a:ext cx="2803525" cy="7374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4082" y="691686"/>
            <a:ext cx="958789" cy="669600"/>
          </a:xfrm>
          <a:prstGeom prst="roundRect">
            <a:avLst/>
          </a:prstGeom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000" dirty="0">
                <a:solidFill>
                  <a:srgbClr val="004380"/>
                </a:solidFill>
                <a:latin typeface="DIN Offc Pro Medium" panose="020B0604020101020102" pitchFamily="34" charset="0"/>
              </a:rPr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150401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5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674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urostile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9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t>26-09-19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556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119E-225D-4B48-A860-9E7E6661C386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F5FDB-363A-4119-9385-F605FC45019E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03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750" y="-12909"/>
            <a:ext cx="12257617" cy="687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3" descr="FOND COURBE PLEIN-CMJN.ai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195" y="-387048"/>
            <a:ext cx="13061067" cy="1598400"/>
          </a:xfrm>
          <a:prstGeom prst="rect">
            <a:avLst/>
          </a:prstGeom>
        </p:spPr>
      </p:pic>
      <p:pic>
        <p:nvPicPr>
          <p:cNvPr id="9" name="Image 4" descr="LOGO SAINT JEAN + NOM NEGATIF-CMJN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7" y="-61199"/>
            <a:ext cx="6131961" cy="161307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528391"/>
            <a:ext cx="2743200" cy="193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Eurostile"/>
              </a:defRPr>
            </a:lvl1pPr>
          </a:lstStyle>
          <a:p>
            <a:fld id="{24A23116-1070-4850-9679-BB509AC5AE20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528391"/>
            <a:ext cx="4114800" cy="193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Eurostile"/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528391"/>
            <a:ext cx="2743200" cy="193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Eurostile"/>
              </a:defRPr>
            </a:lvl1pPr>
          </a:lstStyle>
          <a:p>
            <a:fld id="{94F74916-EDC3-48FE-8F14-28BD3FD9218E}" type="slidenum">
              <a:rPr lang="fr-BE" smtClean="0"/>
              <a:pPr/>
              <a:t>‹nr.›</a:t>
            </a:fld>
            <a:endParaRPr lang="fr-BE"/>
          </a:p>
        </p:txBody>
      </p:sp>
      <p:pic>
        <p:nvPicPr>
          <p:cNvPr id="10" name="Imag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8301" y="2689863"/>
            <a:ext cx="8067565" cy="112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5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Cliquez pour modifier les styles du texte du masque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3116-1070-4850-9679-BB509AC5AE20}" type="datetimeFigureOut">
              <a:rPr lang="fr-BE" smtClean="0"/>
              <a:pPr/>
              <a:t>26-09-19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74916-EDC3-48FE-8F14-28BD3FD9218E}" type="slidenum">
              <a:rPr lang="fr-BE" smtClean="0"/>
              <a:pPr/>
              <a:t>‹nr.›</a:t>
            </a:fld>
            <a:endParaRPr lang="fr-BE"/>
          </a:p>
        </p:txBody>
      </p:sp>
      <p:pic>
        <p:nvPicPr>
          <p:cNvPr id="7" name="Image 3" descr="FOND COURBE PLEIN-CMJN.ai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15179" r="3321"/>
          <a:stretch/>
        </p:blipFill>
        <p:spPr>
          <a:xfrm>
            <a:off x="-14178" y="-10633"/>
            <a:ext cx="12206177" cy="1348734"/>
          </a:xfrm>
          <a:prstGeom prst="rect">
            <a:avLst/>
          </a:prstGeom>
        </p:spPr>
      </p:pic>
      <p:pic>
        <p:nvPicPr>
          <p:cNvPr id="8" name="Imag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919779" y="1618342"/>
            <a:ext cx="8754533" cy="5239658"/>
          </a:xfrm>
          <a:prstGeom prst="rect">
            <a:avLst/>
          </a:prstGeom>
        </p:spPr>
      </p:pic>
      <p:pic>
        <p:nvPicPr>
          <p:cNvPr id="9" name="Image 7" descr="LOGO SAINT JEAN + NOM POSITIF-CMJN.ai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0" y="5951552"/>
            <a:ext cx="2803525" cy="7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Eurostil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La santé au cœur de Bruxelles</a:t>
            </a:r>
            <a:br>
              <a:rPr lang="fr-BE" dirty="0"/>
            </a:br>
            <a:r>
              <a:rPr lang="fr-BE" dirty="0" err="1"/>
              <a:t>Gezondheid</a:t>
            </a:r>
            <a:r>
              <a:rPr lang="fr-BE" dirty="0"/>
              <a:t> in </a:t>
            </a:r>
            <a:r>
              <a:rPr lang="fr-BE" dirty="0" err="1"/>
              <a:t>hartje</a:t>
            </a:r>
            <a:r>
              <a:rPr lang="fr-BE" dirty="0"/>
              <a:t> Brussel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45725" y="3984810"/>
            <a:ext cx="8288976" cy="512762"/>
          </a:xfrm>
        </p:spPr>
        <p:txBody>
          <a:bodyPr/>
          <a:lstStyle/>
          <a:p>
            <a:r>
              <a:rPr lang="fr-BE" sz="3200" dirty="0"/>
              <a:t>Dr. Leslie Delcarte, Peter De Wil , Sam Ward</a:t>
            </a:r>
          </a:p>
        </p:txBody>
      </p:sp>
      <p:pic>
        <p:nvPicPr>
          <p:cNvPr id="5" name="Afbeelding 4" descr="Afbeelding met object&#10;&#10;Automatisch gegenereerde beschrijving">
            <a:extLst>
              <a:ext uri="{FF2B5EF4-FFF2-40B4-BE49-F238E27FC236}">
                <a16:creationId xmlns:a16="http://schemas.microsoft.com/office/drawing/2014/main" id="{6FF8E3F3-18C3-45BA-B187-9803C8C89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01" y="5008761"/>
            <a:ext cx="4241999" cy="8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Software-</a:t>
            </a:r>
            <a:r>
              <a:rPr lang="fr-BE" sz="2800" dirty="0" err="1">
                <a:solidFill>
                  <a:schemeClr val="tx2"/>
                </a:solidFill>
              </a:rPr>
              <a:t>geassisteerde</a:t>
            </a:r>
            <a:r>
              <a:rPr lang="fr-BE" sz="2800" dirty="0">
                <a:solidFill>
                  <a:schemeClr val="tx2"/>
                </a:solidFill>
              </a:rPr>
              <a:t> </a:t>
            </a:r>
            <a:r>
              <a:rPr lang="fr-BE" sz="2800" dirty="0" err="1">
                <a:solidFill>
                  <a:schemeClr val="tx2"/>
                </a:solidFill>
              </a:rPr>
              <a:t>fusie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77500" lnSpcReduction="20000"/>
          </a:bodyPr>
          <a:lstStyle/>
          <a:p>
            <a:r>
              <a:rPr lang="nl-NL" dirty="0" err="1"/>
              <a:t>mpMRI</a:t>
            </a:r>
            <a:r>
              <a:rPr lang="nl-NL" dirty="0"/>
              <a:t> beelden voorafgaand opgeladen naar een softwareplatform</a:t>
            </a:r>
          </a:p>
          <a:p>
            <a:r>
              <a:rPr lang="nl-NL" dirty="0"/>
              <a:t>contouren van zowel de hele prostaat als de voor kanker verdachte laesies worden ingetekend </a:t>
            </a:r>
          </a:p>
          <a:p>
            <a:r>
              <a:rPr lang="nl-NL" dirty="0"/>
              <a:t>Conversie naar een 3D-model, dat tijdens de procedure wordt gefuseerd met het </a:t>
            </a:r>
            <a:r>
              <a:rPr lang="nl-NL" i="1" dirty="0"/>
              <a:t>real-time</a:t>
            </a:r>
            <a:r>
              <a:rPr lang="nl-NL" dirty="0"/>
              <a:t> TRUS-beeld van de prostaat</a:t>
            </a:r>
          </a:p>
          <a:p>
            <a:r>
              <a:rPr lang="nl-NL" dirty="0"/>
              <a:t>Hierdoor kan de operator laesies die als verdacht worden beschouwd op </a:t>
            </a:r>
            <a:r>
              <a:rPr lang="nl-NL" dirty="0" err="1"/>
              <a:t>mpMRI</a:t>
            </a:r>
            <a:r>
              <a:rPr lang="nl-NL" dirty="0"/>
              <a:t> visualiseren en gericht aanprikken </a:t>
            </a:r>
          </a:p>
          <a:p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Afbeelding 2" descr="Afbeelding met elektronica, binnen, schermafbeelding, zwart&#10;&#10;Automatisch gegenereerde beschrijving">
            <a:extLst>
              <a:ext uri="{FF2B5EF4-FFF2-40B4-BE49-F238E27FC236}">
                <a16:creationId xmlns:a16="http://schemas.microsoft.com/office/drawing/2014/main" id="{F8869CF8-131D-4DC6-B584-D2F1203E3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47" y="1671280"/>
            <a:ext cx="5138649" cy="27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Software-</a:t>
            </a:r>
            <a:r>
              <a:rPr lang="fr-BE" sz="2800" dirty="0" err="1">
                <a:solidFill>
                  <a:schemeClr val="tx2"/>
                </a:solidFill>
              </a:rPr>
              <a:t>geassisteerde</a:t>
            </a:r>
            <a:r>
              <a:rPr lang="fr-BE" sz="2800" dirty="0">
                <a:solidFill>
                  <a:schemeClr val="tx2"/>
                </a:solidFill>
              </a:rPr>
              <a:t> </a:t>
            </a:r>
            <a:r>
              <a:rPr lang="fr-BE" sz="2800" dirty="0" err="1">
                <a:solidFill>
                  <a:schemeClr val="tx2"/>
                </a:solidFill>
              </a:rPr>
              <a:t>fusie</a:t>
            </a:r>
            <a:endParaRPr lang="fr-BE" sz="2800" dirty="0">
              <a:solidFill>
                <a:schemeClr val="tx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redictive Fusion_VD0052-B">
            <a:hlinkClick r:id="" action="ppaction://media"/>
            <a:extLst>
              <a:ext uri="{FF2B5EF4-FFF2-40B4-BE49-F238E27FC236}">
                <a16:creationId xmlns:a16="http://schemas.microsoft.com/office/drawing/2014/main" id="{C356F4CC-86ED-433C-AA4D-8C6A7A0C0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67" y="885872"/>
            <a:ext cx="8453170" cy="47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Software-</a:t>
            </a:r>
            <a:r>
              <a:rPr lang="fr-BE" sz="2800" dirty="0" err="1">
                <a:solidFill>
                  <a:schemeClr val="tx2"/>
                </a:solidFill>
              </a:rPr>
              <a:t>geassisteerde</a:t>
            </a:r>
            <a:r>
              <a:rPr lang="fr-BE" sz="2800" dirty="0">
                <a:solidFill>
                  <a:schemeClr val="tx2"/>
                </a:solidFill>
              </a:rPr>
              <a:t> </a:t>
            </a:r>
            <a:r>
              <a:rPr lang="fr-BE" sz="2800" dirty="0" err="1">
                <a:solidFill>
                  <a:schemeClr val="tx2"/>
                </a:solidFill>
              </a:rPr>
              <a:t>fusie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55000" lnSpcReduction="20000"/>
          </a:bodyPr>
          <a:lstStyle/>
          <a:p>
            <a:r>
              <a:rPr lang="nl-NL" dirty="0"/>
              <a:t>Beeldfusie kan rigide zijn of elastisch. Elastische fusie houdt rekening met het verschil in de vorm van de prostaat tussen de MRI-scan en de echografie, waarbij de echografiesonde de prostaat kan vervormen. Ruimtelijke </a:t>
            </a:r>
            <a:r>
              <a:rPr lang="nl-NL" i="1" dirty="0"/>
              <a:t>tracking</a:t>
            </a:r>
            <a:r>
              <a:rPr lang="nl-NL" dirty="0"/>
              <a:t> van de echografiesonde maakt nauwkeurige plaatsing van de naald ten opzichte van de digitale reconstructie mogelijk.</a:t>
            </a:r>
          </a:p>
          <a:p>
            <a:r>
              <a:rPr lang="nl-NL" dirty="0"/>
              <a:t>Software-geassisteerde MRI-gerichte prostaatbiopsies gaan gepaard met superieure detectie van hooggradige prostaatkanker in vergelijking met systematische TRUS-biopten. De techniek heeft mogelijks een grotere reproduceerbaarheid dan cognitieve fusie vanwege het voordeel van </a:t>
            </a:r>
            <a:r>
              <a:rPr lang="nl-NL" i="1" dirty="0"/>
              <a:t>real-time</a:t>
            </a:r>
            <a:r>
              <a:rPr lang="nl-NL" dirty="0"/>
              <a:t> feedback over de biopsielocatie.</a:t>
            </a:r>
          </a:p>
          <a:p>
            <a:r>
              <a:rPr lang="nl-NL" dirty="0"/>
              <a:t>Nadelen : kosten van een extra apparaat en de noodzaak tot gespecialiseerde training van de operator.</a:t>
            </a:r>
          </a:p>
          <a:p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E6401F-2794-4D61-9E39-6E1032A4C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482" y="1740234"/>
            <a:ext cx="4244034" cy="28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Transperineaal</a:t>
            </a:r>
            <a:r>
              <a:rPr lang="fr-BE" sz="2800" dirty="0">
                <a:solidFill>
                  <a:schemeClr val="tx2"/>
                </a:solidFill>
              </a:rPr>
              <a:t> versus </a:t>
            </a:r>
            <a:r>
              <a:rPr lang="fr-BE" sz="2800" dirty="0" err="1">
                <a:solidFill>
                  <a:schemeClr val="tx2"/>
                </a:solidFill>
              </a:rPr>
              <a:t>transrectaal</a:t>
            </a:r>
            <a:endParaRPr lang="fr-BE" sz="2800" dirty="0">
              <a:solidFill>
                <a:schemeClr val="tx2"/>
              </a:solidFill>
            </a:endParaRPr>
          </a:p>
        </p:txBody>
      </p:sp>
      <p:pic>
        <p:nvPicPr>
          <p:cNvPr id="8" name="Tijdelijke aanduiding voor inhoud 7" descr="Afbeelding met persoon, binnen, muur, man&#10;&#10;Automatisch gegenereerde beschrijving">
            <a:extLst>
              <a:ext uri="{FF2B5EF4-FFF2-40B4-BE49-F238E27FC236}">
                <a16:creationId xmlns:a16="http://schemas.microsoft.com/office/drawing/2014/main" id="{1D768B82-28DC-4D78-8F74-AED4159F9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47" y="2037228"/>
            <a:ext cx="3501453" cy="262925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Afbeeldingsresultaten voor prostate biopsy">
            <a:extLst>
              <a:ext uri="{FF2B5EF4-FFF2-40B4-BE49-F238E27FC236}">
                <a16:creationId xmlns:a16="http://schemas.microsoft.com/office/drawing/2014/main" id="{FCAF6C55-D7F7-493A-AB8F-385BE676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73" y="2135998"/>
            <a:ext cx="2588596" cy="243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C61A8DF-C3EA-4438-808E-C5BD380811BF}"/>
              </a:ext>
            </a:extLst>
          </p:cNvPr>
          <p:cNvSpPr txBox="1"/>
          <p:nvPr/>
        </p:nvSpPr>
        <p:spPr>
          <a:xfrm>
            <a:off x="721453" y="1577130"/>
            <a:ext cx="42364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dirty="0"/>
              <a:t>TRUS-</a:t>
            </a:r>
            <a:r>
              <a:rPr lang="nl-BE" dirty="0" err="1"/>
              <a:t>guided</a:t>
            </a:r>
            <a:r>
              <a:rPr lang="nl-BE" dirty="0"/>
              <a:t> altijd transrectaal</a:t>
            </a:r>
          </a:p>
          <a:p>
            <a:pPr marL="285750" indent="-285750">
              <a:buFontTx/>
              <a:buChar char="-"/>
            </a:pPr>
            <a:r>
              <a:rPr lang="nl-BE" dirty="0"/>
              <a:t>Fusie transrectaal of transperineaal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Transperineaal = via de huid ; veiliger </a:t>
            </a:r>
          </a:p>
          <a:p>
            <a:pPr marL="285750" indent="-285750">
              <a:buFontTx/>
              <a:buChar char="-"/>
            </a:pPr>
            <a:r>
              <a:rPr lang="nl-NL" dirty="0"/>
              <a:t>De naald gaat via de huid van het perineum</a:t>
            </a:r>
          </a:p>
          <a:p>
            <a:pPr marL="285750" indent="-285750">
              <a:buFontTx/>
              <a:buChar char="-"/>
            </a:pPr>
            <a:r>
              <a:rPr lang="nl-NL" dirty="0"/>
              <a:t>Voordeel = kans op infectie nihil </a:t>
            </a:r>
          </a:p>
          <a:p>
            <a:pPr marL="285750" indent="-285750">
              <a:buFontTx/>
              <a:buChar char="-"/>
            </a:pPr>
            <a:r>
              <a:rPr lang="nl-NL" dirty="0"/>
              <a:t>Omdat de huid vooraf volledig gesteriliseerd kan worden is het infectiegevaar zelfs zo klein : preventieve antibiotica niet nodig</a:t>
            </a:r>
          </a:p>
          <a:p>
            <a:pPr marL="285750" indent="-285750">
              <a:buFontTx/>
              <a:buChar char="-"/>
            </a:pPr>
            <a:r>
              <a:rPr lang="nl-NL" dirty="0"/>
              <a:t>Minder pijn transrectaal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Transperineaal LA mogelijk , met sedatie/VR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02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Resultaten</a:t>
            </a:r>
            <a:r>
              <a:rPr lang="fr-BE" sz="2800" dirty="0">
                <a:solidFill>
                  <a:schemeClr val="tx2"/>
                </a:solidFill>
              </a:rPr>
              <a:t> / guidelines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/>
          </a:bodyPr>
          <a:lstStyle/>
          <a:p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31A0AE7-9A2A-44DA-87A4-0603C1D30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3" t="35229" r="28784" b="14617"/>
          <a:stretch/>
        </p:blipFill>
        <p:spPr>
          <a:xfrm>
            <a:off x="676769" y="1600202"/>
            <a:ext cx="5682087" cy="42280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47047DD-38B9-45FD-8EC2-571F6FD1A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8" r="68349" b="90336"/>
          <a:stretch/>
        </p:blipFill>
        <p:spPr>
          <a:xfrm>
            <a:off x="282429" y="5943756"/>
            <a:ext cx="2718033" cy="66273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A48A8F-A2D5-45A8-B9EC-7A50C28CD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0" t="7829" r="40963" b="13331"/>
          <a:stretch/>
        </p:blipFill>
        <p:spPr>
          <a:xfrm>
            <a:off x="7444533" y="149969"/>
            <a:ext cx="3305786" cy="42584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050F22E-8FBB-432D-910B-1D3902C5A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10" t="23333" r="42339" b="39572"/>
          <a:stretch/>
        </p:blipFill>
        <p:spPr>
          <a:xfrm>
            <a:off x="7444533" y="4408412"/>
            <a:ext cx="3380486" cy="21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Conclusie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/>
          </a:bodyPr>
          <a:lstStyle/>
          <a:p>
            <a:r>
              <a:rPr lang="nl-NL" dirty="0"/>
              <a:t>MRI-gerichte biopsieprocedures</a:t>
            </a:r>
          </a:p>
          <a:p>
            <a:r>
              <a:rPr lang="nl-NL" dirty="0"/>
              <a:t>Detectie meer hooggradige en minder laaggradige prostaatkankers </a:t>
            </a:r>
          </a:p>
          <a:p>
            <a:r>
              <a:rPr lang="nl-NL" dirty="0"/>
              <a:t>Betere diagnostiek van klinisch significante prostaatkanker in de biopsienaïeve patiënt</a:t>
            </a:r>
          </a:p>
          <a:p>
            <a:r>
              <a:rPr lang="nl-NL" dirty="0"/>
              <a:t>Transperineaal = geen infecties</a:t>
            </a:r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Résultat d’images pour mri prostate fusion b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14" y="2343872"/>
            <a:ext cx="3605976" cy="26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Diagnose van </a:t>
            </a:r>
            <a:r>
              <a:rPr lang="fr-BE" sz="2800" dirty="0" err="1">
                <a:solidFill>
                  <a:schemeClr val="tx2"/>
                </a:solidFill>
              </a:rPr>
              <a:t>prostaatkanker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/>
          </a:bodyPr>
          <a:lstStyle/>
          <a:p>
            <a:r>
              <a:rPr lang="nl-NL" sz="2400" b="1" dirty="0"/>
              <a:t>Prostaatkanker blijft een frequente doodsoorzaak bij mannen</a:t>
            </a:r>
          </a:p>
          <a:p>
            <a:r>
              <a:rPr lang="nl-NL" sz="2400" b="1" dirty="0"/>
              <a:t>De huidige ‘</a:t>
            </a:r>
            <a:r>
              <a:rPr lang="nl-NL" sz="2400" b="1" dirty="0" err="1"/>
              <a:t>standaard’techniek</a:t>
            </a:r>
            <a:r>
              <a:rPr lang="nl-NL" sz="2400" b="1" dirty="0"/>
              <a:t> voor prostaatkankerdetectie bij mannen met </a:t>
            </a:r>
          </a:p>
          <a:p>
            <a:pPr>
              <a:buFontTx/>
              <a:buChar char="-"/>
            </a:pPr>
            <a:r>
              <a:rPr lang="nl-NL" sz="2400" b="1" dirty="0"/>
              <a:t>een verhoogd prostaat specifiek antigeen (PSA) of </a:t>
            </a:r>
          </a:p>
          <a:p>
            <a:pPr>
              <a:buFontTx/>
              <a:buChar char="-"/>
            </a:pPr>
            <a:r>
              <a:rPr lang="nl-NL" sz="2400" b="1" dirty="0"/>
              <a:t>abnormaal rectaal onderzoek </a:t>
            </a:r>
          </a:p>
          <a:p>
            <a:pPr marL="0" indent="0">
              <a:buNone/>
            </a:pPr>
            <a:r>
              <a:rPr lang="nl-NL" sz="2400" b="1" dirty="0"/>
              <a:t> = uitvoeren van een </a:t>
            </a:r>
            <a:r>
              <a:rPr lang="nl-NL" sz="2400" b="1" i="1" dirty="0"/>
              <a:t>transrectale</a:t>
            </a:r>
            <a:r>
              <a:rPr lang="nl-NL" sz="2400" b="1" dirty="0"/>
              <a:t> echografie-geleide biopsie (TRUS-biopsie).</a:t>
            </a:r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0445D5B-8BCF-4DA8-ABD5-27F22790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7" t="28012" r="18945" b="19266"/>
          <a:stretch/>
        </p:blipFill>
        <p:spPr>
          <a:xfrm>
            <a:off x="6367805" y="1621172"/>
            <a:ext cx="5645791" cy="36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Klassieke</a:t>
            </a:r>
            <a:r>
              <a:rPr lang="fr-BE" sz="2800" dirty="0">
                <a:solidFill>
                  <a:schemeClr val="tx2"/>
                </a:solidFill>
              </a:rPr>
              <a:t> transrectale </a:t>
            </a:r>
            <a:r>
              <a:rPr lang="fr-BE" sz="2800" dirty="0" err="1">
                <a:solidFill>
                  <a:schemeClr val="tx2"/>
                </a:solidFill>
              </a:rPr>
              <a:t>prostaatbiopsies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/>
          </a:bodyPr>
          <a:lstStyle/>
          <a:p>
            <a:r>
              <a:rPr lang="nl-NL" sz="2000" b="1" dirty="0"/>
              <a:t>6 – 12 biopten genomen uit verschillende delen van de prostaat</a:t>
            </a:r>
          </a:p>
          <a:p>
            <a:r>
              <a:rPr lang="nl-NL" sz="2000" b="1" dirty="0"/>
              <a:t>systematische techniek houdt geen rekening met locatie van de tumor in de prostaat : sommigen gemist</a:t>
            </a:r>
          </a:p>
          <a:p>
            <a:r>
              <a:rPr lang="nl-NL" sz="2000" b="1" dirty="0"/>
              <a:t>steekproef ; slechts klein deel van het totale prostaatweefsel wordt onderzocht wordt</a:t>
            </a:r>
          </a:p>
          <a:p>
            <a:r>
              <a:rPr lang="nl-NL" sz="2000" b="1" dirty="0"/>
              <a:t>hedendaagse systematische TRUS-biopsie is dus onderhevig aan </a:t>
            </a:r>
            <a:r>
              <a:rPr lang="nl-NL" sz="2000" b="1" i="1" dirty="0"/>
              <a:t>sampling error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Afbeeldingsresultaten voor prostate biopsy">
            <a:extLst>
              <a:ext uri="{FF2B5EF4-FFF2-40B4-BE49-F238E27FC236}">
                <a16:creationId xmlns:a16="http://schemas.microsoft.com/office/drawing/2014/main" id="{7CAAC976-C834-4DFD-8027-BAB9BF48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84" y="1918880"/>
            <a:ext cx="3955440" cy="371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Klassieke</a:t>
            </a:r>
            <a:r>
              <a:rPr lang="fr-BE" sz="2800" dirty="0">
                <a:solidFill>
                  <a:schemeClr val="tx2"/>
                </a:solidFill>
              </a:rPr>
              <a:t> transrectale </a:t>
            </a:r>
            <a:r>
              <a:rPr lang="fr-BE" sz="2800" dirty="0" err="1">
                <a:solidFill>
                  <a:schemeClr val="tx2"/>
                </a:solidFill>
              </a:rPr>
              <a:t>prostaatbiopsies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/>
          </a:bodyPr>
          <a:lstStyle/>
          <a:p>
            <a:r>
              <a:rPr lang="nl-NL" sz="2000" dirty="0"/>
              <a:t>Kans dat te weinig klinisch belangrijk weefsel </a:t>
            </a:r>
            <a:r>
              <a:rPr lang="nl-NL" sz="2000" dirty="0" err="1"/>
              <a:t>gebiopteerd</a:t>
            </a:r>
            <a:r>
              <a:rPr lang="nl-NL" sz="2000" dirty="0"/>
              <a:t> wordt, = vals-negatieve biopsie of </a:t>
            </a:r>
            <a:r>
              <a:rPr lang="nl-NL" sz="2000" dirty="0" err="1"/>
              <a:t>onderdiagnose</a:t>
            </a:r>
            <a:r>
              <a:rPr lang="nl-NL" sz="2000" dirty="0"/>
              <a:t> </a:t>
            </a:r>
          </a:p>
          <a:p>
            <a:r>
              <a:rPr lang="nl-NL" sz="2000" dirty="0"/>
              <a:t>Ook </a:t>
            </a:r>
            <a:r>
              <a:rPr lang="nl-NL" sz="2000" dirty="0" err="1"/>
              <a:t>overdiagnose</a:t>
            </a:r>
            <a:r>
              <a:rPr lang="nl-NL" sz="2000" dirty="0"/>
              <a:t> van laaggradige ziekte </a:t>
            </a:r>
          </a:p>
          <a:p>
            <a:r>
              <a:rPr lang="nl-NL" sz="2000" dirty="0"/>
              <a:t>Standaard TRUS-geleide biopsie zeer operatorafhankelijk en minder geschikt voor het aanprikken van tumoren van bepaalde delen van de prostaat, waaronder het </a:t>
            </a:r>
            <a:r>
              <a:rPr lang="nl-NL" sz="2000" u="sng" dirty="0"/>
              <a:t>anterieure</a:t>
            </a:r>
            <a:r>
              <a:rPr lang="nl-NL" sz="2000" dirty="0"/>
              <a:t> deel.</a:t>
            </a:r>
            <a:endParaRPr lang="fr-BE" sz="16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A2F29F5-E132-4978-848D-223948F25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82" y="1492517"/>
            <a:ext cx="3771805" cy="404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NMR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 err="1"/>
              <a:t>multiparametrische</a:t>
            </a:r>
            <a:r>
              <a:rPr lang="nl-NL" dirty="0"/>
              <a:t> MRI steeds meer gebruikt bij de diagnostische uitwerking van prostaatkanker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superieure weefselcontrast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visualisatie van hooggradige tumoren van de prostaat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sensitiviteit van </a:t>
            </a:r>
            <a:r>
              <a:rPr lang="nl-NL" dirty="0" err="1"/>
              <a:t>mpMRI</a:t>
            </a:r>
            <a:r>
              <a:rPr lang="nl-NL" dirty="0"/>
              <a:t> voor de detectie van klinisch significante prostaatkanker is dubbel zo groot als die van de systematische TRUS-biopsie (93% versus 48%)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Vermijden nutteloze biopsies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Afbeelding 2" descr="Afbeelding met persoon, muur, binnen, man&#10;&#10;Automatisch gegenereerde beschrijving">
            <a:extLst>
              <a:ext uri="{FF2B5EF4-FFF2-40B4-BE49-F238E27FC236}">
                <a16:creationId xmlns:a16="http://schemas.microsoft.com/office/drawing/2014/main" id="{51248C9A-2320-4904-97D8-6BFCDE1F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45" y="1900569"/>
            <a:ext cx="4796651" cy="3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NMR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MRI kan een toegevoegde waarde bieden als </a:t>
            </a:r>
            <a:r>
              <a:rPr lang="nl-NL" u="sng" dirty="0"/>
              <a:t>risicobeoordelingsinstrument</a:t>
            </a:r>
            <a:r>
              <a:rPr lang="nl-NL" dirty="0"/>
              <a:t> biopsie / geen biopsie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MRI als minimaal invasieve methode voor lokalisatie van letsels verdacht voor prostaatkanker, welke vervolgens gericht </a:t>
            </a:r>
            <a:r>
              <a:rPr lang="nl-NL" dirty="0" err="1"/>
              <a:t>gebiopteerd</a:t>
            </a:r>
            <a:r>
              <a:rPr lang="nl-NL" dirty="0"/>
              <a:t> kunnen worden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EAU (European Association of </a:t>
            </a:r>
            <a:r>
              <a:rPr lang="nl-NL" dirty="0" err="1"/>
              <a:t>Urology</a:t>
            </a:r>
            <a:r>
              <a:rPr lang="nl-NL" dirty="0"/>
              <a:t>) adviseert om een </a:t>
            </a:r>
            <a:r>
              <a:rPr lang="nl-NL" dirty="0" err="1"/>
              <a:t>mpMRI</a:t>
            </a:r>
            <a:r>
              <a:rPr lang="nl-NL" dirty="0"/>
              <a:t>-onderzoek uit te voeren wanneer de resultaten van een eerste standaard TRUS-biopsie negatief zijn, maar een vermoeden van prostaatkanker blijft bestaan.</a:t>
            </a:r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Afbeelding 3" descr="Afbeelding met boek, tekst&#10;&#10;Automatisch gegenereerde beschrijving">
            <a:extLst>
              <a:ext uri="{FF2B5EF4-FFF2-40B4-BE49-F238E27FC236}">
                <a16:creationId xmlns:a16="http://schemas.microsoft.com/office/drawing/2014/main" id="{82332278-1A9D-41CB-BBA8-578E162B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9" y="1685924"/>
            <a:ext cx="3444904" cy="42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FUSIE</a:t>
            </a:r>
            <a:r>
              <a:rPr lang="fr-BE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MRI-gerichte biopsie hogere sensitiviteit voor detecteren hooggradige prostaatkanker dan TRUS-biopsie</a:t>
            </a:r>
          </a:p>
          <a:p>
            <a:r>
              <a:rPr lang="nl-NL" dirty="0"/>
              <a:t>Detectie van klinisch niet-significante ziekte vermindert </a:t>
            </a:r>
          </a:p>
          <a:p>
            <a:r>
              <a:rPr lang="nl-NL" dirty="0"/>
              <a:t>MRI-gerichte biopsie verbetert de risicostratificatie van prostaatkanker aanzienlijk </a:t>
            </a:r>
          </a:p>
          <a:p>
            <a:pPr marL="0" indent="0">
              <a:buNone/>
            </a:pPr>
            <a:r>
              <a:rPr lang="nl-NL" dirty="0"/>
              <a:t>( reduceren van </a:t>
            </a:r>
            <a:r>
              <a:rPr lang="nl-NL" i="1" dirty="0"/>
              <a:t>sampling error</a:t>
            </a:r>
            <a:r>
              <a:rPr lang="nl-NL" dirty="0"/>
              <a:t> )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A6744DFD-38DB-4E24-84DA-B81E2DA8A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9" b="2997"/>
          <a:stretch/>
        </p:blipFill>
        <p:spPr>
          <a:xfrm>
            <a:off x="6739331" y="1525267"/>
            <a:ext cx="5036874" cy="38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>
                <a:solidFill>
                  <a:schemeClr val="tx2"/>
                </a:solidFill>
              </a:rPr>
              <a:t>FUSIE</a:t>
            </a:r>
            <a:r>
              <a:rPr lang="fr-BE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Steeds meer studies -&gt; aanbeveling om </a:t>
            </a:r>
            <a:r>
              <a:rPr lang="nl-NL" dirty="0" err="1"/>
              <a:t>mpMRI</a:t>
            </a:r>
            <a:r>
              <a:rPr lang="nl-NL" dirty="0"/>
              <a:t> te gebruiken als een hulpmiddel voor het beslissen tot een eerste prostaatbiopsie in de biopsienaïeve patiënt, of het richten van een herhalingsbiopsie na een eerdere negatieve TRUS-biopsie </a:t>
            </a:r>
          </a:p>
          <a:p>
            <a:r>
              <a:rPr lang="nl-NL" dirty="0"/>
              <a:t>Tot 17% van klinisch significante prostaatkankers nog steeds gemist =&gt; huidige aanbeveling om systematische biopsies uit te voeren naast gerichte biopsies</a:t>
            </a:r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Afbeelding 3" descr="Afbeelding met object, luchtbel&#10;&#10;Automatisch gegenereerde beschrijving">
            <a:extLst>
              <a:ext uri="{FF2B5EF4-FFF2-40B4-BE49-F238E27FC236}">
                <a16:creationId xmlns:a16="http://schemas.microsoft.com/office/drawing/2014/main" id="{C8E71427-52F0-4597-ADA2-345574D5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80" y="1856239"/>
            <a:ext cx="5341964" cy="31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52651" y="0"/>
            <a:ext cx="8180845" cy="967154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tx2"/>
                </a:solidFill>
              </a:rPr>
              <a:t>Cognitieve</a:t>
            </a:r>
            <a:r>
              <a:rPr lang="fr-BE" sz="2800" dirty="0">
                <a:solidFill>
                  <a:schemeClr val="tx2"/>
                </a:solidFill>
              </a:rPr>
              <a:t> </a:t>
            </a:r>
            <a:r>
              <a:rPr lang="fr-BE" sz="2800" dirty="0" err="1">
                <a:solidFill>
                  <a:schemeClr val="tx2"/>
                </a:solidFill>
              </a:rPr>
              <a:t>fusie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600202"/>
            <a:ext cx="5958980" cy="4525963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Snel</a:t>
            </a:r>
          </a:p>
          <a:p>
            <a:r>
              <a:rPr lang="nl-NL" dirty="0"/>
              <a:t>Zéér operator-afhankelijk</a:t>
            </a:r>
          </a:p>
          <a:p>
            <a:r>
              <a:rPr lang="nl-NL" dirty="0"/>
              <a:t>Geen extra apparatuur ( dus goedkoop)</a:t>
            </a:r>
          </a:p>
          <a:p>
            <a:r>
              <a:rPr lang="nl-NL" dirty="0"/>
              <a:t>Zeer gevoelig voor menselijke fouten</a:t>
            </a:r>
          </a:p>
          <a:p>
            <a:r>
              <a:rPr lang="nl-NL" dirty="0"/>
              <a:t>Detectiegraad van- en nauwkeurigheid voor klinisch significante prostaatkanker verhoogt </a:t>
            </a:r>
          </a:p>
          <a:p>
            <a:r>
              <a:rPr lang="nl-NL" dirty="0"/>
              <a:t>Effectiviteit van de techniek verschilt van studie tot studie, waarschijnlijk als gevolg van verschillen op vlak van beeldvormingspraktijken en technische ervaring van de onderzoekers </a:t>
            </a:r>
          </a:p>
          <a:p>
            <a:endParaRPr lang="fr-BE" sz="2400" dirty="0">
              <a:solidFill>
                <a:srgbClr val="00438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621C46-A2D5-4BF8-BAF1-ADA35480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1" y="274639"/>
            <a:ext cx="2588595" cy="503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8071F522-C6A7-4AF8-8E56-C23D2EDA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27" y="2332037"/>
            <a:ext cx="4290211" cy="29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6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671</Words>
  <Application>Microsoft Office PowerPoint</Application>
  <PresentationFormat>Breedbeeld</PresentationFormat>
  <Paragraphs>67</Paragraphs>
  <Slides>15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DIN Offc Pro Medium</vt:lpstr>
      <vt:lpstr>Eurostile</vt:lpstr>
      <vt:lpstr>Wingdings</vt:lpstr>
      <vt:lpstr>Cover</vt:lpstr>
      <vt:lpstr>Presentation2</vt:lpstr>
      <vt:lpstr>La santé au cœur de Bruxelles Gezondheid in hartje Brussel </vt:lpstr>
      <vt:lpstr>Diagnose van prostaatkanker</vt:lpstr>
      <vt:lpstr>Klassieke transrectale prostaatbiopsies</vt:lpstr>
      <vt:lpstr>Klassieke transrectale prostaatbiopsies</vt:lpstr>
      <vt:lpstr>NMR</vt:lpstr>
      <vt:lpstr>NMR</vt:lpstr>
      <vt:lpstr>FUSIE </vt:lpstr>
      <vt:lpstr>FUSIE </vt:lpstr>
      <vt:lpstr>Cognitieve fusie</vt:lpstr>
      <vt:lpstr>Software-geassisteerde fusie</vt:lpstr>
      <vt:lpstr>Software-geassisteerde fusie</vt:lpstr>
      <vt:lpstr>Software-geassisteerde fusie</vt:lpstr>
      <vt:lpstr>Transperineaal versus transrectaal</vt:lpstr>
      <vt:lpstr>Resultaten / guidelines</vt:lpstr>
      <vt:lpstr>Conclusie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santé au cœur de Bruxelles Gezondheid in hartje Brussel</dc:title>
  <dc:creator>peter de wil</dc:creator>
  <cp:lastModifiedBy>Alev Akin</cp:lastModifiedBy>
  <cp:revision>43</cp:revision>
  <dcterms:created xsi:type="dcterms:W3CDTF">2019-09-21T18:41:15Z</dcterms:created>
  <dcterms:modified xsi:type="dcterms:W3CDTF">2019-09-26T07:32:16Z</dcterms:modified>
</cp:coreProperties>
</file>