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0" r:id="rId4"/>
    <p:sldId id="261" r:id="rId5"/>
    <p:sldId id="282" r:id="rId6"/>
    <p:sldId id="283" r:id="rId7"/>
    <p:sldId id="281" r:id="rId8"/>
    <p:sldId id="265" r:id="rId9"/>
    <p:sldId id="278" r:id="rId10"/>
    <p:sldId id="263" r:id="rId11"/>
    <p:sldId id="264" r:id="rId12"/>
    <p:sldId id="276" r:id="rId13"/>
    <p:sldId id="286" r:id="rId14"/>
    <p:sldId id="287" r:id="rId15"/>
    <p:sldId id="274" r:id="rId16"/>
    <p:sldId id="279" r:id="rId17"/>
    <p:sldId id="288" r:id="rId18"/>
    <p:sldId id="289" r:id="rId19"/>
    <p:sldId id="294" r:id="rId20"/>
    <p:sldId id="298" r:id="rId21"/>
    <p:sldId id="299" r:id="rId22"/>
    <p:sldId id="301" r:id="rId23"/>
    <p:sldId id="28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3"/>
    <p:restoredTop sz="94651"/>
  </p:normalViewPr>
  <p:slideViewPr>
    <p:cSldViewPr>
      <p:cViewPr varScale="1">
        <p:scale>
          <a:sx n="83" d="100"/>
          <a:sy n="83" d="100"/>
        </p:scale>
        <p:origin x="178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3B7F7-B7E6-4EC9-A3E3-E0425F964BC6}" type="datetimeFigureOut">
              <a:rPr lang="fr-BE" smtClean="0"/>
              <a:t>16-10-19</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A14A8-0EFA-4846-9047-EF68324D05B1}" type="slidenum">
              <a:rPr lang="fr-BE" smtClean="0"/>
              <a:t>‹nr.›</a:t>
            </a:fld>
            <a:endParaRPr lang="fr-BE"/>
          </a:p>
        </p:txBody>
      </p:sp>
    </p:spTree>
    <p:extLst>
      <p:ext uri="{BB962C8B-B14F-4D97-AF65-F5344CB8AC3E}">
        <p14:creationId xmlns:p14="http://schemas.microsoft.com/office/powerpoint/2010/main" val="220811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Enerzijds hebben we de HPV infectie waarbij een grote hoeveelheid HPV partikels geproduceerd worden in niet delende cellen. Dit is infectieus en kan dus van partner naar partner overgedragen worden. Deze infectie leidt nooit tot kanker.</a:t>
            </a:r>
          </a:p>
          <a:p>
            <a:r>
              <a:rPr lang="nl-BE" dirty="0"/>
              <a:t>Anderzijds hebben we HPV die zich integreert in de basale cel. ‘De gastheercel’. Dit is het einde van de HPV levenscyclus. Het enige wat deze cel kan doen is zich verder delen en zo exponentieel toenemen. Hierdoor stijgt HPV of de virale lading ook exponentieel. Dit is niet infectieus, de </a:t>
            </a:r>
            <a:r>
              <a:rPr lang="nl-BE" dirty="0" err="1"/>
              <a:t>patient</a:t>
            </a:r>
            <a:r>
              <a:rPr lang="nl-BE" dirty="0"/>
              <a:t> is niet besmettelijk. Dit kan op termijn leiden tot kanker.</a:t>
            </a:r>
          </a:p>
          <a:p>
            <a:r>
              <a:rPr lang="nl-BE" dirty="0"/>
              <a:t>Beide processen kunnen op hetzelfde moment voorkomen.</a:t>
            </a:r>
          </a:p>
          <a:p>
            <a:endParaRPr lang="fr-BE" dirty="0"/>
          </a:p>
        </p:txBody>
      </p:sp>
      <p:sp>
        <p:nvSpPr>
          <p:cNvPr id="4" name="Slide Number Placeholder 3"/>
          <p:cNvSpPr>
            <a:spLocks noGrp="1"/>
          </p:cNvSpPr>
          <p:nvPr>
            <p:ph type="sldNum" sz="quarter" idx="10"/>
          </p:nvPr>
        </p:nvSpPr>
        <p:spPr/>
        <p:txBody>
          <a:bodyPr/>
          <a:lstStyle/>
          <a:p>
            <a:fld id="{9E4A14A8-0EFA-4846-9047-EF68324D05B1}" type="slidenum">
              <a:rPr lang="fr-BE" smtClean="0"/>
              <a:t>3</a:t>
            </a:fld>
            <a:endParaRPr lang="fr-BE"/>
          </a:p>
        </p:txBody>
      </p:sp>
    </p:spTree>
    <p:extLst>
      <p:ext uri="{BB962C8B-B14F-4D97-AF65-F5344CB8AC3E}">
        <p14:creationId xmlns:p14="http://schemas.microsoft.com/office/powerpoint/2010/main" val="160662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Als we nu kijken op niveau van de basale cellaag dan kunnen we drie verschillende HPV geïnduceerde processen onderscheiden.</a:t>
            </a:r>
          </a:p>
          <a:p>
            <a:endParaRPr lang="nl-BE" dirty="0"/>
          </a:p>
          <a:p>
            <a:pPr marL="228600" indent="-228600">
              <a:buAutoNum type="arabicPeriod"/>
            </a:pPr>
            <a:r>
              <a:rPr lang="nl-BE" dirty="0" err="1"/>
              <a:t>Transiënt</a:t>
            </a:r>
            <a:r>
              <a:rPr lang="nl-BE" dirty="0"/>
              <a:t> infectie: infectieus: De patiënte krijgt een HPV infectie van de partner. De basale cel wordt geïnfecteerd. Een grote hoeveelheid HPV partikels komen vrij. Bij het meten van de virale lading hebben we een grote </a:t>
            </a:r>
            <a:r>
              <a:rPr lang="nl-BE" dirty="0" err="1"/>
              <a:t>viral</a:t>
            </a:r>
            <a:r>
              <a:rPr lang="nl-BE" dirty="0"/>
              <a:t> load. Als we metingen doen in de tijd dan zien we dat de virale lading heel snel stijgt en hierna heel snel daalt.</a:t>
            </a:r>
          </a:p>
          <a:p>
            <a:pPr marL="228600" indent="-228600">
              <a:buAutoNum type="arabicPeriod"/>
            </a:pPr>
            <a:r>
              <a:rPr lang="nl-BE" dirty="0"/>
              <a:t>Serieel </a:t>
            </a:r>
            <a:r>
              <a:rPr lang="nl-BE" dirty="0" err="1"/>
              <a:t>transiente</a:t>
            </a:r>
            <a:r>
              <a:rPr lang="nl-BE" dirty="0"/>
              <a:t> infectie of latente infectie: proces 1 herhaalt zich, HPV blijft aanwezig maar integreert zich niet in het genoom</a:t>
            </a:r>
          </a:p>
          <a:p>
            <a:pPr marL="228600" indent="-228600">
              <a:buAutoNum type="arabicPeriod"/>
            </a:pPr>
            <a:r>
              <a:rPr lang="nl-BE" dirty="0"/>
              <a:t>Lineair persisterende infectie of </a:t>
            </a:r>
            <a:r>
              <a:rPr lang="nl-BE" dirty="0" err="1"/>
              <a:t>clonaal</a:t>
            </a:r>
            <a:r>
              <a:rPr lang="nl-BE" dirty="0"/>
              <a:t> proces: niet infectieus, HPV nestelt zich in de gastheercel, deze gastheercel verdubbelt waarna de volgende 2 gastheercellen zich verdubbelen. Dus het aantal cellen en hiermee gepaard HPV virale lading stijgt exponentieel maar veel trager </a:t>
            </a:r>
            <a:r>
              <a:rPr lang="nl-BE" dirty="0" err="1"/>
              <a:t>ivm</a:t>
            </a:r>
            <a:r>
              <a:rPr lang="nl-BE" dirty="0"/>
              <a:t> de </a:t>
            </a:r>
            <a:r>
              <a:rPr lang="nl-BE" dirty="0" err="1"/>
              <a:t>transiënte</a:t>
            </a:r>
            <a:r>
              <a:rPr lang="nl-BE" dirty="0"/>
              <a:t> infecties. Dit zijn infecties met HPV die op termijn leiden tot CIN3+.</a:t>
            </a:r>
          </a:p>
          <a:p>
            <a:pPr marL="228600" indent="-228600">
              <a:buAutoNum type="arabicPeriod"/>
            </a:pPr>
            <a:endParaRPr lang="nl-BE" dirty="0"/>
          </a:p>
          <a:p>
            <a:endParaRPr lang="nl-BE" dirty="0"/>
          </a:p>
          <a:p>
            <a:r>
              <a:rPr lang="nl-BE" dirty="0"/>
              <a:t>Opgepast, beide HPV geïnduceerde processen kunnen samen voorkomen</a:t>
            </a:r>
          </a:p>
          <a:p>
            <a:endParaRPr lang="fr-BE" dirty="0"/>
          </a:p>
        </p:txBody>
      </p:sp>
      <p:sp>
        <p:nvSpPr>
          <p:cNvPr id="4" name="Slide Number Placeholder 3"/>
          <p:cNvSpPr>
            <a:spLocks noGrp="1"/>
          </p:cNvSpPr>
          <p:nvPr>
            <p:ph type="sldNum" sz="quarter" idx="10"/>
          </p:nvPr>
        </p:nvSpPr>
        <p:spPr/>
        <p:txBody>
          <a:bodyPr/>
          <a:lstStyle/>
          <a:p>
            <a:fld id="{9E4A14A8-0EFA-4846-9047-EF68324D05B1}" type="slidenum">
              <a:rPr lang="fr-BE" smtClean="0"/>
              <a:t>4</a:t>
            </a:fld>
            <a:endParaRPr lang="fr-BE"/>
          </a:p>
        </p:txBody>
      </p:sp>
    </p:spTree>
    <p:extLst>
      <p:ext uri="{BB962C8B-B14F-4D97-AF65-F5344CB8AC3E}">
        <p14:creationId xmlns:p14="http://schemas.microsoft.com/office/powerpoint/2010/main" val="318065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-573 women underwent 1362 IUI cycles</a:t>
            </a:r>
          </a:p>
          <a:p>
            <a:r>
              <a:rPr lang="en-GB" dirty="0"/>
              <a:t>-No significant differences in the IMC in IUI with partner sperm of HPV-negative sperm samples and HPV-positive sperm samples</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13</a:t>
            </a:fld>
            <a:endParaRPr lang="fr-BE"/>
          </a:p>
        </p:txBody>
      </p:sp>
    </p:spTree>
    <p:extLst>
      <p:ext uri="{BB962C8B-B14F-4D97-AF65-F5344CB8AC3E}">
        <p14:creationId xmlns:p14="http://schemas.microsoft.com/office/powerpoint/2010/main" val="11179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a:t>
            </a:r>
            <a:r>
              <a:rPr lang="en-GB" dirty="0" err="1"/>
              <a:t>Opwerking</a:t>
            </a:r>
            <a:r>
              <a:rPr lang="en-GB" dirty="0"/>
              <a:t> </a:t>
            </a:r>
            <a:r>
              <a:rPr lang="en-GB" dirty="0" err="1"/>
              <a:t>zaadstalen</a:t>
            </a:r>
            <a:endParaRPr lang="en-GB" dirty="0"/>
          </a:p>
          <a:p>
            <a:r>
              <a:rPr lang="en-GB" dirty="0"/>
              <a:t>-</a:t>
            </a:r>
            <a:r>
              <a:rPr lang="en-GB" dirty="0" err="1"/>
              <a:t>Bepaling</a:t>
            </a:r>
            <a:r>
              <a:rPr lang="en-GB" dirty="0"/>
              <a:t> van HPV DNA  </a:t>
            </a:r>
            <a:r>
              <a:rPr lang="en-GB" dirty="0" err="1"/>
              <a:t>enkel</a:t>
            </a:r>
            <a:r>
              <a:rPr lang="en-GB" dirty="0"/>
              <a:t> in </a:t>
            </a:r>
            <a:r>
              <a:rPr lang="en-GB" dirty="0" err="1"/>
              <a:t>gecapaciteerd</a:t>
            </a:r>
            <a:r>
              <a:rPr lang="en-GB" dirty="0"/>
              <a:t> semen </a:t>
            </a:r>
            <a:r>
              <a:rPr lang="en-GB" dirty="0" err="1"/>
              <a:t>zou</a:t>
            </a:r>
            <a:r>
              <a:rPr lang="en-GB" dirty="0"/>
              <a:t> </a:t>
            </a:r>
            <a:r>
              <a:rPr lang="en-GB" dirty="0" err="1"/>
              <a:t>leiden</a:t>
            </a:r>
            <a:r>
              <a:rPr lang="en-GB" dirty="0"/>
              <a:t> tot </a:t>
            </a:r>
            <a:r>
              <a:rPr lang="en-GB" dirty="0" err="1"/>
              <a:t>een</a:t>
            </a:r>
            <a:r>
              <a:rPr lang="en-GB" dirty="0"/>
              <a:t> </a:t>
            </a:r>
            <a:r>
              <a:rPr lang="en-GB" dirty="0" err="1"/>
              <a:t>onderschatting</a:t>
            </a:r>
            <a:r>
              <a:rPr lang="en-GB" dirty="0"/>
              <a:t> van de HPV-</a:t>
            </a:r>
            <a:r>
              <a:rPr lang="en-GB" dirty="0" err="1"/>
              <a:t>positieve</a:t>
            </a:r>
            <a:r>
              <a:rPr lang="en-GB" dirty="0"/>
              <a:t> </a:t>
            </a:r>
            <a:r>
              <a:rPr lang="en-GB" dirty="0" err="1"/>
              <a:t>stalen</a:t>
            </a:r>
            <a:r>
              <a:rPr lang="en-GB" dirty="0"/>
              <a:t>,  </a:t>
            </a:r>
            <a:r>
              <a:rPr lang="en-GB" dirty="0" err="1"/>
              <a:t>geschat</a:t>
            </a:r>
            <a:r>
              <a:rPr lang="en-GB" dirty="0"/>
              <a:t> op 40%.</a:t>
            </a:r>
          </a:p>
          <a:p>
            <a:r>
              <a:rPr lang="en-GB" dirty="0"/>
              <a:t> </a:t>
            </a:r>
            <a:r>
              <a:rPr lang="en-GB" dirty="0" err="1"/>
              <a:t>Daarentegen</a:t>
            </a:r>
            <a:r>
              <a:rPr lang="en-GB" dirty="0"/>
              <a:t> </a:t>
            </a:r>
            <a:r>
              <a:rPr lang="en-GB" dirty="0" err="1"/>
              <a:t>zou</a:t>
            </a:r>
            <a:r>
              <a:rPr lang="en-GB" dirty="0"/>
              <a:t> </a:t>
            </a:r>
            <a:r>
              <a:rPr lang="en-GB" dirty="0" err="1"/>
              <a:t>bepaling</a:t>
            </a:r>
            <a:r>
              <a:rPr lang="en-GB" dirty="0"/>
              <a:t> van HPV DNA </a:t>
            </a:r>
            <a:r>
              <a:rPr lang="en-GB" dirty="0" err="1"/>
              <a:t>enkel</a:t>
            </a:r>
            <a:r>
              <a:rPr lang="en-GB" dirty="0"/>
              <a:t> in </a:t>
            </a:r>
            <a:r>
              <a:rPr lang="en-GB" dirty="0" err="1"/>
              <a:t>semenfracties</a:t>
            </a:r>
            <a:r>
              <a:rPr lang="en-GB" dirty="0"/>
              <a:t> , </a:t>
            </a:r>
            <a:r>
              <a:rPr lang="en-GB" dirty="0" err="1"/>
              <a:t>en</a:t>
            </a:r>
            <a:r>
              <a:rPr lang="en-GB" dirty="0"/>
              <a:t> </a:t>
            </a:r>
            <a:r>
              <a:rPr lang="en-GB" dirty="0" err="1"/>
              <a:t>niet</a:t>
            </a:r>
            <a:r>
              <a:rPr lang="en-GB" dirty="0"/>
              <a:t> op </a:t>
            </a:r>
            <a:r>
              <a:rPr lang="en-GB" dirty="0" err="1"/>
              <a:t>gecapaciteerd</a:t>
            </a:r>
            <a:r>
              <a:rPr lang="en-GB" dirty="0"/>
              <a:t> semen, </a:t>
            </a:r>
            <a:r>
              <a:rPr lang="en-GB" dirty="0" err="1"/>
              <a:t>leiden</a:t>
            </a:r>
            <a:r>
              <a:rPr lang="en-GB" dirty="0"/>
              <a:t> tot </a:t>
            </a:r>
            <a:r>
              <a:rPr lang="en-GB" dirty="0" err="1"/>
              <a:t>een</a:t>
            </a:r>
            <a:r>
              <a:rPr lang="en-GB" dirty="0"/>
              <a:t> </a:t>
            </a:r>
            <a:r>
              <a:rPr lang="en-GB" dirty="0" err="1"/>
              <a:t>onderschatting</a:t>
            </a:r>
            <a:r>
              <a:rPr lang="en-GB" dirty="0"/>
              <a:t> </a:t>
            </a:r>
            <a:r>
              <a:rPr lang="en-GB" dirty="0" err="1"/>
              <a:t>geschat</a:t>
            </a:r>
            <a:r>
              <a:rPr lang="en-GB" dirty="0"/>
              <a:t> op 20%.</a:t>
            </a:r>
          </a:p>
          <a:p>
            <a:r>
              <a:rPr lang="en-GB" dirty="0"/>
              <a:t>-CAVE: 1) In </a:t>
            </a:r>
            <a:r>
              <a:rPr lang="en-GB" dirty="0" err="1"/>
              <a:t>deze</a:t>
            </a:r>
            <a:r>
              <a:rPr lang="en-GB" dirty="0"/>
              <a:t> </a:t>
            </a:r>
            <a:r>
              <a:rPr lang="en-GB" dirty="0" err="1"/>
              <a:t>studie</a:t>
            </a:r>
            <a:r>
              <a:rPr lang="en-GB" dirty="0"/>
              <a:t>, is het </a:t>
            </a:r>
            <a:r>
              <a:rPr lang="en-GB" dirty="0" err="1"/>
              <a:t>niet</a:t>
            </a:r>
            <a:r>
              <a:rPr lang="en-GB" dirty="0"/>
              <a:t> steeds </a:t>
            </a:r>
            <a:r>
              <a:rPr lang="en-GB" dirty="0" err="1"/>
              <a:t>mogelijk</a:t>
            </a:r>
            <a:r>
              <a:rPr lang="en-GB" dirty="0"/>
              <a:t> </a:t>
            </a:r>
            <a:r>
              <a:rPr lang="en-GB" dirty="0" err="1"/>
              <a:t>geweest</a:t>
            </a:r>
            <a:r>
              <a:rPr lang="en-GB" dirty="0"/>
              <a:t> om </a:t>
            </a:r>
            <a:r>
              <a:rPr lang="en-GB" dirty="0" err="1"/>
              <a:t>systematisch</a:t>
            </a:r>
            <a:r>
              <a:rPr lang="en-GB" dirty="0"/>
              <a:t> </a:t>
            </a:r>
            <a:r>
              <a:rPr lang="en-GB" dirty="0" err="1"/>
              <a:t>alle</a:t>
            </a:r>
            <a:r>
              <a:rPr lang="en-GB" dirty="0"/>
              <a:t> </a:t>
            </a:r>
            <a:r>
              <a:rPr lang="en-GB" dirty="0" err="1"/>
              <a:t>semenfracties</a:t>
            </a:r>
            <a:r>
              <a:rPr lang="en-GB" dirty="0"/>
              <a:t> </a:t>
            </a:r>
            <a:r>
              <a:rPr lang="en-GB" dirty="0" err="1"/>
              <a:t>te</a:t>
            </a:r>
            <a:r>
              <a:rPr lang="en-GB" dirty="0"/>
              <a:t> </a:t>
            </a:r>
            <a:r>
              <a:rPr lang="en-GB" dirty="0" err="1"/>
              <a:t>bekomen</a:t>
            </a:r>
            <a:r>
              <a:rPr lang="en-GB" dirty="0"/>
              <a:t>. De </a:t>
            </a:r>
            <a:r>
              <a:rPr lang="en-GB" dirty="0" err="1"/>
              <a:t>prevalentie</a:t>
            </a:r>
            <a:r>
              <a:rPr lang="en-GB" dirty="0"/>
              <a:t> van HPV-</a:t>
            </a:r>
            <a:r>
              <a:rPr lang="en-GB" dirty="0" err="1"/>
              <a:t>positief</a:t>
            </a:r>
            <a:r>
              <a:rPr lang="en-GB" dirty="0"/>
              <a:t> semen van 12,5% is </a:t>
            </a:r>
            <a:r>
              <a:rPr lang="en-GB" dirty="0" err="1"/>
              <a:t>dus</a:t>
            </a:r>
            <a:r>
              <a:rPr lang="en-GB" dirty="0"/>
              <a:t> </a:t>
            </a:r>
            <a:r>
              <a:rPr lang="en-GB" dirty="0" err="1"/>
              <a:t>zeer</a:t>
            </a:r>
            <a:r>
              <a:rPr lang="en-GB" dirty="0"/>
              <a:t> </a:t>
            </a:r>
            <a:r>
              <a:rPr lang="en-GB" dirty="0" err="1"/>
              <a:t>waarschijnlijk</a:t>
            </a:r>
            <a:r>
              <a:rPr lang="en-GB" dirty="0"/>
              <a:t> </a:t>
            </a:r>
            <a:r>
              <a:rPr lang="en-GB" dirty="0" err="1"/>
              <a:t>een</a:t>
            </a:r>
            <a:r>
              <a:rPr lang="en-GB" dirty="0"/>
              <a:t> </a:t>
            </a:r>
            <a:r>
              <a:rPr lang="en-GB" dirty="0" err="1"/>
              <a:t>onderschatting</a:t>
            </a:r>
            <a:r>
              <a:rPr lang="en-GB" dirty="0"/>
              <a:t> van de </a:t>
            </a:r>
            <a:r>
              <a:rPr lang="en-GB" dirty="0" err="1"/>
              <a:t>realiteit</a:t>
            </a:r>
            <a:r>
              <a:rPr lang="en-GB" dirty="0"/>
              <a:t>.   2) </a:t>
            </a:r>
            <a:r>
              <a:rPr lang="en-GB" dirty="0" err="1"/>
              <a:t>Bovendien</a:t>
            </a:r>
            <a:r>
              <a:rPr lang="en-GB" dirty="0"/>
              <a:t> </a:t>
            </a:r>
            <a:r>
              <a:rPr lang="en-GB" dirty="0" err="1"/>
              <a:t>werd</a:t>
            </a:r>
            <a:r>
              <a:rPr lang="en-GB" dirty="0"/>
              <a:t> in </a:t>
            </a:r>
            <a:r>
              <a:rPr lang="en-GB" dirty="0" err="1"/>
              <a:t>deze</a:t>
            </a:r>
            <a:r>
              <a:rPr lang="en-GB" dirty="0"/>
              <a:t> </a:t>
            </a:r>
            <a:r>
              <a:rPr lang="en-GB" dirty="0" err="1"/>
              <a:t>studie</a:t>
            </a:r>
            <a:r>
              <a:rPr lang="en-GB" dirty="0"/>
              <a:t> </a:t>
            </a:r>
            <a:r>
              <a:rPr lang="en-GB" dirty="0" err="1"/>
              <a:t>enkel</a:t>
            </a:r>
            <a:r>
              <a:rPr lang="en-GB" dirty="0"/>
              <a:t> </a:t>
            </a:r>
            <a:r>
              <a:rPr lang="en-GB" dirty="0" err="1"/>
              <a:t>getest</a:t>
            </a:r>
            <a:r>
              <a:rPr lang="en-GB" dirty="0"/>
              <a:t> op 18 </a:t>
            </a:r>
            <a:r>
              <a:rPr lang="en-GB" dirty="0" err="1"/>
              <a:t>verschillende</a:t>
            </a:r>
            <a:r>
              <a:rPr lang="en-GB" dirty="0"/>
              <a:t> HPV-types </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15</a:t>
            </a:fld>
            <a:endParaRPr lang="fr-BE"/>
          </a:p>
        </p:txBody>
      </p:sp>
    </p:spTree>
    <p:extLst>
      <p:ext uri="{BB962C8B-B14F-4D97-AF65-F5344CB8AC3E}">
        <p14:creationId xmlns:p14="http://schemas.microsoft.com/office/powerpoint/2010/main" val="131609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-In the group of women </a:t>
            </a:r>
            <a:r>
              <a:rPr lang="en-GB" b="1" dirty="0"/>
              <a:t>not consenting for the study </a:t>
            </a:r>
            <a:r>
              <a:rPr lang="en-GB" dirty="0"/>
              <a:t>(= 365 women/1753 cycles (20,8%)): Clinical pregnancy rates per cycle: </a:t>
            </a:r>
          </a:p>
          <a:p>
            <a:r>
              <a:rPr lang="en-GB" dirty="0"/>
              <a:t>°8,7% (15/173) partner sperm</a:t>
            </a:r>
          </a:p>
          <a:p>
            <a:r>
              <a:rPr lang="en-GB" dirty="0"/>
              <a:t>°14,1% (27/192) donor sperm</a:t>
            </a:r>
          </a:p>
          <a:p>
            <a:r>
              <a:rPr lang="en-GB" dirty="0"/>
              <a:t>-In </a:t>
            </a:r>
            <a:r>
              <a:rPr lang="en-GB" b="1" dirty="0"/>
              <a:t>the study group</a:t>
            </a:r>
            <a:r>
              <a:rPr lang="en-GB" dirty="0"/>
              <a:t>: overall clinical pregnancies after IUI were achieved 4 times less often when infectious HPV virions were detected in sperm compared with when HPV negative sperm was used (2,9% versus 11,1%/cycle)</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16</a:t>
            </a:fld>
            <a:endParaRPr lang="fr-BE"/>
          </a:p>
        </p:txBody>
      </p:sp>
    </p:spTree>
    <p:extLst>
      <p:ext uri="{BB962C8B-B14F-4D97-AF65-F5344CB8AC3E}">
        <p14:creationId xmlns:p14="http://schemas.microsoft.com/office/powerpoint/2010/main" val="150605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-HPV virions </a:t>
            </a:r>
            <a:r>
              <a:rPr lang="en-GB" dirty="0" err="1"/>
              <a:t>werden</a:t>
            </a:r>
            <a:r>
              <a:rPr lang="en-GB" dirty="0"/>
              <a:t> </a:t>
            </a:r>
            <a:r>
              <a:rPr lang="en-GB" dirty="0" err="1"/>
              <a:t>gedetecteerd</a:t>
            </a:r>
            <a:r>
              <a:rPr lang="en-GB" dirty="0"/>
              <a:t> in 17,9% </a:t>
            </a:r>
            <a:r>
              <a:rPr lang="en-GB" dirty="0" err="1"/>
              <a:t>vd</a:t>
            </a:r>
            <a:r>
              <a:rPr lang="en-GB" dirty="0"/>
              <a:t> IUI </a:t>
            </a:r>
            <a:r>
              <a:rPr lang="en-GB" dirty="0" err="1"/>
              <a:t>cycli</a:t>
            </a:r>
            <a:r>
              <a:rPr lang="en-GB" dirty="0"/>
              <a:t> met semen </a:t>
            </a:r>
            <a:r>
              <a:rPr lang="en-GB" dirty="0" err="1"/>
              <a:t>afkomstig</a:t>
            </a:r>
            <a:r>
              <a:rPr lang="en-GB" dirty="0"/>
              <a:t> van de partner </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17</a:t>
            </a:fld>
            <a:endParaRPr lang="fr-BE"/>
          </a:p>
        </p:txBody>
      </p:sp>
    </p:spTree>
    <p:extLst>
      <p:ext uri="{BB962C8B-B14F-4D97-AF65-F5344CB8AC3E}">
        <p14:creationId xmlns:p14="http://schemas.microsoft.com/office/powerpoint/2010/main" val="86677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HPV virions </a:t>
            </a:r>
            <a:r>
              <a:rPr lang="en-GB" dirty="0" err="1"/>
              <a:t>werden</a:t>
            </a:r>
            <a:r>
              <a:rPr lang="en-GB" dirty="0"/>
              <a:t> </a:t>
            </a:r>
            <a:r>
              <a:rPr lang="en-GB" dirty="0" err="1"/>
              <a:t>gedetecteerd</a:t>
            </a:r>
            <a:r>
              <a:rPr lang="en-GB" dirty="0"/>
              <a:t> in </a:t>
            </a:r>
            <a:r>
              <a:rPr lang="en-GB" dirty="0" err="1"/>
              <a:t>slechts</a:t>
            </a:r>
            <a:r>
              <a:rPr lang="en-GB" dirty="0"/>
              <a:t> 2,7% </a:t>
            </a:r>
            <a:r>
              <a:rPr lang="en-GB" dirty="0" err="1"/>
              <a:t>vd</a:t>
            </a:r>
            <a:r>
              <a:rPr lang="en-GB" dirty="0"/>
              <a:t> IUI </a:t>
            </a:r>
            <a:r>
              <a:rPr lang="en-GB" dirty="0" err="1"/>
              <a:t>cycli</a:t>
            </a:r>
            <a:r>
              <a:rPr lang="en-GB" dirty="0"/>
              <a:t> met donor-semen</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18</a:t>
            </a:fld>
            <a:endParaRPr lang="fr-BE"/>
          </a:p>
        </p:txBody>
      </p:sp>
    </p:spTree>
    <p:extLst>
      <p:ext uri="{BB962C8B-B14F-4D97-AF65-F5344CB8AC3E}">
        <p14:creationId xmlns:p14="http://schemas.microsoft.com/office/powerpoint/2010/main" val="355338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a:t>
            </a:r>
            <a:r>
              <a:rPr lang="en-GB" dirty="0" err="1"/>
              <a:t>Slechts</a:t>
            </a:r>
            <a:r>
              <a:rPr lang="en-GB" dirty="0"/>
              <a:t> </a:t>
            </a:r>
            <a:r>
              <a:rPr lang="en-GB" dirty="0" err="1"/>
              <a:t>vijf</a:t>
            </a:r>
            <a:r>
              <a:rPr lang="en-GB" dirty="0"/>
              <a:t> </a:t>
            </a:r>
            <a:r>
              <a:rPr lang="en-GB" dirty="0" err="1"/>
              <a:t>biochemische</a:t>
            </a:r>
            <a:r>
              <a:rPr lang="en-GB" dirty="0"/>
              <a:t> </a:t>
            </a:r>
            <a:r>
              <a:rPr lang="en-GB" dirty="0" err="1"/>
              <a:t>zwangerschappen</a:t>
            </a:r>
            <a:r>
              <a:rPr lang="en-GB" dirty="0"/>
              <a:t> </a:t>
            </a:r>
            <a:r>
              <a:rPr lang="en-GB" dirty="0" err="1"/>
              <a:t>werden</a:t>
            </a:r>
            <a:r>
              <a:rPr lang="en-GB" dirty="0"/>
              <a:t> </a:t>
            </a:r>
            <a:r>
              <a:rPr lang="en-GB" dirty="0" err="1"/>
              <a:t>geregistreerd</a:t>
            </a:r>
            <a:r>
              <a:rPr lang="en-GB" dirty="0"/>
              <a:t> in de </a:t>
            </a:r>
            <a:r>
              <a:rPr lang="en-GB" dirty="0" err="1"/>
              <a:t>groep</a:t>
            </a:r>
            <a:r>
              <a:rPr lang="en-GB" dirty="0"/>
              <a:t> met HPV-</a:t>
            </a:r>
            <a:r>
              <a:rPr lang="en-GB" dirty="0" err="1"/>
              <a:t>positief</a:t>
            </a:r>
            <a:r>
              <a:rPr lang="en-GB" dirty="0"/>
              <a:t> semen, </a:t>
            </a:r>
            <a:r>
              <a:rPr lang="en-GB" dirty="0" err="1"/>
              <a:t>tegen</a:t>
            </a:r>
            <a:r>
              <a:rPr lang="en-GB" dirty="0"/>
              <a:t> 47 in de </a:t>
            </a:r>
            <a:r>
              <a:rPr lang="en-GB" dirty="0" err="1"/>
              <a:t>groep</a:t>
            </a:r>
            <a:r>
              <a:rPr lang="en-GB" dirty="0"/>
              <a:t> met HPV-</a:t>
            </a:r>
            <a:r>
              <a:rPr lang="en-GB" dirty="0" err="1"/>
              <a:t>negatief</a:t>
            </a:r>
            <a:r>
              <a:rPr lang="en-GB" dirty="0"/>
              <a:t> semen.</a:t>
            </a:r>
          </a:p>
          <a:p>
            <a:r>
              <a:rPr lang="en-GB" dirty="0" err="1"/>
              <a:t>Dit</a:t>
            </a:r>
            <a:r>
              <a:rPr lang="en-GB" dirty="0"/>
              <a:t> is </a:t>
            </a:r>
            <a:r>
              <a:rPr lang="en-GB" dirty="0" err="1"/>
              <a:t>dus</a:t>
            </a:r>
            <a:r>
              <a:rPr lang="en-GB" dirty="0"/>
              <a:t> coherent met </a:t>
            </a:r>
            <a:r>
              <a:rPr lang="en-GB" dirty="0" err="1"/>
              <a:t>een</a:t>
            </a:r>
            <a:r>
              <a:rPr lang="en-GB" dirty="0"/>
              <a:t> </a:t>
            </a:r>
            <a:r>
              <a:rPr lang="en-GB" dirty="0" err="1"/>
              <a:t>recente</a:t>
            </a:r>
            <a:r>
              <a:rPr lang="en-GB" dirty="0"/>
              <a:t> </a:t>
            </a:r>
            <a:r>
              <a:rPr lang="en-GB" dirty="0" err="1"/>
              <a:t>grote</a:t>
            </a:r>
            <a:r>
              <a:rPr lang="en-GB" dirty="0"/>
              <a:t> meta-analyse van 2018 die </a:t>
            </a:r>
            <a:r>
              <a:rPr lang="en-GB" b="1" dirty="0" err="1"/>
              <a:t>geen</a:t>
            </a:r>
            <a:r>
              <a:rPr lang="en-GB" dirty="0"/>
              <a:t> </a:t>
            </a:r>
            <a:r>
              <a:rPr lang="en-GB" dirty="0" err="1"/>
              <a:t>verband</a:t>
            </a:r>
            <a:r>
              <a:rPr lang="en-GB" dirty="0"/>
              <a:t> </a:t>
            </a:r>
            <a:r>
              <a:rPr lang="en-GB" dirty="0" err="1"/>
              <a:t>kon</a:t>
            </a:r>
            <a:r>
              <a:rPr lang="en-GB" dirty="0"/>
              <a:t> </a:t>
            </a:r>
            <a:r>
              <a:rPr lang="en-GB" dirty="0" err="1"/>
              <a:t>aantonen</a:t>
            </a:r>
            <a:r>
              <a:rPr lang="en-GB" dirty="0"/>
              <a:t> </a:t>
            </a:r>
            <a:r>
              <a:rPr lang="en-GB" dirty="0" err="1"/>
              <a:t>tussen</a:t>
            </a:r>
            <a:r>
              <a:rPr lang="en-GB" dirty="0"/>
              <a:t> </a:t>
            </a:r>
            <a:r>
              <a:rPr lang="en-GB" dirty="0" err="1"/>
              <a:t>aanwezigheid</a:t>
            </a:r>
            <a:r>
              <a:rPr lang="en-GB" dirty="0"/>
              <a:t> van HPV-</a:t>
            </a:r>
            <a:r>
              <a:rPr lang="en-GB" dirty="0" err="1"/>
              <a:t>infectie</a:t>
            </a:r>
            <a:r>
              <a:rPr lang="en-GB" dirty="0"/>
              <a:t> </a:t>
            </a:r>
            <a:r>
              <a:rPr lang="en-GB" dirty="0" err="1"/>
              <a:t>en</a:t>
            </a:r>
            <a:r>
              <a:rPr lang="en-GB" dirty="0"/>
              <a:t> </a:t>
            </a:r>
            <a:r>
              <a:rPr lang="en-GB" dirty="0" err="1"/>
              <a:t>spontaan</a:t>
            </a:r>
            <a:r>
              <a:rPr lang="en-GB" dirty="0"/>
              <a:t> </a:t>
            </a:r>
            <a:r>
              <a:rPr lang="en-GB" dirty="0" err="1"/>
              <a:t>miskraam</a:t>
            </a:r>
            <a:r>
              <a:rPr lang="en-GB" dirty="0"/>
              <a:t>.</a:t>
            </a:r>
          </a:p>
          <a:p>
            <a:r>
              <a:rPr lang="en-GB" dirty="0" err="1"/>
              <a:t>Lijkt</a:t>
            </a:r>
            <a:r>
              <a:rPr lang="en-GB" dirty="0"/>
              <a:t> </a:t>
            </a:r>
            <a:r>
              <a:rPr lang="en-GB" dirty="0" err="1"/>
              <a:t>ook</a:t>
            </a:r>
            <a:r>
              <a:rPr lang="en-GB" dirty="0"/>
              <a:t> </a:t>
            </a:r>
            <a:r>
              <a:rPr lang="en-GB" dirty="0" err="1"/>
              <a:t>logisch</a:t>
            </a:r>
            <a:r>
              <a:rPr lang="en-GB" dirty="0"/>
              <a:t> </a:t>
            </a:r>
            <a:r>
              <a:rPr lang="en-GB" dirty="0" err="1"/>
              <a:t>gezien</a:t>
            </a:r>
            <a:r>
              <a:rPr lang="en-GB" dirty="0"/>
              <a:t> </a:t>
            </a:r>
            <a:r>
              <a:rPr lang="en-GB" dirty="0" err="1"/>
              <a:t>werkingsmechanisme</a:t>
            </a:r>
            <a:r>
              <a:rPr lang="en-GB" dirty="0"/>
              <a:t> van HPV, </a:t>
            </a:r>
            <a:r>
              <a:rPr lang="en-GB" dirty="0" err="1"/>
              <a:t>namelijk</a:t>
            </a:r>
            <a:r>
              <a:rPr lang="en-GB" dirty="0"/>
              <a:t> arrest van </a:t>
            </a:r>
            <a:r>
              <a:rPr lang="en-GB" dirty="0" err="1"/>
              <a:t>celdeling</a:t>
            </a:r>
            <a:r>
              <a:rPr lang="en-GB" dirty="0"/>
              <a:t> in het </a:t>
            </a:r>
            <a:r>
              <a:rPr lang="en-GB" dirty="0" err="1"/>
              <a:t>vroege</a:t>
            </a:r>
            <a:r>
              <a:rPr lang="en-GB" dirty="0"/>
              <a:t> 2-cellig stadium.</a:t>
            </a:r>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19</a:t>
            </a:fld>
            <a:endParaRPr lang="fr-BE"/>
          </a:p>
        </p:txBody>
      </p:sp>
    </p:spTree>
    <p:extLst>
      <p:ext uri="{BB962C8B-B14F-4D97-AF65-F5344CB8AC3E}">
        <p14:creationId xmlns:p14="http://schemas.microsoft.com/office/powerpoint/2010/main" val="376033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HPV </a:t>
            </a:r>
            <a:r>
              <a:rPr lang="en-GB" dirty="0" err="1"/>
              <a:t>gedetecteerd</a:t>
            </a:r>
            <a:r>
              <a:rPr lang="en-GB" dirty="0"/>
              <a:t> in semen is </a:t>
            </a:r>
            <a:r>
              <a:rPr lang="en-GB" dirty="0" err="1"/>
              <a:t>altijd</a:t>
            </a:r>
            <a:r>
              <a:rPr lang="en-GB" dirty="0"/>
              <a:t> </a:t>
            </a:r>
            <a:r>
              <a:rPr lang="en-GB" dirty="0" err="1"/>
              <a:t>afkomstig</a:t>
            </a:r>
            <a:r>
              <a:rPr lang="en-GB" dirty="0"/>
              <a:t> van </a:t>
            </a:r>
            <a:r>
              <a:rPr lang="en-GB" dirty="0" err="1"/>
              <a:t>infectieuze</a:t>
            </a:r>
            <a:r>
              <a:rPr lang="en-GB" dirty="0"/>
              <a:t> HPV </a:t>
            </a:r>
            <a:r>
              <a:rPr lang="en-GB" dirty="0" err="1"/>
              <a:t>partikels</a:t>
            </a:r>
            <a:r>
              <a:rPr lang="en-GB" dirty="0"/>
              <a:t>, met </a:t>
            </a:r>
            <a:r>
              <a:rPr lang="en-GB" dirty="0" err="1"/>
              <a:t>potentiele</a:t>
            </a:r>
            <a:r>
              <a:rPr lang="en-GB" dirty="0"/>
              <a:t> </a:t>
            </a:r>
            <a:r>
              <a:rPr lang="en-GB" dirty="0" err="1"/>
              <a:t>transmissie</a:t>
            </a:r>
            <a:r>
              <a:rPr lang="en-GB" dirty="0"/>
              <a:t> </a:t>
            </a:r>
            <a:r>
              <a:rPr lang="en-GB" dirty="0" err="1"/>
              <a:t>en</a:t>
            </a:r>
            <a:r>
              <a:rPr lang="en-GB" dirty="0"/>
              <a:t> </a:t>
            </a:r>
            <a:r>
              <a:rPr lang="en-GB" dirty="0" err="1"/>
              <a:t>bijgevolg</a:t>
            </a:r>
            <a:r>
              <a:rPr lang="en-GB" dirty="0"/>
              <a:t> </a:t>
            </a:r>
            <a:r>
              <a:rPr lang="en-GB" dirty="0" err="1"/>
              <a:t>infectie</a:t>
            </a:r>
            <a:r>
              <a:rPr lang="en-GB" dirty="0"/>
              <a:t> van de </a:t>
            </a:r>
            <a:r>
              <a:rPr lang="en-GB" dirty="0" err="1"/>
              <a:t>geïnsemineerde</a:t>
            </a:r>
            <a:r>
              <a:rPr lang="en-GB" dirty="0"/>
              <a:t> </a:t>
            </a:r>
            <a:r>
              <a:rPr lang="en-GB" dirty="0" err="1"/>
              <a:t>vrouwen</a:t>
            </a:r>
            <a:r>
              <a:rPr lang="en-GB" dirty="0"/>
              <a:t>.</a:t>
            </a:r>
          </a:p>
          <a:p>
            <a:r>
              <a:rPr lang="en-GB" dirty="0" err="1"/>
              <a:t>Als</a:t>
            </a:r>
            <a:r>
              <a:rPr lang="en-GB" dirty="0"/>
              <a:t> </a:t>
            </a:r>
            <a:r>
              <a:rPr lang="en-GB" dirty="0" err="1"/>
              <a:t>gevolg</a:t>
            </a:r>
            <a:r>
              <a:rPr lang="en-GB" dirty="0"/>
              <a:t> </a:t>
            </a:r>
            <a:r>
              <a:rPr lang="en-GB" dirty="0" err="1"/>
              <a:t>hiervan</a:t>
            </a:r>
            <a:r>
              <a:rPr lang="en-GB" dirty="0"/>
              <a:t> </a:t>
            </a:r>
            <a:r>
              <a:rPr lang="en-GB" dirty="0" err="1"/>
              <a:t>zullen</a:t>
            </a:r>
            <a:r>
              <a:rPr lang="en-GB" dirty="0"/>
              <a:t> de </a:t>
            </a:r>
            <a:r>
              <a:rPr lang="en-GB" dirty="0" err="1"/>
              <a:t>meeste</a:t>
            </a:r>
            <a:r>
              <a:rPr lang="en-GB" dirty="0"/>
              <a:t> van </a:t>
            </a:r>
            <a:r>
              <a:rPr lang="en-GB" dirty="0" err="1"/>
              <a:t>deze</a:t>
            </a:r>
            <a:r>
              <a:rPr lang="en-GB" dirty="0"/>
              <a:t> </a:t>
            </a:r>
            <a:r>
              <a:rPr lang="en-GB" dirty="0" err="1"/>
              <a:t>vrouwen</a:t>
            </a:r>
            <a:r>
              <a:rPr lang="en-GB" dirty="0"/>
              <a:t>, </a:t>
            </a:r>
            <a:r>
              <a:rPr lang="en-GB" dirty="0" err="1"/>
              <a:t>zoals</a:t>
            </a:r>
            <a:r>
              <a:rPr lang="en-GB" dirty="0"/>
              <a:t> </a:t>
            </a:r>
            <a:r>
              <a:rPr lang="en-GB" dirty="0" err="1"/>
              <a:t>eveneens</a:t>
            </a:r>
            <a:r>
              <a:rPr lang="en-GB" dirty="0"/>
              <a:t> </a:t>
            </a:r>
            <a:r>
              <a:rPr lang="en-GB" dirty="0" err="1"/>
              <a:t>gepubliceerd</a:t>
            </a:r>
            <a:r>
              <a:rPr lang="en-GB" dirty="0"/>
              <a:t> door </a:t>
            </a:r>
            <a:r>
              <a:rPr lang="en-GB" dirty="0" err="1"/>
              <a:t>Depuydt</a:t>
            </a:r>
            <a:r>
              <a:rPr lang="en-GB" dirty="0"/>
              <a:t>/</a:t>
            </a:r>
            <a:r>
              <a:rPr lang="en-GB" dirty="0" err="1"/>
              <a:t>Verhelst</a:t>
            </a:r>
            <a:r>
              <a:rPr lang="en-GB" dirty="0"/>
              <a:t> in 2016, </a:t>
            </a:r>
            <a:r>
              <a:rPr lang="en-GB" dirty="0" err="1"/>
              <a:t>een</a:t>
            </a:r>
            <a:r>
              <a:rPr lang="en-GB" dirty="0"/>
              <a:t> </a:t>
            </a:r>
            <a:r>
              <a:rPr lang="en-GB" dirty="0" err="1"/>
              <a:t>transiente</a:t>
            </a:r>
            <a:r>
              <a:rPr lang="en-GB" dirty="0"/>
              <a:t> </a:t>
            </a:r>
            <a:r>
              <a:rPr lang="en-GB" dirty="0" err="1"/>
              <a:t>productie</a:t>
            </a:r>
            <a:r>
              <a:rPr lang="en-GB" dirty="0"/>
              <a:t> </a:t>
            </a:r>
            <a:r>
              <a:rPr lang="en-GB" dirty="0" err="1"/>
              <a:t>hebben</a:t>
            </a:r>
            <a:r>
              <a:rPr lang="en-GB" dirty="0"/>
              <a:t> van HPV-</a:t>
            </a:r>
            <a:r>
              <a:rPr lang="en-GB" dirty="0" err="1"/>
              <a:t>partikels</a:t>
            </a:r>
            <a:r>
              <a:rPr lang="en-GB" dirty="0"/>
              <a:t>, </a:t>
            </a:r>
            <a:r>
              <a:rPr lang="en-GB" dirty="0" err="1"/>
              <a:t>hetgeen</a:t>
            </a:r>
            <a:r>
              <a:rPr lang="en-GB" dirty="0"/>
              <a:t> </a:t>
            </a:r>
            <a:r>
              <a:rPr lang="en-GB" dirty="0" err="1"/>
              <a:t>hun</a:t>
            </a:r>
            <a:r>
              <a:rPr lang="en-GB" dirty="0"/>
              <a:t> </a:t>
            </a:r>
            <a:r>
              <a:rPr lang="en-GB" dirty="0" err="1"/>
              <a:t>tijdelijke</a:t>
            </a:r>
            <a:r>
              <a:rPr lang="en-GB" dirty="0"/>
              <a:t> </a:t>
            </a:r>
            <a:r>
              <a:rPr lang="en-GB" dirty="0" err="1"/>
              <a:t>subfertiliteit</a:t>
            </a:r>
            <a:r>
              <a:rPr lang="en-GB" dirty="0"/>
              <a:t> </a:t>
            </a:r>
            <a:r>
              <a:rPr lang="en-GB" dirty="0" err="1"/>
              <a:t>verder</a:t>
            </a:r>
            <a:r>
              <a:rPr lang="en-GB" dirty="0"/>
              <a:t> </a:t>
            </a:r>
            <a:r>
              <a:rPr lang="en-GB" dirty="0" err="1"/>
              <a:t>gaat</a:t>
            </a:r>
            <a:r>
              <a:rPr lang="en-GB" dirty="0"/>
              <a:t> </a:t>
            </a:r>
            <a:r>
              <a:rPr lang="en-GB" dirty="0" err="1"/>
              <a:t>onderhouden</a:t>
            </a:r>
            <a:r>
              <a:rPr lang="en-GB" dirty="0"/>
              <a:t>. </a:t>
            </a:r>
            <a:r>
              <a:rPr lang="en-GB" dirty="0" err="1"/>
              <a:t>Eén</a:t>
            </a:r>
            <a:r>
              <a:rPr lang="en-GB" dirty="0"/>
              <a:t> </a:t>
            </a:r>
            <a:r>
              <a:rPr lang="en-GB" dirty="0" err="1"/>
              <a:t>vijfde</a:t>
            </a:r>
            <a:r>
              <a:rPr lang="en-GB" dirty="0"/>
              <a:t> van </a:t>
            </a:r>
            <a:r>
              <a:rPr lang="en-GB" dirty="0" err="1"/>
              <a:t>deze</a:t>
            </a:r>
            <a:r>
              <a:rPr lang="en-GB" dirty="0"/>
              <a:t> </a:t>
            </a:r>
            <a:r>
              <a:rPr lang="en-GB" dirty="0" err="1"/>
              <a:t>vrouwen</a:t>
            </a:r>
            <a:r>
              <a:rPr lang="en-GB" dirty="0"/>
              <a:t> </a:t>
            </a:r>
            <a:r>
              <a:rPr lang="en-GB" dirty="0" err="1"/>
              <a:t>zal</a:t>
            </a:r>
            <a:r>
              <a:rPr lang="en-GB" dirty="0"/>
              <a:t> </a:t>
            </a:r>
            <a:r>
              <a:rPr lang="en-GB" dirty="0" err="1"/>
              <a:t>eveneens</a:t>
            </a:r>
            <a:r>
              <a:rPr lang="en-GB" dirty="0"/>
              <a:t> </a:t>
            </a:r>
            <a:r>
              <a:rPr lang="en-GB" dirty="0" err="1"/>
              <a:t>een</a:t>
            </a:r>
            <a:r>
              <a:rPr lang="en-GB" dirty="0"/>
              <a:t> </a:t>
            </a:r>
            <a:r>
              <a:rPr lang="en-GB" dirty="0" err="1"/>
              <a:t>clonaal</a:t>
            </a:r>
            <a:r>
              <a:rPr lang="en-GB" dirty="0"/>
              <a:t> </a:t>
            </a:r>
            <a:r>
              <a:rPr lang="en-GB" dirty="0" err="1"/>
              <a:t>transformerend</a:t>
            </a:r>
            <a:r>
              <a:rPr lang="en-GB" dirty="0"/>
              <a:t> HPV-</a:t>
            </a:r>
            <a:r>
              <a:rPr lang="en-GB" dirty="0" err="1"/>
              <a:t>proces</a:t>
            </a:r>
            <a:r>
              <a:rPr lang="en-GB" dirty="0"/>
              <a:t> </a:t>
            </a:r>
            <a:r>
              <a:rPr lang="en-GB" dirty="0" err="1"/>
              <a:t>ontwikkelen</a:t>
            </a:r>
            <a:r>
              <a:rPr lang="en-GB" dirty="0"/>
              <a:t>, </a:t>
            </a:r>
            <a:r>
              <a:rPr lang="en-GB" dirty="0" err="1"/>
              <a:t>waarvan</a:t>
            </a:r>
            <a:r>
              <a:rPr lang="en-GB" dirty="0"/>
              <a:t> 1/3 </a:t>
            </a:r>
            <a:r>
              <a:rPr lang="en-GB" dirty="0" err="1"/>
              <a:t>zal</a:t>
            </a:r>
            <a:r>
              <a:rPr lang="en-GB" dirty="0"/>
              <a:t> </a:t>
            </a:r>
            <a:r>
              <a:rPr lang="en-GB" dirty="0" err="1"/>
              <a:t>leiden</a:t>
            </a:r>
            <a:r>
              <a:rPr lang="en-GB" dirty="0"/>
              <a:t> tot </a:t>
            </a:r>
            <a:r>
              <a:rPr lang="en-GB" dirty="0" err="1"/>
              <a:t>ontwikkeling</a:t>
            </a:r>
            <a:r>
              <a:rPr lang="en-GB" dirty="0"/>
              <a:t> van </a:t>
            </a:r>
            <a:r>
              <a:rPr lang="en-GB" dirty="0" err="1"/>
              <a:t>cervixcarcinoom</a:t>
            </a:r>
            <a:r>
              <a:rPr lang="en-GB" dirty="0"/>
              <a:t>.</a:t>
            </a:r>
          </a:p>
          <a:p>
            <a:r>
              <a:rPr lang="en-GB" dirty="0"/>
              <a:t>-</a:t>
            </a:r>
            <a:r>
              <a:rPr lang="en-GB" dirty="0" err="1"/>
              <a:t>Ondanks</a:t>
            </a:r>
            <a:r>
              <a:rPr lang="en-GB" dirty="0"/>
              <a:t> het </a:t>
            </a:r>
            <a:r>
              <a:rPr lang="en-GB" dirty="0" err="1"/>
              <a:t>feit</a:t>
            </a:r>
            <a:r>
              <a:rPr lang="en-GB" dirty="0"/>
              <a:t> </a:t>
            </a:r>
            <a:r>
              <a:rPr lang="en-GB" dirty="0" err="1"/>
              <a:t>dat</a:t>
            </a:r>
            <a:r>
              <a:rPr lang="en-GB" dirty="0"/>
              <a:t> </a:t>
            </a:r>
            <a:r>
              <a:rPr lang="en-GB" dirty="0" err="1"/>
              <a:t>injectie</a:t>
            </a:r>
            <a:r>
              <a:rPr lang="en-GB" dirty="0"/>
              <a:t> van HPV-</a:t>
            </a:r>
            <a:r>
              <a:rPr lang="en-GB" dirty="0" err="1"/>
              <a:t>geïnfecteerd</a:t>
            </a:r>
            <a:r>
              <a:rPr lang="en-GB" dirty="0"/>
              <a:t> semen </a:t>
            </a:r>
            <a:r>
              <a:rPr lang="en-GB" dirty="0" err="1"/>
              <a:t>bij</a:t>
            </a:r>
            <a:r>
              <a:rPr lang="en-GB" dirty="0"/>
              <a:t> </a:t>
            </a:r>
            <a:r>
              <a:rPr lang="en-GB" dirty="0" err="1"/>
              <a:t>vrouwen</a:t>
            </a:r>
            <a:r>
              <a:rPr lang="en-GB" dirty="0"/>
              <a:t> in de </a:t>
            </a:r>
            <a:r>
              <a:rPr lang="en-GB" dirty="0" err="1"/>
              <a:t>meerderheid</a:t>
            </a:r>
            <a:r>
              <a:rPr lang="en-GB" dirty="0"/>
              <a:t> van de </a:t>
            </a:r>
            <a:r>
              <a:rPr lang="en-GB" dirty="0" err="1"/>
              <a:t>gevallen</a:t>
            </a:r>
            <a:r>
              <a:rPr lang="en-GB" dirty="0"/>
              <a:t> </a:t>
            </a:r>
            <a:r>
              <a:rPr lang="en-GB" dirty="0" err="1"/>
              <a:t>slechts</a:t>
            </a:r>
            <a:r>
              <a:rPr lang="en-GB" dirty="0"/>
              <a:t> </a:t>
            </a:r>
            <a:r>
              <a:rPr lang="en-GB" dirty="0" err="1"/>
              <a:t>zal</a:t>
            </a:r>
            <a:r>
              <a:rPr lang="en-GB" dirty="0"/>
              <a:t> </a:t>
            </a:r>
            <a:r>
              <a:rPr lang="en-GB" dirty="0" err="1"/>
              <a:t>leiden</a:t>
            </a:r>
            <a:r>
              <a:rPr lang="en-GB" dirty="0"/>
              <a:t> tot </a:t>
            </a:r>
            <a:r>
              <a:rPr lang="en-GB" dirty="0" err="1"/>
              <a:t>een</a:t>
            </a:r>
            <a:r>
              <a:rPr lang="en-GB" dirty="0"/>
              <a:t> </a:t>
            </a:r>
            <a:r>
              <a:rPr lang="en-GB" dirty="0" err="1"/>
              <a:t>transiente</a:t>
            </a:r>
            <a:r>
              <a:rPr lang="en-GB" dirty="0"/>
              <a:t> </a:t>
            </a:r>
            <a:r>
              <a:rPr lang="en-GB" dirty="0" err="1"/>
              <a:t>infectie</a:t>
            </a:r>
            <a:r>
              <a:rPr lang="en-GB" dirty="0"/>
              <a:t> die in de </a:t>
            </a:r>
            <a:r>
              <a:rPr lang="en-GB" dirty="0" err="1"/>
              <a:t>tijd</a:t>
            </a:r>
            <a:r>
              <a:rPr lang="en-GB" dirty="0"/>
              <a:t> </a:t>
            </a:r>
            <a:r>
              <a:rPr lang="en-GB" dirty="0" err="1"/>
              <a:t>spontaan</a:t>
            </a:r>
            <a:r>
              <a:rPr lang="en-GB" dirty="0"/>
              <a:t> </a:t>
            </a:r>
            <a:r>
              <a:rPr lang="en-GB" dirty="0" err="1"/>
              <a:t>zal</a:t>
            </a:r>
            <a:r>
              <a:rPr lang="en-GB" dirty="0"/>
              <a:t> </a:t>
            </a:r>
            <a:r>
              <a:rPr lang="en-GB" dirty="0" err="1"/>
              <a:t>regresseren</a:t>
            </a:r>
            <a:r>
              <a:rPr lang="en-GB" dirty="0"/>
              <a:t>, is </a:t>
            </a:r>
            <a:r>
              <a:rPr lang="en-GB" dirty="0" err="1"/>
              <a:t>er</a:t>
            </a:r>
            <a:r>
              <a:rPr lang="en-GB" dirty="0"/>
              <a:t> </a:t>
            </a:r>
            <a:r>
              <a:rPr lang="en-GB" dirty="0" err="1"/>
              <a:t>dus</a:t>
            </a:r>
            <a:r>
              <a:rPr lang="en-GB" dirty="0"/>
              <a:t> </a:t>
            </a:r>
            <a:r>
              <a:rPr lang="en-GB" dirty="0" err="1"/>
              <a:t>toch</a:t>
            </a:r>
            <a:r>
              <a:rPr lang="en-GB" dirty="0"/>
              <a:t> </a:t>
            </a:r>
            <a:r>
              <a:rPr lang="en-GB" dirty="0" err="1"/>
              <a:t>een</a:t>
            </a:r>
            <a:r>
              <a:rPr lang="en-GB" dirty="0"/>
              <a:t> </a:t>
            </a:r>
            <a:r>
              <a:rPr lang="en-GB" dirty="0" err="1"/>
              <a:t>klleine</a:t>
            </a:r>
            <a:r>
              <a:rPr lang="en-GB" dirty="0"/>
              <a:t> </a:t>
            </a:r>
            <a:r>
              <a:rPr lang="en-GB" dirty="0" err="1"/>
              <a:t>fractei</a:t>
            </a:r>
            <a:r>
              <a:rPr lang="en-GB" dirty="0"/>
              <a:t> </a:t>
            </a:r>
            <a:r>
              <a:rPr lang="en-GB" dirty="0" err="1"/>
              <a:t>waarbij</a:t>
            </a:r>
            <a:r>
              <a:rPr lang="en-GB" dirty="0"/>
              <a:t> </a:t>
            </a:r>
            <a:r>
              <a:rPr lang="en-GB" dirty="0" err="1"/>
              <a:t>dit</a:t>
            </a:r>
            <a:r>
              <a:rPr lang="en-GB" dirty="0"/>
              <a:t> </a:t>
            </a:r>
            <a:r>
              <a:rPr lang="en-GB" dirty="0" err="1"/>
              <a:t>zal</a:t>
            </a:r>
            <a:r>
              <a:rPr lang="en-GB" dirty="0"/>
              <a:t> </a:t>
            </a:r>
            <a:r>
              <a:rPr lang="en-GB" dirty="0" err="1"/>
              <a:t>evolueren</a:t>
            </a:r>
            <a:r>
              <a:rPr lang="en-GB" dirty="0"/>
              <a:t> tot </a:t>
            </a:r>
            <a:r>
              <a:rPr lang="en-GB" dirty="0" err="1"/>
              <a:t>invasief</a:t>
            </a:r>
            <a:r>
              <a:rPr lang="en-GB" dirty="0"/>
              <a:t> </a:t>
            </a:r>
            <a:r>
              <a:rPr lang="en-GB" dirty="0" err="1"/>
              <a:t>cervixcarcinoom</a:t>
            </a:r>
            <a:r>
              <a:rPr lang="en-GB" dirty="0"/>
              <a:t>.</a:t>
            </a:r>
          </a:p>
          <a:p>
            <a:r>
              <a:rPr lang="en-GB" dirty="0" err="1"/>
              <a:t>Gezien</a:t>
            </a:r>
            <a:r>
              <a:rPr lang="en-GB" dirty="0"/>
              <a:t> we </a:t>
            </a:r>
            <a:r>
              <a:rPr lang="en-GB" dirty="0" err="1"/>
              <a:t>weten</a:t>
            </a:r>
            <a:r>
              <a:rPr lang="en-GB" dirty="0"/>
              <a:t> </a:t>
            </a:r>
            <a:r>
              <a:rPr lang="en-GB" dirty="0" err="1"/>
              <a:t>dat</a:t>
            </a:r>
            <a:r>
              <a:rPr lang="en-GB" dirty="0"/>
              <a:t> de HPV </a:t>
            </a:r>
            <a:r>
              <a:rPr lang="en-GB" dirty="0" err="1"/>
              <a:t>partikels</a:t>
            </a:r>
            <a:r>
              <a:rPr lang="en-GB" dirty="0"/>
              <a:t> </a:t>
            </a:r>
            <a:r>
              <a:rPr lang="en-GB" dirty="0" err="1"/>
              <a:t>zich</a:t>
            </a:r>
            <a:r>
              <a:rPr lang="en-GB" dirty="0"/>
              <a:t> </a:t>
            </a:r>
            <a:r>
              <a:rPr lang="en-GB" dirty="0" err="1"/>
              <a:t>stevig</a:t>
            </a:r>
            <a:r>
              <a:rPr lang="en-GB" dirty="0"/>
              <a:t> </a:t>
            </a:r>
            <a:r>
              <a:rPr lang="en-GB" dirty="0" err="1"/>
              <a:t>binden</a:t>
            </a:r>
            <a:r>
              <a:rPr lang="en-GB" dirty="0"/>
              <a:t> </a:t>
            </a:r>
            <a:r>
              <a:rPr lang="en-GB" dirty="0" err="1"/>
              <a:t>aan</a:t>
            </a:r>
            <a:r>
              <a:rPr lang="en-GB" dirty="0"/>
              <a:t> het </a:t>
            </a:r>
            <a:r>
              <a:rPr lang="en-GB" dirty="0" err="1"/>
              <a:t>hoofdje</a:t>
            </a:r>
            <a:r>
              <a:rPr lang="en-GB" dirty="0"/>
              <a:t> van de spermatozoa, </a:t>
            </a:r>
            <a:r>
              <a:rPr lang="en-GB" dirty="0" err="1"/>
              <a:t>en</a:t>
            </a:r>
            <a:r>
              <a:rPr lang="en-GB" dirty="0"/>
              <a:t> </a:t>
            </a:r>
            <a:r>
              <a:rPr lang="en-GB" dirty="0" err="1"/>
              <a:t>dat</a:t>
            </a:r>
            <a:r>
              <a:rPr lang="en-GB" dirty="0"/>
              <a:t> </a:t>
            </a:r>
            <a:r>
              <a:rPr lang="en-GB" dirty="0" err="1"/>
              <a:t>opwerking</a:t>
            </a:r>
            <a:r>
              <a:rPr lang="en-GB" dirty="0"/>
              <a:t> van </a:t>
            </a:r>
            <a:r>
              <a:rPr lang="en-GB" dirty="0" err="1"/>
              <a:t>zaadstalen</a:t>
            </a:r>
            <a:r>
              <a:rPr lang="en-GB" dirty="0"/>
              <a:t> </a:t>
            </a:r>
            <a:r>
              <a:rPr lang="en-GB" dirty="0" err="1"/>
              <a:t>deze</a:t>
            </a:r>
            <a:r>
              <a:rPr lang="en-GB" dirty="0"/>
              <a:t> virions </a:t>
            </a:r>
            <a:r>
              <a:rPr lang="en-GB" dirty="0" err="1"/>
              <a:t>niet</a:t>
            </a:r>
            <a:r>
              <a:rPr lang="en-GB" dirty="0"/>
              <a:t> </a:t>
            </a:r>
            <a:r>
              <a:rPr lang="en-GB" dirty="0" err="1"/>
              <a:t>verwijdert</a:t>
            </a:r>
            <a:r>
              <a:rPr lang="en-GB" dirty="0"/>
              <a:t>, </a:t>
            </a:r>
            <a:r>
              <a:rPr lang="en-GB" dirty="0" err="1"/>
              <a:t>zou</a:t>
            </a:r>
            <a:r>
              <a:rPr lang="en-GB" dirty="0"/>
              <a:t> het </a:t>
            </a:r>
            <a:r>
              <a:rPr lang="en-GB" dirty="0" err="1"/>
              <a:t>misschien</a:t>
            </a:r>
            <a:r>
              <a:rPr lang="en-GB" dirty="0"/>
              <a:t> </a:t>
            </a:r>
            <a:r>
              <a:rPr lang="en-GB" dirty="0" err="1"/>
              <a:t>een</a:t>
            </a:r>
            <a:r>
              <a:rPr lang="en-GB" dirty="0"/>
              <a:t> </a:t>
            </a:r>
            <a:r>
              <a:rPr lang="en-GB" dirty="0" err="1"/>
              <a:t>idee</a:t>
            </a:r>
            <a:r>
              <a:rPr lang="en-GB" dirty="0"/>
              <a:t> </a:t>
            </a:r>
            <a:r>
              <a:rPr lang="en-GB" dirty="0" err="1"/>
              <a:t>zijn</a:t>
            </a:r>
            <a:r>
              <a:rPr lang="en-GB" dirty="0"/>
              <a:t> om HPV </a:t>
            </a:r>
            <a:r>
              <a:rPr lang="en-GB" dirty="0" err="1"/>
              <a:t>geinfecteerd</a:t>
            </a:r>
            <a:r>
              <a:rPr lang="en-GB" dirty="0"/>
              <a:t> semen </a:t>
            </a:r>
            <a:r>
              <a:rPr lang="en-GB" dirty="0" err="1"/>
              <a:t>te</a:t>
            </a:r>
            <a:r>
              <a:rPr lang="en-GB" dirty="0"/>
              <a:t> </a:t>
            </a:r>
            <a:r>
              <a:rPr lang="en-GB" dirty="0" err="1"/>
              <a:t>verwijderen</a:t>
            </a:r>
            <a:r>
              <a:rPr lang="en-GB" dirty="0"/>
              <a:t> </a:t>
            </a:r>
            <a:r>
              <a:rPr lang="en-GB" dirty="0" err="1"/>
              <a:t>uit</a:t>
            </a:r>
            <a:r>
              <a:rPr lang="en-GB" dirty="0"/>
              <a:t> de semen-donor-</a:t>
            </a:r>
            <a:r>
              <a:rPr lang="en-GB" dirty="0" err="1"/>
              <a:t>banken</a:t>
            </a:r>
            <a:r>
              <a:rPr lang="en-GB" dirty="0"/>
              <a:t>.</a:t>
            </a:r>
          </a:p>
          <a:p>
            <a:r>
              <a:rPr lang="en-GB" dirty="0"/>
              <a:t>-Men </a:t>
            </a:r>
            <a:r>
              <a:rPr lang="en-GB" dirty="0" err="1"/>
              <a:t>spreekt</a:t>
            </a:r>
            <a:r>
              <a:rPr lang="en-GB" dirty="0"/>
              <a:t> </a:t>
            </a:r>
            <a:r>
              <a:rPr lang="en-GB" dirty="0" err="1"/>
              <a:t>namelijk</a:t>
            </a:r>
            <a:r>
              <a:rPr lang="en-GB" dirty="0"/>
              <a:t> over 43497 IUI’s met donor semen (European register &lt; ESHRE).</a:t>
            </a:r>
          </a:p>
          <a:p>
            <a:endParaRPr lang="en-GB" dirty="0"/>
          </a:p>
          <a:p>
            <a:endParaRPr lang="en-GB" dirty="0"/>
          </a:p>
          <a:p>
            <a:endParaRPr lang="en-GB" dirty="0"/>
          </a:p>
        </p:txBody>
      </p:sp>
      <p:sp>
        <p:nvSpPr>
          <p:cNvPr id="4" name="Espace réservé du numéro de diapositive 3"/>
          <p:cNvSpPr>
            <a:spLocks noGrp="1"/>
          </p:cNvSpPr>
          <p:nvPr>
            <p:ph type="sldNum" sz="quarter" idx="5"/>
          </p:nvPr>
        </p:nvSpPr>
        <p:spPr/>
        <p:txBody>
          <a:bodyPr/>
          <a:lstStyle/>
          <a:p>
            <a:fld id="{9E4A14A8-0EFA-4846-9047-EF68324D05B1}" type="slidenum">
              <a:rPr lang="fr-BE" smtClean="0"/>
              <a:t>21</a:t>
            </a:fld>
            <a:endParaRPr lang="fr-BE"/>
          </a:p>
        </p:txBody>
      </p:sp>
    </p:spTree>
    <p:extLst>
      <p:ext uri="{BB962C8B-B14F-4D97-AF65-F5344CB8AC3E}">
        <p14:creationId xmlns:p14="http://schemas.microsoft.com/office/powerpoint/2010/main" val="2010781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4"/>
          <p:cNvCxnSpPr/>
          <p:nvPr userDrawn="1"/>
        </p:nvCxnSpPr>
        <p:spPr bwMode="auto">
          <a:xfrm>
            <a:off x="323850" y="6165850"/>
            <a:ext cx="8424863" cy="0"/>
          </a:xfrm>
          <a:prstGeom prst="line">
            <a:avLst/>
          </a:prstGeom>
          <a:noFill/>
          <a:ln w="3175" cap="flat" cmpd="sng" algn="ctr">
            <a:solidFill>
              <a:schemeClr val="bg1">
                <a:lumMod val="50000"/>
              </a:schemeClr>
            </a:solidFill>
            <a:prstDash val="solid"/>
            <a:round/>
            <a:headEnd type="none" w="med" len="med"/>
            <a:tailEnd type="none" w="lg" len="lg"/>
          </a:ln>
          <a:effectLst/>
          <a:extLst/>
        </p:spPr>
      </p:cxnSp>
      <p:pic>
        <p:nvPicPr>
          <p:cNvPr id="5" name="Afbeelding 4" descr="Logo 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6172200"/>
            <a:ext cx="2152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Beeld paardebloe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882650"/>
            <a:ext cx="3305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76799A"/>
          </a:solidFill>
        </p:spPr>
        <p:txBody>
          <a:bodyPr/>
          <a:lstStyle>
            <a:lvl1pPr marL="180000">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323850" y="2133600"/>
            <a:ext cx="8424863" cy="4032250"/>
          </a:xfrm>
        </p:spPr>
        <p:txBody>
          <a:bodyPr/>
          <a:lstStyle>
            <a:lvl1pPr marL="180000" indent="0">
              <a:buNone/>
              <a:defRPr/>
            </a:lvl1pPr>
            <a:lvl2pPr marL="919162" indent="-342900">
              <a:buClr>
                <a:srgbClr val="ACB074"/>
              </a:buClr>
              <a:buFont typeface="Arial" pitchFamily="34" charset="0"/>
              <a:buChar char="•"/>
              <a:defRPr/>
            </a:lvl2pPr>
            <a:lvl3pPr>
              <a:buClr>
                <a:srgbClr val="ACB074"/>
              </a:buClr>
              <a:defRPr/>
            </a:lvl3pPr>
            <a:lvl4pPr>
              <a:buClr>
                <a:srgbClr val="ACB074"/>
              </a:buClr>
              <a:defRPr/>
            </a:lvl4pPr>
            <a:lvl5pPr>
              <a:buClr>
                <a:srgbClr val="ACB07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4"/>
          <p:cNvSpPr>
            <a:spLocks noGrp="1" noChangeArrowheads="1"/>
          </p:cNvSpPr>
          <p:nvPr>
            <p:ph type="ftr" sz="quarter" idx="10"/>
          </p:nvPr>
        </p:nvSpPr>
        <p:spPr>
          <a:xfrm>
            <a:off x="323850" y="6165850"/>
            <a:ext cx="8424863" cy="568325"/>
          </a:xfrm>
          <a:prstGeom prst="rect">
            <a:avLst/>
          </a:prstGeom>
        </p:spPr>
        <p:txBody>
          <a:bodyPr vert="horz" wrap="square" lIns="91440" tIns="45720" rIns="91440" bIns="45720" numCol="1" anchor="t" anchorCtr="0" compatLnSpc="1">
            <a:prstTxWarp prst="textNoShape">
              <a:avLst/>
            </a:prstTxWarp>
          </a:bodyPr>
          <a:lstStyle>
            <a:lvl1pPr>
              <a:defRPr sz="1100">
                <a:latin typeface="Arial" charset="0"/>
                <a:cs typeface="Arial" charset="0"/>
              </a:defRPr>
            </a:lvl1p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‹nr.›</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1403919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4" name="Straight Connector 4"/>
          <p:cNvCxnSpPr/>
          <p:nvPr userDrawn="1"/>
        </p:nvCxnSpPr>
        <p:spPr bwMode="auto">
          <a:xfrm>
            <a:off x="323850" y="6165850"/>
            <a:ext cx="8424863" cy="0"/>
          </a:xfrm>
          <a:prstGeom prst="line">
            <a:avLst/>
          </a:prstGeom>
          <a:noFill/>
          <a:ln w="3175" cap="flat" cmpd="sng" algn="ctr">
            <a:solidFill>
              <a:schemeClr val="bg1">
                <a:lumMod val="50000"/>
              </a:schemeClr>
            </a:solidFill>
            <a:prstDash val="solid"/>
            <a:round/>
            <a:headEnd type="none" w="med" len="med"/>
            <a:tailEnd type="none" w="lg" len="lg"/>
          </a:ln>
          <a:effectLst/>
          <a:extLst/>
        </p:spPr>
      </p:cxnSp>
      <p:pic>
        <p:nvPicPr>
          <p:cNvPr id="5" name="Afbeelding 4" descr="Logo 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6172200"/>
            <a:ext cx="2152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Beeld paardebloe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882650"/>
            <a:ext cx="3305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76799A"/>
          </a:solidFill>
        </p:spPr>
        <p:txBody>
          <a:bodyPr/>
          <a:lstStyle>
            <a:lvl1pPr marL="180000">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323850" y="2133600"/>
            <a:ext cx="8424863" cy="4032250"/>
          </a:xfrm>
          <a:solidFill>
            <a:srgbClr val="76799A">
              <a:alpha val="40000"/>
            </a:srgbClr>
          </a:solidFill>
        </p:spPr>
        <p:txBody>
          <a:bodyPr/>
          <a:lstStyle>
            <a:lvl1pPr marL="180000" indent="0">
              <a:buNone/>
              <a:defRPr/>
            </a:lvl1pPr>
            <a:lvl2pPr marL="919162" indent="-342900">
              <a:buClr>
                <a:srgbClr val="ACB074"/>
              </a:buClr>
              <a:buFont typeface="Arial" pitchFamily="34" charset="0"/>
              <a:buChar char="•"/>
              <a:defRPr/>
            </a:lvl2pPr>
            <a:lvl3pPr>
              <a:buClr>
                <a:srgbClr val="ACB074"/>
              </a:buClr>
              <a:defRPr/>
            </a:lvl3pPr>
            <a:lvl4pPr>
              <a:buClr>
                <a:srgbClr val="ACB074"/>
              </a:buClr>
              <a:defRPr/>
            </a:lvl4pPr>
            <a:lvl5pPr>
              <a:buClr>
                <a:srgbClr val="ACB07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4"/>
          <p:cNvSpPr>
            <a:spLocks noGrp="1" noChangeArrowheads="1"/>
          </p:cNvSpPr>
          <p:nvPr>
            <p:ph type="ftr" sz="quarter" idx="10"/>
          </p:nvPr>
        </p:nvSpPr>
        <p:spPr>
          <a:xfrm>
            <a:off x="323850" y="6165850"/>
            <a:ext cx="8424863" cy="568325"/>
          </a:xfrm>
          <a:prstGeom prst="rect">
            <a:avLst/>
          </a:prstGeom>
        </p:spPr>
        <p:txBody>
          <a:bodyPr vert="horz" wrap="square" lIns="91440" tIns="45720" rIns="91440" bIns="45720" numCol="1" anchor="t" anchorCtr="0" compatLnSpc="1">
            <a:prstTxWarp prst="textNoShape">
              <a:avLst/>
            </a:prstTxWarp>
          </a:bodyPr>
          <a:lstStyle>
            <a:lvl1pPr>
              <a:defRPr sz="1100">
                <a:latin typeface="Arial" charset="0"/>
                <a:cs typeface="Arial" charset="0"/>
              </a:defRPr>
            </a:lvl1p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‹nr.›</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97782984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22263" y="295275"/>
            <a:ext cx="8497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a:t>Click to edit Master title style</a:t>
            </a:r>
          </a:p>
        </p:txBody>
      </p:sp>
      <p:sp>
        <p:nvSpPr>
          <p:cNvPr id="1027" name="Rectangle 4"/>
          <p:cNvSpPr>
            <a:spLocks noGrp="1" noChangeAspect="1" noChangeArrowheads="1"/>
          </p:cNvSpPr>
          <p:nvPr>
            <p:ph type="body" idx="1"/>
          </p:nvPr>
        </p:nvSpPr>
        <p:spPr bwMode="auto">
          <a:xfrm>
            <a:off x="323850" y="1212850"/>
            <a:ext cx="8424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91436" bIns="45719"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Tree>
    <p:extLst>
      <p:ext uri="{BB962C8B-B14F-4D97-AF65-F5344CB8AC3E}">
        <p14:creationId xmlns:p14="http://schemas.microsoft.com/office/powerpoint/2010/main" val="246068967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hf hdr="0" dt="0"/>
  <p:txStyles>
    <p:titleStyle>
      <a:lvl1pPr algn="l" rtl="0" eaLnBrk="0" fontAlgn="base" hangingPunct="0">
        <a:spcBef>
          <a:spcPct val="20000"/>
        </a:spcBef>
        <a:spcAft>
          <a:spcPct val="20000"/>
        </a:spcAft>
        <a:defRPr sz="3600">
          <a:solidFill>
            <a:srgbClr val="76799A"/>
          </a:solidFill>
          <a:latin typeface="Arial" pitchFamily="34" charset="0"/>
          <a:ea typeface="Arial" pitchFamily="-1" charset="0"/>
          <a:cs typeface="Arial" pitchFamily="34" charset="0"/>
        </a:defRPr>
      </a:lvl1pPr>
      <a:lvl2pPr algn="l" rtl="0" eaLnBrk="0" fontAlgn="base" hangingPunct="0">
        <a:spcBef>
          <a:spcPct val="20000"/>
        </a:spcBef>
        <a:spcAft>
          <a:spcPct val="20000"/>
        </a:spcAft>
        <a:defRPr sz="3600">
          <a:solidFill>
            <a:srgbClr val="76799A"/>
          </a:solidFill>
          <a:latin typeface="Arial" charset="0"/>
          <a:ea typeface="Arial" pitchFamily="-1" charset="0"/>
          <a:cs typeface="Arial" charset="0"/>
        </a:defRPr>
      </a:lvl2pPr>
      <a:lvl3pPr algn="l" rtl="0" eaLnBrk="0" fontAlgn="base" hangingPunct="0">
        <a:spcBef>
          <a:spcPct val="20000"/>
        </a:spcBef>
        <a:spcAft>
          <a:spcPct val="20000"/>
        </a:spcAft>
        <a:defRPr sz="3600">
          <a:solidFill>
            <a:srgbClr val="76799A"/>
          </a:solidFill>
          <a:latin typeface="Arial" charset="0"/>
          <a:ea typeface="Arial" pitchFamily="-1" charset="0"/>
          <a:cs typeface="Arial" charset="0"/>
        </a:defRPr>
      </a:lvl3pPr>
      <a:lvl4pPr algn="l" rtl="0" eaLnBrk="0" fontAlgn="base" hangingPunct="0">
        <a:spcBef>
          <a:spcPct val="20000"/>
        </a:spcBef>
        <a:spcAft>
          <a:spcPct val="20000"/>
        </a:spcAft>
        <a:defRPr sz="3600">
          <a:solidFill>
            <a:srgbClr val="76799A"/>
          </a:solidFill>
          <a:latin typeface="Arial" charset="0"/>
          <a:ea typeface="Arial" pitchFamily="-1" charset="0"/>
          <a:cs typeface="Arial" charset="0"/>
        </a:defRPr>
      </a:lvl4pPr>
      <a:lvl5pPr algn="l" rtl="0" eaLnBrk="0" fontAlgn="base" hangingPunct="0">
        <a:spcBef>
          <a:spcPct val="20000"/>
        </a:spcBef>
        <a:spcAft>
          <a:spcPct val="20000"/>
        </a:spcAft>
        <a:defRPr sz="3600">
          <a:solidFill>
            <a:srgbClr val="76799A"/>
          </a:solidFill>
          <a:latin typeface="Arial" charset="0"/>
          <a:ea typeface="Arial" pitchFamily="-1" charset="0"/>
          <a:cs typeface="Arial" charset="0"/>
        </a:defRPr>
      </a:lvl5pPr>
      <a:lvl6pPr marL="457200" algn="l" rtl="0" eaLnBrk="0" fontAlgn="base" hangingPunct="0">
        <a:spcBef>
          <a:spcPct val="20000"/>
        </a:spcBef>
        <a:spcAft>
          <a:spcPct val="20000"/>
        </a:spcAft>
        <a:defRPr sz="3600">
          <a:solidFill>
            <a:srgbClr val="000000"/>
          </a:solidFill>
          <a:latin typeface="Mobistar Medium" pitchFamily="50" charset="0"/>
        </a:defRPr>
      </a:lvl6pPr>
      <a:lvl7pPr marL="914400" algn="l" rtl="0" eaLnBrk="0" fontAlgn="base" hangingPunct="0">
        <a:spcBef>
          <a:spcPct val="20000"/>
        </a:spcBef>
        <a:spcAft>
          <a:spcPct val="20000"/>
        </a:spcAft>
        <a:defRPr sz="3600">
          <a:solidFill>
            <a:srgbClr val="000000"/>
          </a:solidFill>
          <a:latin typeface="Mobistar Medium" pitchFamily="50" charset="0"/>
        </a:defRPr>
      </a:lvl7pPr>
      <a:lvl8pPr marL="1371600" algn="l" rtl="0" eaLnBrk="0" fontAlgn="base" hangingPunct="0">
        <a:spcBef>
          <a:spcPct val="20000"/>
        </a:spcBef>
        <a:spcAft>
          <a:spcPct val="20000"/>
        </a:spcAft>
        <a:defRPr sz="3600">
          <a:solidFill>
            <a:srgbClr val="000000"/>
          </a:solidFill>
          <a:latin typeface="Mobistar Medium" pitchFamily="50" charset="0"/>
        </a:defRPr>
      </a:lvl8pPr>
      <a:lvl9pPr marL="1828800" algn="l" rtl="0" eaLnBrk="0" fontAlgn="base" hangingPunct="0">
        <a:spcBef>
          <a:spcPct val="20000"/>
        </a:spcBef>
        <a:spcAft>
          <a:spcPct val="20000"/>
        </a:spcAft>
        <a:defRPr sz="3600">
          <a:solidFill>
            <a:srgbClr val="000000"/>
          </a:solidFill>
          <a:latin typeface="Mobistar Medium" pitchFamily="50" charset="0"/>
        </a:defRPr>
      </a:lvl9pPr>
    </p:titleStyle>
    <p:bodyStyle>
      <a:lvl1pPr marL="342900" indent="-342900" algn="l" rtl="0" eaLnBrk="0" fontAlgn="base" hangingPunct="0">
        <a:spcBef>
          <a:spcPct val="20000"/>
        </a:spcBef>
        <a:spcAft>
          <a:spcPct val="0"/>
        </a:spcAft>
        <a:buClr>
          <a:schemeClr val="accent2"/>
        </a:buClr>
        <a:defRPr sz="2800">
          <a:solidFill>
            <a:schemeClr val="tx1"/>
          </a:solidFill>
          <a:latin typeface="Arial" pitchFamily="34" charset="0"/>
          <a:ea typeface="Arial" pitchFamily="-1" charset="0"/>
          <a:cs typeface="Arial" pitchFamily="34" charset="0"/>
        </a:defRPr>
      </a:lvl1pPr>
      <a:lvl2pPr marL="866775" indent="-290513" algn="l" rtl="0" eaLnBrk="0" fontAlgn="base" hangingPunct="0">
        <a:spcBef>
          <a:spcPct val="20000"/>
        </a:spcBef>
        <a:spcAft>
          <a:spcPct val="0"/>
        </a:spcAft>
        <a:buClr>
          <a:schemeClr val="folHlink"/>
        </a:buClr>
        <a:buChar char="•"/>
        <a:defRPr sz="2400">
          <a:solidFill>
            <a:schemeClr val="tx1"/>
          </a:solidFill>
          <a:latin typeface="Arial" pitchFamily="34" charset="0"/>
          <a:ea typeface="Arial" pitchFamily="-1" charset="0"/>
          <a:cs typeface="Arial" pitchFamily="34" charset="0"/>
        </a:defRPr>
      </a:lvl2pPr>
      <a:lvl3pPr marL="1338263" indent="-279400" algn="l" rtl="0" eaLnBrk="0" fontAlgn="base" hangingPunct="0">
        <a:spcBef>
          <a:spcPct val="20000"/>
        </a:spcBef>
        <a:spcAft>
          <a:spcPct val="0"/>
        </a:spcAft>
        <a:buClr>
          <a:schemeClr val="tx1"/>
        </a:buClr>
        <a:buChar char="•"/>
        <a:defRPr sz="2200">
          <a:solidFill>
            <a:schemeClr val="tx1"/>
          </a:solidFill>
          <a:latin typeface="Arial" pitchFamily="34" charset="0"/>
          <a:ea typeface="Arial" pitchFamily="-1" charset="0"/>
          <a:cs typeface="Arial" pitchFamily="34" charset="0"/>
        </a:defRPr>
      </a:lvl3pPr>
      <a:lvl4pPr marL="1820863" indent="-293688" algn="l" rtl="0" eaLnBrk="0" fontAlgn="base" hangingPunct="0">
        <a:spcBef>
          <a:spcPct val="20000"/>
        </a:spcBef>
        <a:spcAft>
          <a:spcPct val="0"/>
        </a:spcAft>
        <a:buClr>
          <a:schemeClr val="tx1"/>
        </a:buClr>
        <a:buFont typeface="Wingdings" charset="2"/>
        <a:buChar char="ú"/>
        <a:defRPr sz="2000">
          <a:solidFill>
            <a:schemeClr val="tx1"/>
          </a:solidFill>
          <a:latin typeface="Arial" pitchFamily="34" charset="0"/>
          <a:ea typeface="Arial" pitchFamily="-1" charset="0"/>
          <a:cs typeface="Arial" pitchFamily="34" charset="0"/>
        </a:defRPr>
      </a:lvl4pPr>
      <a:lvl5pPr marL="2289175" indent="-279400" algn="l" rtl="0" eaLnBrk="0" fontAlgn="base" hangingPunct="0">
        <a:spcBef>
          <a:spcPct val="20000"/>
        </a:spcBef>
        <a:spcAft>
          <a:spcPct val="0"/>
        </a:spcAft>
        <a:buClr>
          <a:schemeClr val="tx1"/>
        </a:buClr>
        <a:buSzPct val="90000"/>
        <a:buFont typeface="Verdana" charset="0"/>
        <a:buChar char="·"/>
        <a:defRPr>
          <a:solidFill>
            <a:schemeClr val="tx1"/>
          </a:solidFill>
          <a:latin typeface="Arial" pitchFamily="34" charset="0"/>
          <a:ea typeface="Arial" pitchFamily="-1" charset="0"/>
          <a:cs typeface="Arial" pitchFamily="34" charset="0"/>
        </a:defRPr>
      </a:lvl5pPr>
      <a:lvl6pPr marL="2746375" indent="-279400" algn="l" rtl="0" eaLnBrk="0" fontAlgn="base" hangingPunct="0">
        <a:spcBef>
          <a:spcPct val="20000"/>
        </a:spcBef>
        <a:spcAft>
          <a:spcPct val="0"/>
        </a:spcAft>
        <a:buClr>
          <a:schemeClr val="tx1"/>
        </a:buClr>
        <a:buSzPct val="90000"/>
        <a:buFont typeface="Verdana" pitchFamily="34" charset="0"/>
        <a:buChar char="·"/>
        <a:defRPr>
          <a:solidFill>
            <a:schemeClr val="tx1"/>
          </a:solidFill>
          <a:latin typeface="+mn-lt"/>
        </a:defRPr>
      </a:lvl6pPr>
      <a:lvl7pPr marL="3203575" indent="-279400" algn="l" rtl="0" eaLnBrk="0" fontAlgn="base" hangingPunct="0">
        <a:spcBef>
          <a:spcPct val="20000"/>
        </a:spcBef>
        <a:spcAft>
          <a:spcPct val="0"/>
        </a:spcAft>
        <a:buClr>
          <a:schemeClr val="tx1"/>
        </a:buClr>
        <a:buSzPct val="90000"/>
        <a:buFont typeface="Verdana" pitchFamily="34" charset="0"/>
        <a:buChar char="·"/>
        <a:defRPr>
          <a:solidFill>
            <a:schemeClr val="tx1"/>
          </a:solidFill>
          <a:latin typeface="+mn-lt"/>
        </a:defRPr>
      </a:lvl7pPr>
      <a:lvl8pPr marL="3660775" indent="-279400" algn="l" rtl="0" eaLnBrk="0" fontAlgn="base" hangingPunct="0">
        <a:spcBef>
          <a:spcPct val="20000"/>
        </a:spcBef>
        <a:spcAft>
          <a:spcPct val="0"/>
        </a:spcAft>
        <a:buClr>
          <a:schemeClr val="tx1"/>
        </a:buClr>
        <a:buSzPct val="90000"/>
        <a:buFont typeface="Verdana" pitchFamily="34" charset="0"/>
        <a:buChar char="·"/>
        <a:defRPr>
          <a:solidFill>
            <a:schemeClr val="tx1"/>
          </a:solidFill>
          <a:latin typeface="+mn-lt"/>
        </a:defRPr>
      </a:lvl8pPr>
      <a:lvl9pPr marL="4117975" indent="-279400" algn="l" rtl="0" eaLnBrk="0" fontAlgn="base" hangingPunct="0">
        <a:spcBef>
          <a:spcPct val="20000"/>
        </a:spcBef>
        <a:spcAft>
          <a:spcPct val="0"/>
        </a:spcAft>
        <a:buClr>
          <a:schemeClr val="tx1"/>
        </a:buClr>
        <a:buSzPct val="90000"/>
        <a:buFont typeface="Verdana" pitchFamily="34"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BE" sz="4000" b="1" dirty="0"/>
          </a:p>
          <a:p>
            <a:r>
              <a:rPr lang="fr-BE" sz="4000" b="1" dirty="0" err="1"/>
              <a:t>Humaan</a:t>
            </a:r>
            <a:r>
              <a:rPr lang="fr-BE" sz="4000" b="1" dirty="0"/>
              <a:t> </a:t>
            </a:r>
            <a:r>
              <a:rPr lang="fr-BE" sz="4000" b="1" dirty="0" err="1"/>
              <a:t>Papilloma</a:t>
            </a:r>
            <a:r>
              <a:rPr lang="fr-BE" sz="4000" b="1" dirty="0"/>
              <a:t> Virus </a:t>
            </a:r>
          </a:p>
          <a:p>
            <a:r>
              <a:rPr lang="fr-BE" sz="4000" b="1" dirty="0"/>
              <a:t>                en </a:t>
            </a:r>
          </a:p>
          <a:p>
            <a:r>
              <a:rPr lang="fr-BE" sz="4000" b="1" dirty="0" err="1"/>
              <a:t>mannelijke</a:t>
            </a:r>
            <a:r>
              <a:rPr lang="fr-BE" sz="4000" b="1" dirty="0"/>
              <a:t> </a:t>
            </a:r>
            <a:r>
              <a:rPr lang="fr-BE" sz="4000" b="1" dirty="0" err="1"/>
              <a:t>subfertiliteit</a:t>
            </a:r>
            <a:endParaRPr lang="fr-BE" sz="4000" b="1" dirty="0"/>
          </a:p>
          <a:p>
            <a:r>
              <a:rPr lang="fr-BE" sz="4800" dirty="0"/>
              <a:t>                                  </a:t>
            </a:r>
            <a:r>
              <a:rPr lang="fr-BE" i="1" dirty="0"/>
              <a:t>Dr M </a:t>
            </a:r>
            <a:r>
              <a:rPr lang="fr-BE" i="1" dirty="0" err="1"/>
              <a:t>Guisset</a:t>
            </a:r>
            <a:endParaRPr lang="fr-BE" i="1" dirty="0"/>
          </a:p>
        </p:txBody>
      </p:sp>
      <p:sp>
        <p:nvSpPr>
          <p:cNvPr id="4" name="Footer Placeholder 3"/>
          <p:cNvSpPr>
            <a:spLocks noGrp="1"/>
          </p:cNvSpPr>
          <p:nvPr>
            <p:ph type="ftr" sz="quarter" idx="10"/>
          </p:nvPr>
        </p:nvSpPr>
        <p:spPr/>
        <p:txBody>
          <a:bodyPr/>
          <a:lstStyle/>
          <a:p>
            <a:pPr defTabSz="914400"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defTabSz="914400" eaLnBrk="0" fontAlgn="base" hangingPunct="0">
                <a:spcBef>
                  <a:spcPct val="20000"/>
                </a:spcBef>
                <a:spcAft>
                  <a:spcPct val="20000"/>
                </a:spcAft>
                <a:buClr>
                  <a:prstClr val="white"/>
                </a:buClr>
                <a:buSzPct val="100000"/>
                <a:buFont typeface="Times New Roman" charset="0"/>
                <a:buChar char="•"/>
              </a:pPr>
              <a:t>1</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1782983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HPV </a:t>
            </a:r>
            <a:r>
              <a:rPr lang="fr-BE" dirty="0" err="1"/>
              <a:t>bij</a:t>
            </a:r>
            <a:r>
              <a:rPr lang="fr-BE" dirty="0"/>
              <a:t> VROUWEN en IUI/KID </a:t>
            </a:r>
            <a:r>
              <a:rPr lang="fr-BE" dirty="0" err="1"/>
              <a:t>uitkomst</a:t>
            </a:r>
            <a:endParaRPr lang="fr-BE" dirty="0"/>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10</a:t>
            </a:fld>
            <a:endParaRPr lang="en-US" altLang="fr-FR">
              <a:solidFill>
                <a:prstClr val="black"/>
              </a:solidFill>
              <a:ea typeface="ＭＳ Ｐゴシック" charset="-128"/>
            </a:endParaRPr>
          </a:p>
        </p:txBody>
      </p:sp>
      <p:pic>
        <p:nvPicPr>
          <p:cNvPr id="5" name="Content Placeholder 4"/>
          <p:cNvPicPr>
            <a:picLocks noGrp="1" noChangeAspect="1"/>
          </p:cNvPicPr>
          <p:nvPr>
            <p:ph idx="1"/>
          </p:nvPr>
        </p:nvPicPr>
        <p:blipFill>
          <a:blip r:embed="rId2"/>
          <a:stretch>
            <a:fillRect/>
          </a:stretch>
        </p:blipFill>
        <p:spPr>
          <a:xfrm>
            <a:off x="323528" y="2348880"/>
            <a:ext cx="8424863" cy="2565942"/>
          </a:xfrm>
          <a:prstGeom prst="rect">
            <a:avLst/>
          </a:prstGeom>
        </p:spPr>
      </p:pic>
      <p:sp>
        <p:nvSpPr>
          <p:cNvPr id="6" name="Rectangle 5"/>
          <p:cNvSpPr/>
          <p:nvPr/>
        </p:nvSpPr>
        <p:spPr>
          <a:xfrm>
            <a:off x="467544" y="4869160"/>
            <a:ext cx="7992888" cy="369332"/>
          </a:xfrm>
          <a:prstGeom prst="rect">
            <a:avLst/>
          </a:prstGeom>
        </p:spPr>
        <p:txBody>
          <a:bodyPr wrap="square">
            <a:spAutoFit/>
          </a:bodyPr>
          <a:lstStyle/>
          <a:p>
            <a:pPr>
              <a:spcBef>
                <a:spcPct val="0"/>
              </a:spcBef>
            </a:pPr>
            <a:r>
              <a:rPr lang="nl-BE" altLang="nl-BE" b="1" dirty="0">
                <a:solidFill>
                  <a:srgbClr val="FF0000"/>
                </a:solidFill>
              </a:rPr>
              <a:t>HPV positieve vrouwen hebben 6 x minder kans om zwanger te worden ! </a:t>
            </a:r>
          </a:p>
        </p:txBody>
      </p:sp>
      <p:sp>
        <p:nvSpPr>
          <p:cNvPr id="7" name="TextBox 4"/>
          <p:cNvSpPr txBox="1">
            <a:spLocks noChangeArrowheads="1"/>
          </p:cNvSpPr>
          <p:nvPr/>
        </p:nvSpPr>
        <p:spPr bwMode="auto">
          <a:xfrm>
            <a:off x="323528" y="5373216"/>
            <a:ext cx="842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nl-BE" sz="800" b="1" dirty="0"/>
              <a:t>Depuydt et al 2016</a:t>
            </a:r>
            <a:r>
              <a:rPr lang="en-US" sz="800" dirty="0"/>
              <a:t>. </a:t>
            </a:r>
          </a:p>
          <a:p>
            <a:pPr algn="just" eaLnBrk="1" hangingPunct="1">
              <a:spcBef>
                <a:spcPct val="0"/>
              </a:spcBef>
              <a:buFontTx/>
              <a:buNone/>
            </a:pPr>
            <a:r>
              <a:rPr lang="nl-BE" altLang="nl-BE" sz="800" dirty="0"/>
              <a:t>Human Papillomavirus </a:t>
            </a:r>
            <a:r>
              <a:rPr lang="nl-BE" altLang="nl-BE" sz="800" dirty="0" err="1"/>
              <a:t>positivity</a:t>
            </a:r>
            <a:r>
              <a:rPr lang="nl-BE" altLang="nl-BE" sz="800" dirty="0"/>
              <a:t> in </a:t>
            </a:r>
            <a:r>
              <a:rPr lang="nl-BE" altLang="nl-BE" sz="800" dirty="0" err="1"/>
              <a:t>women</a:t>
            </a:r>
            <a:r>
              <a:rPr lang="nl-BE" altLang="nl-BE" sz="800" dirty="0"/>
              <a:t> </a:t>
            </a:r>
            <a:r>
              <a:rPr lang="nl-BE" altLang="nl-BE" sz="800" dirty="0" err="1"/>
              <a:t>undergoing</a:t>
            </a:r>
            <a:r>
              <a:rPr lang="nl-BE" altLang="nl-BE" sz="800" dirty="0"/>
              <a:t> </a:t>
            </a:r>
            <a:r>
              <a:rPr lang="nl-BE" altLang="nl-BE" sz="800" dirty="0" err="1"/>
              <a:t>intrauterine</a:t>
            </a:r>
            <a:r>
              <a:rPr lang="nl-BE" altLang="nl-BE" sz="800" dirty="0"/>
              <a:t> </a:t>
            </a:r>
            <a:r>
              <a:rPr lang="nl-BE" altLang="nl-BE" sz="800" dirty="0" err="1"/>
              <a:t>insemination</a:t>
            </a:r>
            <a:r>
              <a:rPr lang="nl-BE" altLang="nl-BE" sz="800" dirty="0"/>
              <a:t> has a </a:t>
            </a:r>
            <a:r>
              <a:rPr lang="nl-BE" altLang="nl-BE" sz="800" dirty="0" err="1"/>
              <a:t>negative</a:t>
            </a:r>
            <a:r>
              <a:rPr lang="nl-BE" altLang="nl-BE" sz="800" dirty="0"/>
              <a:t> effect on </a:t>
            </a:r>
            <a:r>
              <a:rPr lang="nl-BE" altLang="nl-BE" sz="800" dirty="0" err="1"/>
              <a:t>pregnancy</a:t>
            </a:r>
            <a:r>
              <a:rPr lang="nl-BE" altLang="nl-BE" sz="800" dirty="0"/>
              <a:t> </a:t>
            </a:r>
            <a:r>
              <a:rPr lang="nl-BE" altLang="nl-BE" sz="800" dirty="0" err="1"/>
              <a:t>rates</a:t>
            </a:r>
            <a:r>
              <a:rPr lang="nl-BE" altLang="nl-BE" sz="800" dirty="0"/>
              <a:t>. </a:t>
            </a:r>
          </a:p>
          <a:p>
            <a:pPr algn="just" eaLnBrk="1" hangingPunct="1">
              <a:spcBef>
                <a:spcPct val="0"/>
              </a:spcBef>
              <a:buFontTx/>
              <a:buNone/>
            </a:pPr>
            <a:r>
              <a:rPr lang="nl-BE" altLang="nl-BE" sz="800" dirty="0" err="1"/>
              <a:t>Gynecol</a:t>
            </a:r>
            <a:r>
              <a:rPr lang="nl-BE" altLang="nl-BE" sz="800" dirty="0"/>
              <a:t> </a:t>
            </a:r>
            <a:r>
              <a:rPr lang="nl-BE" altLang="nl-BE" sz="800" dirty="0" err="1"/>
              <a:t>Obstet</a:t>
            </a:r>
            <a:r>
              <a:rPr lang="nl-BE" altLang="nl-BE" sz="800" dirty="0"/>
              <a:t> </a:t>
            </a:r>
            <a:r>
              <a:rPr lang="nl-BE" altLang="nl-BE" sz="800" dirty="0" err="1"/>
              <a:t>Invest</a:t>
            </a:r>
            <a:r>
              <a:rPr lang="nl-BE" altLang="nl-BE" sz="800" dirty="0"/>
              <a:t>. 2016;81(1):41-6.</a:t>
            </a:r>
          </a:p>
        </p:txBody>
      </p:sp>
      <p:sp>
        <p:nvSpPr>
          <p:cNvPr id="3" name="Ovaal 2"/>
          <p:cNvSpPr/>
          <p:nvPr/>
        </p:nvSpPr>
        <p:spPr bwMode="auto">
          <a:xfrm>
            <a:off x="899592" y="3645024"/>
            <a:ext cx="1800200"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chemeClr val="accent1"/>
                </a:solidFill>
                <a:prstDash val="solid"/>
                <a:round/>
                <a:headEnd type="none" w="med" len="med"/>
                <a:tailEnd type="triangl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nl-BE" sz="2800" b="0" i="0" u="none" strike="noStrike" cap="none" normalizeH="0" baseline="0">
              <a:ln>
                <a:noFill/>
              </a:ln>
              <a:solidFill>
                <a:schemeClr val="tx1"/>
              </a:solidFill>
              <a:effectLst/>
              <a:latin typeface="Mobistar Regular" pitchFamily="50" charset="0"/>
            </a:endParaRPr>
          </a:p>
        </p:txBody>
      </p:sp>
      <p:sp>
        <p:nvSpPr>
          <p:cNvPr id="8" name="Rechthoek 7"/>
          <p:cNvSpPr/>
          <p:nvPr/>
        </p:nvSpPr>
        <p:spPr bwMode="auto">
          <a:xfrm>
            <a:off x="269992" y="3622961"/>
            <a:ext cx="4896544" cy="180000"/>
          </a:xfrm>
          <a:prstGeom prst="rect">
            <a:avLst/>
          </a:prstGeom>
          <a:noFill/>
          <a:ln w="317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nl-BE" sz="2800" b="0" i="0" u="none" strike="noStrike" cap="none" normalizeH="0" baseline="0">
              <a:ln>
                <a:noFill/>
              </a:ln>
              <a:solidFill>
                <a:schemeClr val="tx1"/>
              </a:solidFill>
              <a:effectLst/>
              <a:latin typeface="Mobistar Regular" pitchFamily="50" charset="0"/>
            </a:endParaRPr>
          </a:p>
        </p:txBody>
      </p:sp>
    </p:spTree>
    <p:extLst>
      <p:ext uri="{BB962C8B-B14F-4D97-AF65-F5344CB8AC3E}">
        <p14:creationId xmlns:p14="http://schemas.microsoft.com/office/powerpoint/2010/main" val="1931060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en-US" b="1" dirty="0"/>
          </a:p>
          <a:p>
            <a:r>
              <a:rPr lang="en-US" b="1" dirty="0"/>
              <a:t>Infectious human Papillomavirus </a:t>
            </a:r>
            <a:r>
              <a:rPr lang="en-US" b="1" dirty="0" err="1"/>
              <a:t>virions</a:t>
            </a:r>
            <a:r>
              <a:rPr lang="en-US" b="1" dirty="0"/>
              <a:t> in semen reduce clinical pregnancy rates in women undergoing intra-uterine insemination</a:t>
            </a:r>
          </a:p>
          <a:p>
            <a:endParaRPr lang="en-US" dirty="0"/>
          </a:p>
          <a:p>
            <a:r>
              <a:rPr lang="nl-BE" dirty="0" err="1"/>
              <a:t>Depuydt</a:t>
            </a:r>
            <a:r>
              <a:rPr lang="nl-BE" dirty="0"/>
              <a:t> et al 2019.</a:t>
            </a:r>
            <a:endParaRPr lang="fr-BE" dirty="0"/>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11</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1625955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637200" indent="-457200">
              <a:buFont typeface="Arial" panose="020B0604020202020204" pitchFamily="34" charset="0"/>
              <a:buChar char="•"/>
            </a:pPr>
            <a:endParaRPr lang="fr-BE" b="1" dirty="0"/>
          </a:p>
          <a:p>
            <a:pPr marL="637200" indent="-457200">
              <a:buFont typeface="Arial" panose="020B0604020202020204" pitchFamily="34" charset="0"/>
              <a:buChar char="•"/>
            </a:pPr>
            <a:r>
              <a:rPr lang="fr-BE" b="1" dirty="0"/>
              <a:t>Design: </a:t>
            </a:r>
            <a:r>
              <a:rPr lang="fr-BE" dirty="0" err="1"/>
              <a:t>Prospectieve</a:t>
            </a:r>
            <a:r>
              <a:rPr lang="fr-BE" dirty="0"/>
              <a:t> non-</a:t>
            </a:r>
            <a:r>
              <a:rPr lang="fr-BE" dirty="0" err="1"/>
              <a:t>interventionele</a:t>
            </a:r>
            <a:r>
              <a:rPr lang="fr-BE" dirty="0"/>
              <a:t> </a:t>
            </a:r>
            <a:r>
              <a:rPr lang="fr-BE" dirty="0" err="1"/>
              <a:t>multicentrische</a:t>
            </a:r>
            <a:r>
              <a:rPr lang="fr-BE" dirty="0"/>
              <a:t> </a:t>
            </a:r>
            <a:r>
              <a:rPr lang="fr-BE" dirty="0" err="1"/>
              <a:t>studie</a:t>
            </a:r>
            <a:endParaRPr lang="fr-BE" dirty="0"/>
          </a:p>
          <a:p>
            <a:endParaRPr lang="fr-BE" dirty="0"/>
          </a:p>
          <a:p>
            <a:pPr marL="637200" indent="-457200">
              <a:buFont typeface="Arial" panose="020B0604020202020204" pitchFamily="34" charset="0"/>
              <a:buChar char="•"/>
            </a:pPr>
            <a:r>
              <a:rPr lang="fr-BE" b="1" dirty="0"/>
              <a:t>Main </a:t>
            </a:r>
            <a:r>
              <a:rPr lang="fr-BE" b="1" dirty="0" err="1"/>
              <a:t>outcome</a:t>
            </a:r>
            <a:r>
              <a:rPr lang="fr-BE" b="1" dirty="0"/>
              <a:t>: </a:t>
            </a:r>
            <a:r>
              <a:rPr lang="fr-BE" dirty="0" err="1"/>
              <a:t>biochemische</a:t>
            </a:r>
            <a:r>
              <a:rPr lang="fr-BE" dirty="0"/>
              <a:t> en </a:t>
            </a:r>
            <a:r>
              <a:rPr lang="fr-BE" dirty="0" err="1"/>
              <a:t>klinische</a:t>
            </a:r>
            <a:r>
              <a:rPr lang="fr-BE" dirty="0"/>
              <a:t> </a:t>
            </a:r>
            <a:r>
              <a:rPr lang="fr-BE" dirty="0" err="1"/>
              <a:t>zwangerschappen</a:t>
            </a:r>
            <a:r>
              <a:rPr lang="fr-BE" dirty="0"/>
              <a:t> in IUI </a:t>
            </a:r>
            <a:r>
              <a:rPr lang="fr-BE" dirty="0" err="1"/>
              <a:t>cycli</a:t>
            </a:r>
            <a:r>
              <a:rPr lang="fr-BE" dirty="0"/>
              <a:t> met HPV-</a:t>
            </a:r>
            <a:r>
              <a:rPr lang="fr-BE" dirty="0" err="1"/>
              <a:t>positief</a:t>
            </a:r>
            <a:r>
              <a:rPr lang="fr-BE" dirty="0"/>
              <a:t> en HPV-</a:t>
            </a:r>
            <a:r>
              <a:rPr lang="fr-BE" dirty="0" err="1"/>
              <a:t>negatief</a:t>
            </a:r>
            <a:r>
              <a:rPr lang="fr-BE" dirty="0"/>
              <a:t> </a:t>
            </a:r>
            <a:r>
              <a:rPr lang="fr-BE" dirty="0" err="1"/>
              <a:t>semen</a:t>
            </a:r>
            <a:endParaRPr lang="fr-BE" dirty="0"/>
          </a:p>
          <a:p>
            <a:pPr marL="637200" indent="-457200">
              <a:buFont typeface="Arial" panose="020B0604020202020204" pitchFamily="34" charset="0"/>
              <a:buChar char="•"/>
            </a:pPr>
            <a:endParaRPr lang="nl-BE" dirty="0"/>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12</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6758793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E09B1-BFFB-B44D-8E9C-D30783188444}"/>
              </a:ext>
            </a:extLst>
          </p:cNvPr>
          <p:cNvSpPr>
            <a:spLocks noGrp="1"/>
          </p:cNvSpPr>
          <p:nvPr>
            <p:ph type="title"/>
          </p:nvPr>
        </p:nvSpPr>
        <p:spPr/>
        <p:txBody>
          <a:bodyPr/>
          <a:lstStyle/>
          <a:p>
            <a:endParaRPr lang="en-GB" dirty="0"/>
          </a:p>
        </p:txBody>
      </p:sp>
      <p:pic>
        <p:nvPicPr>
          <p:cNvPr id="5" name="Espace réservé du contenu 4">
            <a:extLst>
              <a:ext uri="{FF2B5EF4-FFF2-40B4-BE49-F238E27FC236}">
                <a16:creationId xmlns:a16="http://schemas.microsoft.com/office/drawing/2014/main" id="{5E494B9A-D551-8242-89DF-718877F61DA2}"/>
              </a:ext>
            </a:extLst>
          </p:cNvPr>
          <p:cNvPicPr>
            <a:picLocks noGrp="1" noChangeAspect="1"/>
          </p:cNvPicPr>
          <p:nvPr>
            <p:ph idx="1"/>
          </p:nvPr>
        </p:nvPicPr>
        <p:blipFill>
          <a:blip r:embed="rId3"/>
          <a:stretch>
            <a:fillRect/>
          </a:stretch>
        </p:blipFill>
        <p:spPr>
          <a:xfrm>
            <a:off x="1835696" y="1196752"/>
            <a:ext cx="5016757" cy="4753074"/>
          </a:xfrm>
          <a:prstGeom prst="rect">
            <a:avLst/>
          </a:prstGeom>
        </p:spPr>
      </p:pic>
      <p:sp>
        <p:nvSpPr>
          <p:cNvPr id="4" name="Espace réservé du pied de page 3">
            <a:extLst>
              <a:ext uri="{FF2B5EF4-FFF2-40B4-BE49-F238E27FC236}">
                <a16:creationId xmlns:a16="http://schemas.microsoft.com/office/drawing/2014/main" id="{BBC6A881-4510-DE4D-8885-E3CB281B53A3}"/>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13</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20947957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670A2-7812-FC42-B1A6-8A5289C065C3}"/>
              </a:ext>
            </a:extLst>
          </p:cNvPr>
          <p:cNvSpPr>
            <a:spLocks noGrp="1"/>
          </p:cNvSpPr>
          <p:nvPr>
            <p:ph type="title"/>
          </p:nvPr>
        </p:nvSpPr>
        <p:spPr/>
        <p:txBody>
          <a:bodyPr/>
          <a:lstStyle/>
          <a:p>
            <a:r>
              <a:rPr lang="en-GB" dirty="0"/>
              <a:t>HPV-</a:t>
            </a:r>
            <a:r>
              <a:rPr lang="en-GB" dirty="0" err="1"/>
              <a:t>positiviteit</a:t>
            </a:r>
            <a:r>
              <a:rPr lang="en-GB" dirty="0"/>
              <a:t> in </a:t>
            </a:r>
            <a:r>
              <a:rPr lang="en-GB" dirty="0" err="1"/>
              <a:t>semenfracties</a:t>
            </a:r>
            <a:endParaRPr lang="en-GB" dirty="0"/>
          </a:p>
        </p:txBody>
      </p:sp>
      <p:sp>
        <p:nvSpPr>
          <p:cNvPr id="3" name="Espace réservé du contenu 2">
            <a:extLst>
              <a:ext uri="{FF2B5EF4-FFF2-40B4-BE49-F238E27FC236}">
                <a16:creationId xmlns:a16="http://schemas.microsoft.com/office/drawing/2014/main" id="{18A32EB4-E918-C04C-8876-49B5EC6AF663}"/>
              </a:ext>
            </a:extLst>
          </p:cNvPr>
          <p:cNvSpPr>
            <a:spLocks noGrp="1"/>
          </p:cNvSpPr>
          <p:nvPr>
            <p:ph idx="1"/>
          </p:nvPr>
        </p:nvSpPr>
        <p:spPr/>
        <p:txBody>
          <a:bodyPr/>
          <a:lstStyle/>
          <a:p>
            <a:pPr marL="637200" indent="-457200">
              <a:buFont typeface="Arial" panose="020B0604020202020204" pitchFamily="34" charset="0"/>
              <a:buChar char="•"/>
            </a:pPr>
            <a:r>
              <a:rPr lang="en-GB" sz="2400" dirty="0"/>
              <a:t>1362 </a:t>
            </a:r>
            <a:r>
              <a:rPr lang="en-GB" sz="2400" dirty="0" err="1"/>
              <a:t>spermastalen</a:t>
            </a:r>
            <a:r>
              <a:rPr lang="en-GB" sz="2400" dirty="0"/>
              <a:t> </a:t>
            </a:r>
          </a:p>
          <a:p>
            <a:r>
              <a:rPr lang="en-GB" sz="2400" dirty="0"/>
              <a:t>     (3444 separate </a:t>
            </a:r>
            <a:r>
              <a:rPr lang="en-GB" sz="2400" dirty="0" err="1"/>
              <a:t>sperma-fracties</a:t>
            </a:r>
            <a:r>
              <a:rPr lang="en-GB" sz="2400" dirty="0"/>
              <a:t>)</a:t>
            </a:r>
          </a:p>
          <a:p>
            <a:endParaRPr lang="en-GB" sz="2400" dirty="0"/>
          </a:p>
          <a:p>
            <a:pPr marL="637200" indent="-457200">
              <a:buFont typeface="Arial" panose="020B0604020202020204" pitchFamily="34" charset="0"/>
              <a:buChar char="•"/>
            </a:pPr>
            <a:r>
              <a:rPr lang="en-GB" sz="2400" dirty="0"/>
              <a:t>170 HPV-</a:t>
            </a:r>
            <a:r>
              <a:rPr lang="en-GB" sz="2400" dirty="0" err="1"/>
              <a:t>geïnfecteerde</a:t>
            </a:r>
            <a:r>
              <a:rPr lang="en-GB" sz="2400" dirty="0"/>
              <a:t> </a:t>
            </a:r>
            <a:r>
              <a:rPr lang="en-GB" sz="2400" dirty="0" err="1"/>
              <a:t>spermastalen</a:t>
            </a:r>
            <a:r>
              <a:rPr lang="en-GB" sz="2400" dirty="0"/>
              <a:t> </a:t>
            </a:r>
          </a:p>
          <a:p>
            <a:r>
              <a:rPr lang="en-GB" sz="2400" dirty="0"/>
              <a:t>     (131 </a:t>
            </a:r>
            <a:r>
              <a:rPr lang="en-GB" sz="2400" dirty="0" err="1"/>
              <a:t>mannen</a:t>
            </a:r>
            <a:r>
              <a:rPr lang="en-GB" sz="2400" dirty="0"/>
              <a:t>)</a:t>
            </a:r>
          </a:p>
          <a:p>
            <a:endParaRPr lang="en-GB" dirty="0"/>
          </a:p>
          <a:p>
            <a:r>
              <a:rPr lang="en-GB" dirty="0">
                <a:sym typeface="Wingdings" pitchFamily="2" charset="2"/>
              </a:rPr>
              <a:t>        </a:t>
            </a:r>
            <a:r>
              <a:rPr lang="en-GB" b="1" dirty="0">
                <a:solidFill>
                  <a:srgbClr val="FF0000"/>
                </a:solidFill>
                <a:sym typeface="Wingdings" pitchFamily="2" charset="2"/>
              </a:rPr>
              <a:t>HPV </a:t>
            </a:r>
            <a:r>
              <a:rPr lang="en-GB" b="1" dirty="0" err="1">
                <a:solidFill>
                  <a:srgbClr val="FF0000"/>
                </a:solidFill>
                <a:sym typeface="Wingdings" pitchFamily="2" charset="2"/>
              </a:rPr>
              <a:t>prevalentie</a:t>
            </a:r>
            <a:r>
              <a:rPr lang="en-GB" b="1" dirty="0">
                <a:solidFill>
                  <a:srgbClr val="FF0000"/>
                </a:solidFill>
                <a:sym typeface="Wingdings" pitchFamily="2" charset="2"/>
              </a:rPr>
              <a:t>: 12,5% per IUI </a:t>
            </a:r>
            <a:r>
              <a:rPr lang="en-GB" b="1" dirty="0" err="1">
                <a:solidFill>
                  <a:srgbClr val="FF0000"/>
                </a:solidFill>
                <a:sym typeface="Wingdings" pitchFamily="2" charset="2"/>
              </a:rPr>
              <a:t>cyclus</a:t>
            </a:r>
            <a:endParaRPr lang="en-GB" b="1" dirty="0">
              <a:solidFill>
                <a:srgbClr val="FF0000"/>
              </a:solidFill>
            </a:endParaRPr>
          </a:p>
        </p:txBody>
      </p:sp>
      <p:sp>
        <p:nvSpPr>
          <p:cNvPr id="4" name="Espace réservé du pied de page 3">
            <a:extLst>
              <a:ext uri="{FF2B5EF4-FFF2-40B4-BE49-F238E27FC236}">
                <a16:creationId xmlns:a16="http://schemas.microsoft.com/office/drawing/2014/main" id="{F0216EAE-E3F9-1B47-8FCA-FE6A21C590E0}"/>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14</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142918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263" y="295275"/>
            <a:ext cx="8497887" cy="1107996"/>
          </a:xfrm>
        </p:spPr>
        <p:txBody>
          <a:bodyPr/>
          <a:lstStyle/>
          <a:p>
            <a:r>
              <a:rPr lang="nl-BE" dirty="0"/>
              <a:t>HPV-bepaling in verschillende  semenfracties</a:t>
            </a:r>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15</a:t>
            </a:fld>
            <a:endParaRPr lang="en-US" altLang="fr-FR">
              <a:solidFill>
                <a:prstClr val="black"/>
              </a:solidFill>
              <a:ea typeface="ＭＳ Ｐゴシック" charset="-128"/>
            </a:endParaRPr>
          </a:p>
        </p:txBody>
      </p:sp>
      <p:pic>
        <p:nvPicPr>
          <p:cNvPr id="5" name="Tijdelijke aanduiding voor inhoud 4"/>
          <p:cNvPicPr>
            <a:picLocks noGrp="1" noChangeAspect="1"/>
          </p:cNvPicPr>
          <p:nvPr>
            <p:ph idx="1"/>
          </p:nvPr>
        </p:nvPicPr>
        <p:blipFill rotWithShape="1">
          <a:blip r:embed="rId3"/>
          <a:srcRect l="12207" t="18200" r="3925" b="22003"/>
          <a:stretch/>
        </p:blipFill>
        <p:spPr>
          <a:xfrm>
            <a:off x="358774" y="2048098"/>
            <a:ext cx="8424863" cy="2914204"/>
          </a:xfrm>
          <a:prstGeom prst="rect">
            <a:avLst/>
          </a:prstGeom>
        </p:spPr>
      </p:pic>
      <p:sp>
        <p:nvSpPr>
          <p:cNvPr id="6" name="Rechthoek 5"/>
          <p:cNvSpPr/>
          <p:nvPr/>
        </p:nvSpPr>
        <p:spPr>
          <a:xfrm>
            <a:off x="611809" y="5128091"/>
            <a:ext cx="8136904" cy="872034"/>
          </a:xfrm>
          <a:prstGeom prst="rect">
            <a:avLst/>
          </a:prstGeom>
        </p:spPr>
        <p:txBody>
          <a:bodyPr wrap="square">
            <a:spAutoFit/>
          </a:bodyPr>
          <a:lstStyle/>
          <a:p>
            <a:pPr>
              <a:lnSpc>
                <a:spcPct val="150000"/>
              </a:lnSpc>
            </a:pPr>
            <a:r>
              <a:rPr lang="nl-BE" b="1" dirty="0">
                <a:solidFill>
                  <a:srgbClr val="FF0000"/>
                </a:solidFill>
                <a:latin typeface="Arial" panose="020B0604020202020204" pitchFamily="34" charset="0"/>
                <a:cs typeface="Arial" panose="020B0604020202020204" pitchFamily="34" charset="0"/>
              </a:rPr>
              <a:t>Densiteitgradiënten verwijderen de HPV </a:t>
            </a:r>
            <a:r>
              <a:rPr lang="nl-BE" b="1" dirty="0" err="1">
                <a:solidFill>
                  <a:srgbClr val="FF0000"/>
                </a:solidFill>
                <a:latin typeface="Arial" panose="020B0604020202020204" pitchFamily="34" charset="0"/>
                <a:cs typeface="Arial" panose="020B0604020202020204" pitchFamily="34" charset="0"/>
              </a:rPr>
              <a:t>virions</a:t>
            </a:r>
            <a:r>
              <a:rPr lang="nl-BE" b="1" dirty="0">
                <a:solidFill>
                  <a:srgbClr val="FF0000"/>
                </a:solidFill>
                <a:latin typeface="Arial" panose="020B0604020202020204" pitchFamily="34" charset="0"/>
                <a:cs typeface="Arial" panose="020B0604020202020204" pitchFamily="34" charset="0"/>
              </a:rPr>
              <a:t> niet van de zaadcellen</a:t>
            </a:r>
          </a:p>
          <a:p>
            <a:pPr>
              <a:lnSpc>
                <a:spcPct val="150000"/>
              </a:lnSpc>
            </a:pPr>
            <a:r>
              <a:rPr lang="nl-BE" b="1" dirty="0">
                <a:solidFill>
                  <a:srgbClr val="FF0000"/>
                </a:solidFill>
                <a:latin typeface="Arial" panose="020B0604020202020204" pitchFamily="34" charset="0"/>
                <a:cs typeface="Arial" panose="020B0604020202020204" pitchFamily="34" charset="0"/>
              </a:rPr>
              <a:t>  MAAR opsplitsing in fracties verhoogt de gevoeligheid van de HPV test</a:t>
            </a:r>
            <a:r>
              <a:rPr lang="nl-BE" sz="1600" b="1" dirty="0">
                <a:solidFill>
                  <a:srgbClr val="FF0000"/>
                </a:solidFill>
                <a:latin typeface="Arial" panose="020B0604020202020204" pitchFamily="34" charset="0"/>
                <a:cs typeface="Arial" panose="020B0604020202020204" pitchFamily="34" charset="0"/>
              </a:rPr>
              <a:t> </a:t>
            </a:r>
            <a:endParaRPr lang="nl-BE"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20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263" y="295274"/>
            <a:ext cx="8497887" cy="553998"/>
          </a:xfrm>
        </p:spPr>
        <p:txBody>
          <a:bodyPr/>
          <a:lstStyle/>
          <a:p>
            <a:r>
              <a:rPr lang="nl-BE" dirty="0"/>
              <a:t>Zwangerschapsuitkomst na IUI</a:t>
            </a:r>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16</a:t>
            </a:fld>
            <a:endParaRPr lang="en-US" altLang="fr-FR">
              <a:solidFill>
                <a:prstClr val="black"/>
              </a:solidFill>
              <a:ea typeface="ＭＳ Ｐゴシック" charset="-128"/>
            </a:endParaRPr>
          </a:p>
        </p:txBody>
      </p:sp>
      <p:pic>
        <p:nvPicPr>
          <p:cNvPr id="5" name="Afbeelding 4"/>
          <p:cNvPicPr>
            <a:picLocks noChangeAspect="1"/>
          </p:cNvPicPr>
          <p:nvPr/>
        </p:nvPicPr>
        <p:blipFill>
          <a:blip r:embed="rId3"/>
          <a:stretch>
            <a:fillRect/>
          </a:stretch>
        </p:blipFill>
        <p:spPr>
          <a:xfrm>
            <a:off x="323056" y="2348880"/>
            <a:ext cx="8426450" cy="3082352"/>
          </a:xfrm>
          <a:prstGeom prst="rect">
            <a:avLst/>
          </a:prstGeom>
        </p:spPr>
      </p:pic>
      <p:sp>
        <p:nvSpPr>
          <p:cNvPr id="7" name="Rectangle 6">
            <a:extLst>
              <a:ext uri="{FF2B5EF4-FFF2-40B4-BE49-F238E27FC236}">
                <a16:creationId xmlns:a16="http://schemas.microsoft.com/office/drawing/2014/main" id="{A642BB7D-4B30-0844-9FB8-8970914EF6FC}"/>
              </a:ext>
            </a:extLst>
          </p:cNvPr>
          <p:cNvSpPr/>
          <p:nvPr/>
        </p:nvSpPr>
        <p:spPr bwMode="auto">
          <a:xfrm>
            <a:off x="1403648" y="4365104"/>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9" name="Rectangle 8">
            <a:extLst>
              <a:ext uri="{FF2B5EF4-FFF2-40B4-BE49-F238E27FC236}">
                <a16:creationId xmlns:a16="http://schemas.microsoft.com/office/drawing/2014/main" id="{BAABF9F8-A6BF-874C-A67E-044EA00B12F3}"/>
              </a:ext>
            </a:extLst>
          </p:cNvPr>
          <p:cNvSpPr/>
          <p:nvPr/>
        </p:nvSpPr>
        <p:spPr bwMode="auto">
          <a:xfrm>
            <a:off x="6372200" y="4365104"/>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10" name="Cadre 9">
            <a:extLst>
              <a:ext uri="{FF2B5EF4-FFF2-40B4-BE49-F238E27FC236}">
                <a16:creationId xmlns:a16="http://schemas.microsoft.com/office/drawing/2014/main" id="{9EFAFB8B-A57E-2148-A544-0D8803D55E6B}"/>
              </a:ext>
            </a:extLst>
          </p:cNvPr>
          <p:cNvSpPr/>
          <p:nvPr/>
        </p:nvSpPr>
        <p:spPr bwMode="auto">
          <a:xfrm>
            <a:off x="1403648" y="4581128"/>
            <a:ext cx="576064" cy="667676"/>
          </a:xfrm>
          <a:prstGeom prst="fra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chemeClr val="accent1"/>
                </a:solidFill>
                <a:prstDash val="solid"/>
                <a:round/>
                <a:headEnd type="none" w="med" len="med"/>
                <a:tailEnd type="triangl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1" i="0" u="none" strike="noStrike" cap="none" normalizeH="0" baseline="0" dirty="0">
              <a:ln>
                <a:noFill/>
              </a:ln>
              <a:solidFill>
                <a:srgbClr val="FF0000"/>
              </a:solidFill>
              <a:effectLst/>
              <a:latin typeface="Mobistar Regular" pitchFamily="50" charset="0"/>
            </a:endParaRPr>
          </a:p>
        </p:txBody>
      </p:sp>
      <p:sp>
        <p:nvSpPr>
          <p:cNvPr id="11" name="Rectangle 10">
            <a:extLst>
              <a:ext uri="{FF2B5EF4-FFF2-40B4-BE49-F238E27FC236}">
                <a16:creationId xmlns:a16="http://schemas.microsoft.com/office/drawing/2014/main" id="{CD38A890-E90E-4743-8D6C-657EB22EA6BA}"/>
              </a:ext>
            </a:extLst>
          </p:cNvPr>
          <p:cNvSpPr/>
          <p:nvPr/>
        </p:nvSpPr>
        <p:spPr bwMode="auto">
          <a:xfrm>
            <a:off x="1403648" y="4564330"/>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12" name="Rectangle 11">
            <a:extLst>
              <a:ext uri="{FF2B5EF4-FFF2-40B4-BE49-F238E27FC236}">
                <a16:creationId xmlns:a16="http://schemas.microsoft.com/office/drawing/2014/main" id="{5EC0E74F-511E-6D48-AD0B-8B9A4762A0BC}"/>
              </a:ext>
            </a:extLst>
          </p:cNvPr>
          <p:cNvSpPr/>
          <p:nvPr/>
        </p:nvSpPr>
        <p:spPr bwMode="auto">
          <a:xfrm>
            <a:off x="6372200" y="4564330"/>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13" name="Espace réservé du contenu 12">
            <a:extLst>
              <a:ext uri="{FF2B5EF4-FFF2-40B4-BE49-F238E27FC236}">
                <a16:creationId xmlns:a16="http://schemas.microsoft.com/office/drawing/2014/main" id="{F0316D2A-1734-D641-92E3-4E941DA11C59}"/>
              </a:ext>
            </a:extLst>
          </p:cNvPr>
          <p:cNvSpPr>
            <a:spLocks noGrp="1"/>
          </p:cNvSpPr>
          <p:nvPr>
            <p:ph idx="1"/>
          </p:nvPr>
        </p:nvSpPr>
        <p:spPr>
          <a:xfrm>
            <a:off x="467544" y="5489964"/>
            <a:ext cx="7488759" cy="646329"/>
          </a:xfrm>
          <a:prstGeom prst="rect">
            <a:avLst/>
          </a:prstGeom>
        </p:spPr>
        <p:txBody>
          <a:bodyPr wrap="square">
            <a:spAutoFit/>
          </a:bodyPr>
          <a:lstStyle/>
          <a:p>
            <a:pPr>
              <a:spcBef>
                <a:spcPct val="0"/>
              </a:spcBef>
            </a:pPr>
            <a:r>
              <a:rPr lang="nl-BE" altLang="nl-BE" sz="1800" b="1" dirty="0">
                <a:solidFill>
                  <a:srgbClr val="FF0000"/>
                </a:solidFill>
              </a:rPr>
              <a:t>4 x minder kans op een klinische zwangerschap igv HPV positief semen! </a:t>
            </a:r>
          </a:p>
        </p:txBody>
      </p:sp>
    </p:spTree>
    <p:extLst>
      <p:ext uri="{BB962C8B-B14F-4D97-AF65-F5344CB8AC3E}">
        <p14:creationId xmlns:p14="http://schemas.microsoft.com/office/powerpoint/2010/main" val="1077520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36C9A-809B-414A-B2DB-4F71CD435E64}"/>
              </a:ext>
            </a:extLst>
          </p:cNvPr>
          <p:cNvSpPr>
            <a:spLocks noGrp="1"/>
          </p:cNvSpPr>
          <p:nvPr>
            <p:ph type="title"/>
          </p:nvPr>
        </p:nvSpPr>
        <p:spPr/>
        <p:txBody>
          <a:bodyPr/>
          <a:lstStyle/>
          <a:p>
            <a:r>
              <a:rPr lang="en-GB" i="1" dirty="0" err="1"/>
              <a:t>Klinische</a:t>
            </a:r>
            <a:r>
              <a:rPr lang="en-GB" i="1" dirty="0"/>
              <a:t> </a:t>
            </a:r>
            <a:r>
              <a:rPr lang="en-GB" i="1" dirty="0" err="1"/>
              <a:t>zs</a:t>
            </a:r>
            <a:r>
              <a:rPr lang="en-GB" i="1" dirty="0"/>
              <a:t> </a:t>
            </a:r>
            <a:r>
              <a:rPr lang="en-GB" i="1" dirty="0" err="1"/>
              <a:t>en</a:t>
            </a:r>
            <a:r>
              <a:rPr lang="en-GB" i="1" dirty="0"/>
              <a:t> semen </a:t>
            </a:r>
            <a:r>
              <a:rPr lang="en-GB" b="1" i="1" dirty="0"/>
              <a:t>partner</a:t>
            </a:r>
          </a:p>
        </p:txBody>
      </p:sp>
      <p:sp>
        <p:nvSpPr>
          <p:cNvPr id="4" name="Espace réservé du pied de page 3">
            <a:extLst>
              <a:ext uri="{FF2B5EF4-FFF2-40B4-BE49-F238E27FC236}">
                <a16:creationId xmlns:a16="http://schemas.microsoft.com/office/drawing/2014/main" id="{60766FB3-1A85-9E47-A40F-EFF4DCE4C5CE}"/>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17</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EC27C7DA-4617-3743-BF25-5FCD0FDC638A}"/>
              </a:ext>
            </a:extLst>
          </p:cNvPr>
          <p:cNvPicPr>
            <a:picLocks noGrp="1" noChangeAspect="1"/>
          </p:cNvPicPr>
          <p:nvPr>
            <p:ph idx="1"/>
          </p:nvPr>
        </p:nvPicPr>
        <p:blipFill>
          <a:blip r:embed="rId3"/>
          <a:stretch>
            <a:fillRect/>
          </a:stretch>
        </p:blipFill>
        <p:spPr>
          <a:xfrm>
            <a:off x="323850" y="2420888"/>
            <a:ext cx="8496300" cy="3096344"/>
          </a:xfrm>
          <a:prstGeom prst="rect">
            <a:avLst/>
          </a:prstGeom>
        </p:spPr>
      </p:pic>
      <p:sp>
        <p:nvSpPr>
          <p:cNvPr id="6" name="Rectangle 5">
            <a:extLst>
              <a:ext uri="{FF2B5EF4-FFF2-40B4-BE49-F238E27FC236}">
                <a16:creationId xmlns:a16="http://schemas.microsoft.com/office/drawing/2014/main" id="{A2AB9F6B-04BF-4246-B86F-B4DD8B1C72AE}"/>
              </a:ext>
            </a:extLst>
          </p:cNvPr>
          <p:cNvSpPr/>
          <p:nvPr/>
        </p:nvSpPr>
        <p:spPr bwMode="auto">
          <a:xfrm>
            <a:off x="1403648" y="3573016"/>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7" name="Rectangle 6">
            <a:extLst>
              <a:ext uri="{FF2B5EF4-FFF2-40B4-BE49-F238E27FC236}">
                <a16:creationId xmlns:a16="http://schemas.microsoft.com/office/drawing/2014/main" id="{5CAB6AB1-EB1D-D747-89AC-E718BE8F4FB7}"/>
              </a:ext>
            </a:extLst>
          </p:cNvPr>
          <p:cNvSpPr/>
          <p:nvPr/>
        </p:nvSpPr>
        <p:spPr bwMode="auto">
          <a:xfrm>
            <a:off x="7668344" y="3573016"/>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8" name="Rectangle 7">
            <a:extLst>
              <a:ext uri="{FF2B5EF4-FFF2-40B4-BE49-F238E27FC236}">
                <a16:creationId xmlns:a16="http://schemas.microsoft.com/office/drawing/2014/main" id="{93CA72C5-9650-1346-8384-89918FEE502D}"/>
              </a:ext>
            </a:extLst>
          </p:cNvPr>
          <p:cNvSpPr/>
          <p:nvPr/>
        </p:nvSpPr>
        <p:spPr bwMode="auto">
          <a:xfrm>
            <a:off x="6518214" y="3573016"/>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9" name="Rectangle 8">
            <a:extLst>
              <a:ext uri="{FF2B5EF4-FFF2-40B4-BE49-F238E27FC236}">
                <a16:creationId xmlns:a16="http://schemas.microsoft.com/office/drawing/2014/main" id="{FF2977F9-D20F-AC42-A0DB-B9C14788E063}"/>
              </a:ext>
            </a:extLst>
          </p:cNvPr>
          <p:cNvSpPr/>
          <p:nvPr/>
        </p:nvSpPr>
        <p:spPr bwMode="auto">
          <a:xfrm>
            <a:off x="6516538" y="3377016"/>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Tree>
    <p:extLst>
      <p:ext uri="{BB962C8B-B14F-4D97-AF65-F5344CB8AC3E}">
        <p14:creationId xmlns:p14="http://schemas.microsoft.com/office/powerpoint/2010/main" val="3280429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36C9A-809B-414A-B2DB-4F71CD435E64}"/>
              </a:ext>
            </a:extLst>
          </p:cNvPr>
          <p:cNvSpPr>
            <a:spLocks noGrp="1"/>
          </p:cNvSpPr>
          <p:nvPr>
            <p:ph type="title"/>
          </p:nvPr>
        </p:nvSpPr>
        <p:spPr>
          <a:xfrm>
            <a:off x="322263" y="295275"/>
            <a:ext cx="8497887" cy="553998"/>
          </a:xfrm>
        </p:spPr>
        <p:txBody>
          <a:bodyPr/>
          <a:lstStyle/>
          <a:p>
            <a:r>
              <a:rPr lang="en-GB" i="1" dirty="0" err="1"/>
              <a:t>Klinische</a:t>
            </a:r>
            <a:r>
              <a:rPr lang="en-GB" i="1" dirty="0"/>
              <a:t> </a:t>
            </a:r>
            <a:r>
              <a:rPr lang="en-GB" i="1" dirty="0" err="1"/>
              <a:t>zs</a:t>
            </a:r>
            <a:r>
              <a:rPr lang="en-GB" i="1" dirty="0"/>
              <a:t> </a:t>
            </a:r>
            <a:r>
              <a:rPr lang="en-GB" i="1" dirty="0" err="1"/>
              <a:t>en</a:t>
            </a:r>
            <a:r>
              <a:rPr lang="en-GB" i="1" dirty="0"/>
              <a:t> semen </a:t>
            </a:r>
            <a:r>
              <a:rPr lang="en-GB" b="1" i="1" dirty="0"/>
              <a:t>donor</a:t>
            </a:r>
          </a:p>
        </p:txBody>
      </p:sp>
      <p:sp>
        <p:nvSpPr>
          <p:cNvPr id="4" name="Espace réservé du pied de page 3">
            <a:extLst>
              <a:ext uri="{FF2B5EF4-FFF2-40B4-BE49-F238E27FC236}">
                <a16:creationId xmlns:a16="http://schemas.microsoft.com/office/drawing/2014/main" id="{60766FB3-1A85-9E47-A40F-EFF4DCE4C5CE}"/>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18</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EC27C7DA-4617-3743-BF25-5FCD0FDC638A}"/>
              </a:ext>
            </a:extLst>
          </p:cNvPr>
          <p:cNvPicPr>
            <a:picLocks noGrp="1" noChangeAspect="1"/>
          </p:cNvPicPr>
          <p:nvPr>
            <p:ph idx="1"/>
          </p:nvPr>
        </p:nvPicPr>
        <p:blipFill>
          <a:blip r:embed="rId3"/>
          <a:stretch>
            <a:fillRect/>
          </a:stretch>
        </p:blipFill>
        <p:spPr>
          <a:xfrm>
            <a:off x="323850" y="2420888"/>
            <a:ext cx="8496300" cy="3096344"/>
          </a:xfrm>
          <a:prstGeom prst="rect">
            <a:avLst/>
          </a:prstGeom>
        </p:spPr>
      </p:pic>
      <p:sp>
        <p:nvSpPr>
          <p:cNvPr id="6" name="Rectangle 5">
            <a:extLst>
              <a:ext uri="{FF2B5EF4-FFF2-40B4-BE49-F238E27FC236}">
                <a16:creationId xmlns:a16="http://schemas.microsoft.com/office/drawing/2014/main" id="{A2AB9F6B-04BF-4246-B86F-B4DD8B1C72AE}"/>
              </a:ext>
            </a:extLst>
          </p:cNvPr>
          <p:cNvSpPr/>
          <p:nvPr/>
        </p:nvSpPr>
        <p:spPr bwMode="auto">
          <a:xfrm>
            <a:off x="1403648" y="4104000"/>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7" name="Rectangle 6">
            <a:extLst>
              <a:ext uri="{FF2B5EF4-FFF2-40B4-BE49-F238E27FC236}">
                <a16:creationId xmlns:a16="http://schemas.microsoft.com/office/drawing/2014/main" id="{5CAB6AB1-EB1D-D747-89AC-E718BE8F4FB7}"/>
              </a:ext>
            </a:extLst>
          </p:cNvPr>
          <p:cNvSpPr/>
          <p:nvPr/>
        </p:nvSpPr>
        <p:spPr bwMode="auto">
          <a:xfrm>
            <a:off x="7668344" y="4104000"/>
            <a:ext cx="576064" cy="216000"/>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8" name="Rectangle 7">
            <a:extLst>
              <a:ext uri="{FF2B5EF4-FFF2-40B4-BE49-F238E27FC236}">
                <a16:creationId xmlns:a16="http://schemas.microsoft.com/office/drawing/2014/main" id="{93CA72C5-9650-1346-8384-89918FEE502D}"/>
              </a:ext>
            </a:extLst>
          </p:cNvPr>
          <p:cNvSpPr/>
          <p:nvPr/>
        </p:nvSpPr>
        <p:spPr bwMode="auto">
          <a:xfrm>
            <a:off x="6518214" y="4104000"/>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9" name="Rectangle 8">
            <a:extLst>
              <a:ext uri="{FF2B5EF4-FFF2-40B4-BE49-F238E27FC236}">
                <a16:creationId xmlns:a16="http://schemas.microsoft.com/office/drawing/2014/main" id="{FF2977F9-D20F-AC42-A0DB-B9C14788E063}"/>
              </a:ext>
            </a:extLst>
          </p:cNvPr>
          <p:cNvSpPr/>
          <p:nvPr/>
        </p:nvSpPr>
        <p:spPr bwMode="auto">
          <a:xfrm>
            <a:off x="6516538" y="3888000"/>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Tree>
    <p:extLst>
      <p:ext uri="{BB962C8B-B14F-4D97-AF65-F5344CB8AC3E}">
        <p14:creationId xmlns:p14="http://schemas.microsoft.com/office/powerpoint/2010/main" val="145926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0EAC5-C52A-4E4B-86FB-88AF018F41D4}"/>
              </a:ext>
            </a:extLst>
          </p:cNvPr>
          <p:cNvSpPr>
            <a:spLocks noGrp="1"/>
          </p:cNvSpPr>
          <p:nvPr>
            <p:ph type="title"/>
          </p:nvPr>
        </p:nvSpPr>
        <p:spPr/>
        <p:txBody>
          <a:bodyPr/>
          <a:lstStyle/>
          <a:p>
            <a:r>
              <a:rPr lang="en-GB" i="1" dirty="0" err="1"/>
              <a:t>Biochemische</a:t>
            </a:r>
            <a:r>
              <a:rPr lang="en-GB" i="1" dirty="0"/>
              <a:t> </a:t>
            </a:r>
            <a:r>
              <a:rPr lang="en-GB" i="1" dirty="0" err="1"/>
              <a:t>zwangerschap</a:t>
            </a:r>
            <a:endParaRPr lang="en-GB" i="1" dirty="0"/>
          </a:p>
        </p:txBody>
      </p:sp>
      <p:sp>
        <p:nvSpPr>
          <p:cNvPr id="4" name="Espace réservé du pied de page 3">
            <a:extLst>
              <a:ext uri="{FF2B5EF4-FFF2-40B4-BE49-F238E27FC236}">
                <a16:creationId xmlns:a16="http://schemas.microsoft.com/office/drawing/2014/main" id="{94DDFA53-A96E-4746-82C9-95D101187784}"/>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19</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3BE023B1-B2C2-3846-848F-3DE769597D6E}"/>
              </a:ext>
            </a:extLst>
          </p:cNvPr>
          <p:cNvPicPr>
            <a:picLocks noGrp="1" noChangeAspect="1"/>
          </p:cNvPicPr>
          <p:nvPr>
            <p:ph idx="1"/>
          </p:nvPr>
        </p:nvPicPr>
        <p:blipFill>
          <a:blip r:embed="rId3"/>
          <a:stretch>
            <a:fillRect/>
          </a:stretch>
        </p:blipFill>
        <p:spPr>
          <a:xfrm>
            <a:off x="252413" y="2507494"/>
            <a:ext cx="8496300" cy="2977035"/>
          </a:xfrm>
          <a:prstGeom prst="rect">
            <a:avLst/>
          </a:prstGeom>
        </p:spPr>
      </p:pic>
      <p:sp>
        <p:nvSpPr>
          <p:cNvPr id="6" name="Rectangle 5">
            <a:extLst>
              <a:ext uri="{FF2B5EF4-FFF2-40B4-BE49-F238E27FC236}">
                <a16:creationId xmlns:a16="http://schemas.microsoft.com/office/drawing/2014/main" id="{8EDE3D9C-0A1A-5A4B-A8CB-89892BA636BD}"/>
              </a:ext>
            </a:extLst>
          </p:cNvPr>
          <p:cNvSpPr/>
          <p:nvPr/>
        </p:nvSpPr>
        <p:spPr bwMode="auto">
          <a:xfrm>
            <a:off x="5292080" y="4653136"/>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
        <p:nvSpPr>
          <p:cNvPr id="7" name="Rectangle 6">
            <a:extLst>
              <a:ext uri="{FF2B5EF4-FFF2-40B4-BE49-F238E27FC236}">
                <a16:creationId xmlns:a16="http://schemas.microsoft.com/office/drawing/2014/main" id="{8E52F8C3-04A9-CE48-B65E-8D6409F44F01}"/>
              </a:ext>
            </a:extLst>
          </p:cNvPr>
          <p:cNvSpPr/>
          <p:nvPr/>
        </p:nvSpPr>
        <p:spPr bwMode="auto">
          <a:xfrm>
            <a:off x="5292080" y="4437112"/>
            <a:ext cx="576064" cy="216024"/>
          </a:xfrm>
          <a:prstGeom prst="rect">
            <a:avLst/>
          </a:prstGeom>
          <a:noFill/>
          <a:ln w="381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pPr>
            <a:endParaRPr kumimoji="0" lang="en-GB" sz="2800" b="0" i="0" u="none" strike="noStrike" cap="none" normalizeH="0" baseline="0">
              <a:ln>
                <a:noFill/>
              </a:ln>
              <a:solidFill>
                <a:schemeClr val="tx1"/>
              </a:solidFill>
              <a:effectLst/>
              <a:latin typeface="Mobistar Regular" pitchFamily="50" charset="0"/>
            </a:endParaRPr>
          </a:p>
        </p:txBody>
      </p:sp>
    </p:spTree>
    <p:extLst>
      <p:ext uri="{BB962C8B-B14F-4D97-AF65-F5344CB8AC3E}">
        <p14:creationId xmlns:p14="http://schemas.microsoft.com/office/powerpoint/2010/main" val="3872822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Humaan</a:t>
            </a:r>
            <a:r>
              <a:rPr lang="fr-BE" dirty="0"/>
              <a:t> Papillomavirus</a:t>
            </a:r>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2</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FD4300FA-9DE0-4914-8FBD-B9660B0A7296}"/>
              </a:ext>
            </a:extLst>
          </p:cNvPr>
          <p:cNvPicPr>
            <a:picLocks noGrp="1" noChangeAspect="1"/>
          </p:cNvPicPr>
          <p:nvPr>
            <p:ph idx="1"/>
          </p:nvPr>
        </p:nvPicPr>
        <p:blipFill>
          <a:blip r:embed="rId2"/>
          <a:stretch>
            <a:fillRect/>
          </a:stretch>
        </p:blipFill>
        <p:spPr>
          <a:xfrm>
            <a:off x="788405" y="2133600"/>
            <a:ext cx="7311988" cy="3933395"/>
          </a:xfrm>
          <a:prstGeom prst="rect">
            <a:avLst/>
          </a:prstGeom>
        </p:spPr>
      </p:pic>
    </p:spTree>
    <p:extLst>
      <p:ext uri="{BB962C8B-B14F-4D97-AF65-F5344CB8AC3E}">
        <p14:creationId xmlns:p14="http://schemas.microsoft.com/office/powerpoint/2010/main" val="30890855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178DB-24B9-1F46-BF23-428CBEE53AD6}"/>
              </a:ext>
            </a:extLst>
          </p:cNvPr>
          <p:cNvSpPr>
            <a:spLocks noGrp="1"/>
          </p:cNvSpPr>
          <p:nvPr>
            <p:ph type="title"/>
          </p:nvPr>
        </p:nvSpPr>
        <p:spPr/>
        <p:txBody>
          <a:bodyPr/>
          <a:lstStyle/>
          <a:p>
            <a:r>
              <a:rPr lang="en-GB" dirty="0" err="1"/>
              <a:t>Toekomst</a:t>
            </a:r>
            <a:r>
              <a:rPr lang="en-GB" dirty="0"/>
              <a:t>?</a:t>
            </a:r>
          </a:p>
        </p:txBody>
      </p:sp>
      <p:sp>
        <p:nvSpPr>
          <p:cNvPr id="3" name="Espace réservé du contenu 2">
            <a:extLst>
              <a:ext uri="{FF2B5EF4-FFF2-40B4-BE49-F238E27FC236}">
                <a16:creationId xmlns:a16="http://schemas.microsoft.com/office/drawing/2014/main" id="{DCE44E8C-2247-1F46-B1A7-7597D1FB33D1}"/>
              </a:ext>
            </a:extLst>
          </p:cNvPr>
          <p:cNvSpPr>
            <a:spLocks noGrp="1"/>
          </p:cNvSpPr>
          <p:nvPr>
            <p:ph idx="1"/>
          </p:nvPr>
        </p:nvSpPr>
        <p:spPr/>
        <p:txBody>
          <a:bodyPr/>
          <a:lstStyle/>
          <a:p>
            <a:pPr marL="637200" indent="-457200">
              <a:buFont typeface="Arial" panose="020B0604020202020204" pitchFamily="34" charset="0"/>
              <a:buChar char="•"/>
            </a:pPr>
            <a:r>
              <a:rPr lang="en-GB" sz="2400" dirty="0" err="1"/>
              <a:t>Systematische</a:t>
            </a:r>
            <a:r>
              <a:rPr lang="en-GB" sz="2400" dirty="0"/>
              <a:t> testing van </a:t>
            </a:r>
            <a:r>
              <a:rPr lang="en-GB" sz="2400" dirty="0" err="1"/>
              <a:t>aan</a:t>
            </a:r>
            <a:r>
              <a:rPr lang="en-GB" sz="2400" dirty="0"/>
              <a:t>- of </a:t>
            </a:r>
            <a:r>
              <a:rPr lang="en-GB" sz="2400" dirty="0" err="1"/>
              <a:t>afwezigheid</a:t>
            </a:r>
            <a:r>
              <a:rPr lang="en-GB" sz="2400" dirty="0"/>
              <a:t> van </a:t>
            </a:r>
            <a:r>
              <a:rPr lang="en-GB" sz="2400" dirty="0" err="1"/>
              <a:t>infectieus</a:t>
            </a:r>
            <a:r>
              <a:rPr lang="en-GB" sz="2400" dirty="0"/>
              <a:t> HPV op semen </a:t>
            </a:r>
            <a:r>
              <a:rPr lang="en-GB" sz="2400" dirty="0" err="1"/>
              <a:t>voor</a:t>
            </a:r>
            <a:r>
              <a:rPr lang="en-GB" sz="2400" dirty="0"/>
              <a:t> het </a:t>
            </a:r>
            <a:r>
              <a:rPr lang="en-GB" sz="2400" dirty="0" err="1"/>
              <a:t>uitvoeren</a:t>
            </a:r>
            <a:r>
              <a:rPr lang="en-GB" sz="2400" dirty="0"/>
              <a:t> van </a:t>
            </a:r>
            <a:r>
              <a:rPr lang="en-GB" sz="2400" dirty="0" err="1"/>
              <a:t>een</a:t>
            </a:r>
            <a:r>
              <a:rPr lang="en-GB" sz="2400" dirty="0"/>
              <a:t> IUI?</a:t>
            </a:r>
          </a:p>
          <a:p>
            <a:pPr marL="637200" indent="-457200">
              <a:buFont typeface="Arial" panose="020B0604020202020204" pitchFamily="34" charset="0"/>
              <a:buChar char="•"/>
            </a:pPr>
            <a:endParaRPr lang="en-GB" sz="2400" dirty="0"/>
          </a:p>
          <a:p>
            <a:pPr marL="637200" indent="-457200">
              <a:buFont typeface="Arial" panose="020B0604020202020204" pitchFamily="34" charset="0"/>
              <a:buChar char="•"/>
            </a:pPr>
            <a:r>
              <a:rPr lang="en-GB" sz="2400" dirty="0" err="1"/>
              <a:t>Ja</a:t>
            </a:r>
            <a:r>
              <a:rPr lang="en-GB" sz="2400" dirty="0"/>
              <a:t>, maar… </a:t>
            </a:r>
            <a:r>
              <a:rPr lang="en-GB" sz="2400" dirty="0" err="1"/>
              <a:t>Kostprijs</a:t>
            </a:r>
            <a:r>
              <a:rPr lang="en-GB" sz="2400" dirty="0"/>
              <a:t>! </a:t>
            </a:r>
            <a:r>
              <a:rPr lang="en-GB" sz="1800" i="1" dirty="0"/>
              <a:t>(</a:t>
            </a:r>
            <a:r>
              <a:rPr lang="en-GB" sz="1800" i="1" dirty="0" err="1"/>
              <a:t>gemiddeld</a:t>
            </a:r>
            <a:r>
              <a:rPr lang="en-GB" sz="1800" i="1" dirty="0"/>
              <a:t> </a:t>
            </a:r>
            <a:r>
              <a:rPr lang="en-GB" sz="1800" i="1" dirty="0" err="1"/>
              <a:t>dienen</a:t>
            </a:r>
            <a:r>
              <a:rPr lang="en-GB" sz="1800" i="1" dirty="0"/>
              <a:t> </a:t>
            </a:r>
            <a:r>
              <a:rPr lang="en-GB" sz="1800" i="1" dirty="0" err="1"/>
              <a:t>er</a:t>
            </a:r>
            <a:r>
              <a:rPr lang="en-GB" sz="1800" i="1" dirty="0"/>
              <a:t> 3 </a:t>
            </a:r>
            <a:r>
              <a:rPr lang="en-GB" sz="1800" i="1" dirty="0" err="1"/>
              <a:t>verschillende</a:t>
            </a:r>
            <a:r>
              <a:rPr lang="en-GB" sz="1800" i="1" dirty="0"/>
              <a:t> </a:t>
            </a:r>
            <a:r>
              <a:rPr lang="en-GB" sz="1800" i="1" dirty="0" err="1"/>
              <a:t>semenfracties</a:t>
            </a:r>
            <a:r>
              <a:rPr lang="en-GB" sz="1800" i="1" dirty="0"/>
              <a:t> </a:t>
            </a:r>
            <a:r>
              <a:rPr lang="en-GB" sz="1800" i="1" dirty="0" err="1"/>
              <a:t>getest</a:t>
            </a:r>
            <a:r>
              <a:rPr lang="en-GB" sz="1800" i="1" dirty="0"/>
              <a:t> </a:t>
            </a:r>
            <a:r>
              <a:rPr lang="en-GB" sz="1800" i="1" dirty="0" err="1"/>
              <a:t>te</a:t>
            </a:r>
            <a:r>
              <a:rPr lang="en-GB" sz="1800" i="1" dirty="0"/>
              <a:t> </a:t>
            </a:r>
            <a:r>
              <a:rPr lang="en-GB" sz="1800" i="1" dirty="0" err="1"/>
              <a:t>worden</a:t>
            </a:r>
            <a:r>
              <a:rPr lang="en-GB" sz="1800" i="1" dirty="0"/>
              <a:t> </a:t>
            </a:r>
            <a:r>
              <a:rPr lang="en-GB" sz="1800" i="1" dirty="0" err="1"/>
              <a:t>voor</a:t>
            </a:r>
            <a:r>
              <a:rPr lang="en-GB" sz="1800" i="1" dirty="0"/>
              <a:t> detective van </a:t>
            </a:r>
            <a:r>
              <a:rPr lang="en-GB" sz="1800" i="1" dirty="0" err="1"/>
              <a:t>verschillende</a:t>
            </a:r>
            <a:r>
              <a:rPr lang="en-GB" sz="1800" i="1" dirty="0"/>
              <a:t> HPV-types)</a:t>
            </a:r>
          </a:p>
          <a:p>
            <a:pPr marL="637200" indent="-457200">
              <a:buFont typeface="Arial" panose="020B0604020202020204" pitchFamily="34" charset="0"/>
              <a:buChar char="•"/>
            </a:pPr>
            <a:endParaRPr lang="en-GB" sz="2400" i="1" dirty="0"/>
          </a:p>
          <a:p>
            <a:pPr marL="637200" indent="-457200">
              <a:buFont typeface="Arial" panose="020B0604020202020204" pitchFamily="34" charset="0"/>
              <a:buChar char="•"/>
            </a:pPr>
            <a:r>
              <a:rPr lang="en-GB" sz="2400" dirty="0" err="1"/>
              <a:t>Anderzijds</a:t>
            </a:r>
            <a:r>
              <a:rPr lang="en-GB" sz="2400" dirty="0"/>
              <a:t>, </a:t>
            </a:r>
            <a:r>
              <a:rPr lang="en-GB" sz="2400" dirty="0" err="1"/>
              <a:t>herhaaldelijke</a:t>
            </a:r>
            <a:r>
              <a:rPr lang="en-GB" sz="2400" dirty="0"/>
              <a:t> </a:t>
            </a:r>
            <a:r>
              <a:rPr lang="en-GB" sz="2400" dirty="0" err="1"/>
              <a:t>deelname</a:t>
            </a:r>
            <a:r>
              <a:rPr lang="en-GB" sz="2400" dirty="0"/>
              <a:t> </a:t>
            </a:r>
            <a:r>
              <a:rPr lang="en-GB" sz="2400" dirty="0" err="1"/>
              <a:t>aan</a:t>
            </a:r>
            <a:r>
              <a:rPr lang="en-GB" sz="2400" dirty="0"/>
              <a:t> IUI </a:t>
            </a:r>
            <a:r>
              <a:rPr lang="en-GB" sz="2400" dirty="0" err="1"/>
              <a:t>cycli</a:t>
            </a:r>
            <a:r>
              <a:rPr lang="en-GB" sz="2400" dirty="0"/>
              <a:t> heft </a:t>
            </a:r>
            <a:r>
              <a:rPr lang="en-GB" sz="2400" dirty="0" err="1"/>
              <a:t>ook</a:t>
            </a:r>
            <a:r>
              <a:rPr lang="en-GB" sz="2400" dirty="0"/>
              <a:t> </a:t>
            </a:r>
            <a:r>
              <a:rPr lang="en-GB" sz="2400" dirty="0" err="1"/>
              <a:t>een</a:t>
            </a:r>
            <a:r>
              <a:rPr lang="en-GB" sz="2400" dirty="0"/>
              <a:t> </a:t>
            </a:r>
            <a:r>
              <a:rPr lang="en-GB" sz="2400" dirty="0" err="1"/>
              <a:t>kost</a:t>
            </a:r>
            <a:r>
              <a:rPr lang="en-GB" sz="2400" dirty="0"/>
              <a:t>- </a:t>
            </a:r>
            <a:r>
              <a:rPr lang="en-GB" sz="2400" dirty="0" err="1"/>
              <a:t>en</a:t>
            </a:r>
            <a:r>
              <a:rPr lang="en-GB" sz="2400" dirty="0"/>
              <a:t> </a:t>
            </a:r>
            <a:r>
              <a:rPr lang="en-GB" sz="2400" dirty="0" err="1"/>
              <a:t>tijdrovend</a:t>
            </a:r>
            <a:r>
              <a:rPr lang="en-GB" sz="2400" dirty="0"/>
              <a:t> </a:t>
            </a:r>
            <a:r>
              <a:rPr lang="en-GB" sz="2400" dirty="0" err="1"/>
              <a:t>proces</a:t>
            </a:r>
            <a:r>
              <a:rPr lang="en-GB" sz="2400" dirty="0"/>
              <a:t>…</a:t>
            </a:r>
          </a:p>
          <a:p>
            <a:endParaRPr lang="en-GB" dirty="0"/>
          </a:p>
        </p:txBody>
      </p:sp>
      <p:sp>
        <p:nvSpPr>
          <p:cNvPr id="4" name="Espace réservé du pied de page 3">
            <a:extLst>
              <a:ext uri="{FF2B5EF4-FFF2-40B4-BE49-F238E27FC236}">
                <a16:creationId xmlns:a16="http://schemas.microsoft.com/office/drawing/2014/main" id="{53A0954E-219C-C241-8479-A4634E9F6958}"/>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20</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775385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0D71F-C650-224D-BD41-80F9D535CA7F}"/>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2A2EEAC2-5D1C-614B-9652-860F0955C0CC}"/>
              </a:ext>
            </a:extLst>
          </p:cNvPr>
          <p:cNvSpPr>
            <a:spLocks noGrp="1"/>
          </p:cNvSpPr>
          <p:nvPr>
            <p:ph idx="1"/>
          </p:nvPr>
        </p:nvSpPr>
        <p:spPr/>
        <p:txBody>
          <a:bodyPr/>
          <a:lstStyle/>
          <a:p>
            <a:pPr marL="637200" indent="-457200">
              <a:buFont typeface="Arial" panose="020B0604020202020204" pitchFamily="34" charset="0"/>
              <a:buChar char="•"/>
            </a:pPr>
            <a:r>
              <a:rPr lang="en-GB" dirty="0"/>
              <a:t>HPV-testing (</a:t>
            </a:r>
            <a:r>
              <a:rPr lang="en-GB" dirty="0" err="1"/>
              <a:t>voorlopig</a:t>
            </a:r>
            <a:r>
              <a:rPr lang="en-GB" dirty="0"/>
              <a:t>) </a:t>
            </a:r>
            <a:r>
              <a:rPr lang="en-GB" dirty="0" err="1"/>
              <a:t>beperken</a:t>
            </a:r>
            <a:r>
              <a:rPr lang="en-GB" dirty="0"/>
              <a:t> tot </a:t>
            </a:r>
            <a:r>
              <a:rPr lang="en-GB" dirty="0" err="1"/>
              <a:t>donorsperma</a:t>
            </a:r>
            <a:r>
              <a:rPr lang="en-GB" dirty="0"/>
              <a:t>??</a:t>
            </a:r>
          </a:p>
          <a:p>
            <a:pPr marL="1376362" lvl="1" indent="-457200">
              <a:buFont typeface="Wingdings" pitchFamily="2" charset="2"/>
              <a:buChar char="§"/>
            </a:pPr>
            <a:r>
              <a:rPr lang="en-GB" dirty="0"/>
              <a:t>Cost-benefit aspect</a:t>
            </a:r>
          </a:p>
          <a:p>
            <a:pPr marL="1376362" lvl="1" indent="-457200">
              <a:buFont typeface="Wingdings" pitchFamily="2" charset="2"/>
              <a:buChar char="§"/>
            </a:pPr>
            <a:r>
              <a:rPr lang="en-GB" dirty="0" err="1"/>
              <a:t>Veiligheid</a:t>
            </a:r>
            <a:endParaRPr lang="en-GB" dirty="0"/>
          </a:p>
          <a:p>
            <a:pPr marL="1795463" lvl="2" indent="-457200">
              <a:buFont typeface="Wingdings" pitchFamily="2" charset="2"/>
              <a:buChar char="ü"/>
            </a:pPr>
            <a:r>
              <a:rPr lang="en-GB" dirty="0" err="1"/>
              <a:t>Preventie</a:t>
            </a:r>
            <a:r>
              <a:rPr lang="en-GB" dirty="0"/>
              <a:t> </a:t>
            </a:r>
            <a:r>
              <a:rPr lang="en-GB" dirty="0" err="1"/>
              <a:t>cervixcarcinoom</a:t>
            </a:r>
            <a:endParaRPr lang="en-GB" dirty="0"/>
          </a:p>
          <a:p>
            <a:endParaRPr lang="en-GB" dirty="0"/>
          </a:p>
          <a:p>
            <a:pPr marL="637200" indent="-457200">
              <a:buFont typeface="Arial" panose="020B0604020202020204" pitchFamily="34" charset="0"/>
              <a:buChar char="•"/>
            </a:pPr>
            <a:r>
              <a:rPr lang="en-GB" dirty="0"/>
              <a:t>HPV-</a:t>
            </a:r>
            <a:r>
              <a:rPr lang="en-GB" dirty="0" err="1"/>
              <a:t>vaccinatie</a:t>
            </a:r>
            <a:r>
              <a:rPr lang="en-GB" dirty="0"/>
              <a:t> </a:t>
            </a:r>
            <a:r>
              <a:rPr lang="en-GB" dirty="0" err="1"/>
              <a:t>mannen</a:t>
            </a:r>
            <a:r>
              <a:rPr lang="en-GB" dirty="0"/>
              <a:t>?</a:t>
            </a:r>
          </a:p>
        </p:txBody>
      </p:sp>
      <p:sp>
        <p:nvSpPr>
          <p:cNvPr id="4" name="Espace réservé du pied de page 3">
            <a:extLst>
              <a:ext uri="{FF2B5EF4-FFF2-40B4-BE49-F238E27FC236}">
                <a16:creationId xmlns:a16="http://schemas.microsoft.com/office/drawing/2014/main" id="{038C1603-D44F-FB46-B42E-0879379CAA58}"/>
              </a:ext>
            </a:extLst>
          </p:cNvPr>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21</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2957802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3AAAC-C9D3-4B41-8F80-F9EC78815CAD}"/>
              </a:ext>
            </a:extLst>
          </p:cNvPr>
          <p:cNvSpPr>
            <a:spLocks noGrp="1"/>
          </p:cNvSpPr>
          <p:nvPr>
            <p:ph type="title"/>
          </p:nvPr>
        </p:nvSpPr>
        <p:spPr>
          <a:xfrm>
            <a:off x="315542" y="332656"/>
            <a:ext cx="8497887" cy="549275"/>
          </a:xfrm>
        </p:spPr>
        <p:txBody>
          <a:bodyPr/>
          <a:lstStyle/>
          <a:p>
            <a:r>
              <a:rPr lang="en-GB" b="1" dirty="0"/>
              <a:t>BESLUIT</a:t>
            </a:r>
          </a:p>
        </p:txBody>
      </p:sp>
      <p:sp>
        <p:nvSpPr>
          <p:cNvPr id="3" name="Espace réservé du contenu 2">
            <a:extLst>
              <a:ext uri="{FF2B5EF4-FFF2-40B4-BE49-F238E27FC236}">
                <a16:creationId xmlns:a16="http://schemas.microsoft.com/office/drawing/2014/main" id="{8C508DE3-9A6A-3A49-81FB-131FA1D405C8}"/>
              </a:ext>
            </a:extLst>
          </p:cNvPr>
          <p:cNvSpPr>
            <a:spLocks noGrp="1"/>
          </p:cNvSpPr>
          <p:nvPr>
            <p:ph idx="1"/>
          </p:nvPr>
        </p:nvSpPr>
        <p:spPr>
          <a:xfrm>
            <a:off x="297695" y="1705848"/>
            <a:ext cx="8424863" cy="4460003"/>
          </a:xfrm>
        </p:spPr>
        <p:txBody>
          <a:bodyPr/>
          <a:lstStyle/>
          <a:p>
            <a:pPr marL="637200" indent="-457200">
              <a:buFont typeface="Arial" panose="020B0604020202020204" pitchFamily="34" charset="0"/>
              <a:buChar char="•"/>
            </a:pPr>
            <a:r>
              <a:rPr lang="en-GB" sz="2400" dirty="0" err="1"/>
              <a:t>Belang</a:t>
            </a:r>
            <a:r>
              <a:rPr lang="en-GB" sz="2400" dirty="0"/>
              <a:t> testing </a:t>
            </a:r>
            <a:r>
              <a:rPr lang="en-GB" sz="2400" dirty="0" err="1"/>
              <a:t>beide</a:t>
            </a:r>
            <a:r>
              <a:rPr lang="en-GB" sz="2400" dirty="0"/>
              <a:t> partners </a:t>
            </a:r>
            <a:r>
              <a:rPr lang="en-GB" sz="2400" dirty="0" err="1"/>
              <a:t>voor</a:t>
            </a:r>
            <a:r>
              <a:rPr lang="en-GB" sz="2400" dirty="0"/>
              <a:t> HPV</a:t>
            </a:r>
          </a:p>
          <a:p>
            <a:pPr lvl="1"/>
            <a:r>
              <a:rPr lang="nl-BE" altLang="nl-BE" sz="1600" dirty="0"/>
              <a:t>Mannen (verschillende sperma fracties)</a:t>
            </a:r>
          </a:p>
          <a:p>
            <a:pPr lvl="1"/>
            <a:r>
              <a:rPr lang="nl-BE" altLang="nl-BE" sz="1600" dirty="0"/>
              <a:t>Vrouwen (1 cervicale afname)</a:t>
            </a:r>
            <a:endParaRPr lang="en-GB" sz="1600" dirty="0"/>
          </a:p>
          <a:p>
            <a:pPr marL="637200" indent="-457200">
              <a:buFont typeface="Arial" panose="020B0604020202020204" pitchFamily="34" charset="0"/>
              <a:buChar char="•"/>
            </a:pPr>
            <a:endParaRPr lang="nl-BE" altLang="nl-BE" sz="2400" dirty="0"/>
          </a:p>
          <a:p>
            <a:pPr marL="637200" indent="-457200">
              <a:buFont typeface="Arial" panose="020B0604020202020204" pitchFamily="34" charset="0"/>
              <a:buChar char="•"/>
            </a:pPr>
            <a:r>
              <a:rPr lang="nl-BE" altLang="nl-BE" sz="2400" dirty="0"/>
              <a:t>Bepaal de oorsprong van het HPV DNA</a:t>
            </a:r>
          </a:p>
          <a:p>
            <a:pPr lvl="1"/>
            <a:r>
              <a:rPr lang="nl-BE" altLang="nl-BE" sz="1600" dirty="0"/>
              <a:t>Virions </a:t>
            </a:r>
            <a:r>
              <a:rPr lang="nl-BE" altLang="nl-BE" sz="1400" dirty="0"/>
              <a:t>(infectieus, niet delende cellen, transiënt, nooit kanker)</a:t>
            </a:r>
          </a:p>
          <a:p>
            <a:pPr lvl="1"/>
            <a:r>
              <a:rPr lang="nl-BE" altLang="nl-BE" sz="1600" dirty="0"/>
              <a:t>Clonaal transformerend </a:t>
            </a:r>
            <a:r>
              <a:rPr lang="nl-BE" altLang="nl-BE" sz="1400" dirty="0"/>
              <a:t>(delende cellen, geïntegreerd DNA, niet infectieus)</a:t>
            </a:r>
          </a:p>
          <a:p>
            <a:pPr marL="637200" indent="-457200">
              <a:buFont typeface="Arial" panose="020B0604020202020204" pitchFamily="34" charset="0"/>
              <a:buChar char="•"/>
            </a:pPr>
            <a:endParaRPr lang="nl-BE" altLang="nl-BE" sz="2400" dirty="0"/>
          </a:p>
          <a:p>
            <a:pPr marL="637200" indent="-457200">
              <a:buFont typeface="Arial" panose="020B0604020202020204" pitchFamily="34" charset="0"/>
              <a:buChar char="•"/>
            </a:pPr>
            <a:r>
              <a:rPr lang="nl-BE" altLang="nl-BE" sz="2400" dirty="0"/>
              <a:t>HPV infecties hebben een negatief effect op de fertiliteit</a:t>
            </a:r>
          </a:p>
          <a:p>
            <a:pPr lvl="1"/>
            <a:r>
              <a:rPr lang="nl-BE" altLang="nl-BE" sz="1600" dirty="0"/>
              <a:t>Zaadcellen / niet delende cellen (infectieus)</a:t>
            </a:r>
          </a:p>
          <a:p>
            <a:pPr lvl="2">
              <a:buFont typeface="Wingdings" pitchFamily="2" charset="2"/>
              <a:buChar char="ü"/>
            </a:pPr>
            <a:r>
              <a:rPr lang="nl-BE" altLang="nl-BE" sz="1200" dirty="0"/>
              <a:t>Via beschadiging van zaadcellen / syncythiotrofoblasten</a:t>
            </a:r>
          </a:p>
          <a:p>
            <a:pPr lvl="1"/>
            <a:r>
              <a:rPr lang="nl-BE" altLang="nl-BE" sz="1600" dirty="0"/>
              <a:t>Delende cellen (niet infectieus)</a:t>
            </a:r>
          </a:p>
          <a:p>
            <a:pPr lvl="2">
              <a:buFont typeface="Wingdings" pitchFamily="2" charset="2"/>
              <a:buChar char="ü"/>
            </a:pPr>
            <a:r>
              <a:rPr lang="nl-BE" altLang="nl-BE" sz="1200" dirty="0"/>
              <a:t>Via transformatie / arrest van cel deling door oncogene eiwitten (embryo)</a:t>
            </a:r>
          </a:p>
          <a:p>
            <a:pPr marL="637200" indent="-457200">
              <a:buFont typeface="Arial" panose="020B0604020202020204" pitchFamily="34" charset="0"/>
              <a:buChar char="•"/>
            </a:pPr>
            <a:endParaRPr lang="nl-BE" altLang="nl-BE" sz="2400" dirty="0"/>
          </a:p>
          <a:p>
            <a:pPr lvl="2"/>
            <a:endParaRPr lang="nl-BE" altLang="nl-BE" sz="2400" dirty="0"/>
          </a:p>
          <a:p>
            <a:pPr marL="637200" indent="-457200">
              <a:buFont typeface="Arial" panose="020B0604020202020204" pitchFamily="34" charset="0"/>
              <a:buChar char="•"/>
            </a:pPr>
            <a:endParaRPr lang="nl-BE" altLang="nl-BE" sz="2400" dirty="0"/>
          </a:p>
          <a:p>
            <a:pPr marL="637200" indent="-457200">
              <a:buFont typeface="Arial" panose="020B0604020202020204" pitchFamily="34" charset="0"/>
              <a:buChar char="•"/>
            </a:pPr>
            <a:endParaRPr lang="nl-BE" altLang="nl-BE" dirty="0"/>
          </a:p>
          <a:p>
            <a:pPr marL="637200" indent="-457200">
              <a:buFont typeface="Arial" panose="020B0604020202020204" pitchFamily="34" charset="0"/>
              <a:buChar char="•"/>
            </a:pPr>
            <a:endParaRPr lang="en-GB" dirty="0"/>
          </a:p>
          <a:p>
            <a:pPr marL="637200" indent="-457200">
              <a:buFont typeface="Arial" panose="020B0604020202020204" pitchFamily="34" charset="0"/>
              <a:buChar char="•"/>
            </a:pPr>
            <a:endParaRPr lang="en-GB" dirty="0"/>
          </a:p>
        </p:txBody>
      </p:sp>
      <p:sp>
        <p:nvSpPr>
          <p:cNvPr id="4" name="Espace réservé du pied de page 3">
            <a:extLst>
              <a:ext uri="{FF2B5EF4-FFF2-40B4-BE49-F238E27FC236}">
                <a16:creationId xmlns:a16="http://schemas.microsoft.com/office/drawing/2014/main" id="{D1DD58BB-62AD-0541-980C-3A54CE3EDC48}"/>
              </a:ext>
            </a:extLst>
          </p:cNvPr>
          <p:cNvSpPr>
            <a:spLocks noGrp="1"/>
          </p:cNvSpPr>
          <p:nvPr>
            <p:ph type="ftr" sz="quarter" idx="10"/>
          </p:nvPr>
        </p:nvSpPr>
        <p:spPr>
          <a:xfrm>
            <a:off x="323850" y="6165851"/>
            <a:ext cx="8424863" cy="287486"/>
          </a:xfrm>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22</a:t>
            </a:fld>
            <a:endParaRPr lang="en-US" altLang="fr-FR" dirty="0">
              <a:solidFill>
                <a:prstClr val="black"/>
              </a:solidFill>
              <a:ea typeface="ＭＳ Ｐゴシック" charset="-128"/>
            </a:endParaRPr>
          </a:p>
        </p:txBody>
      </p:sp>
    </p:spTree>
    <p:extLst>
      <p:ext uri="{BB962C8B-B14F-4D97-AF65-F5344CB8AC3E}">
        <p14:creationId xmlns:p14="http://schemas.microsoft.com/office/powerpoint/2010/main" val="2649920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6" name="Espace réservé du contenu 5">
            <a:extLst>
              <a:ext uri="{FF2B5EF4-FFF2-40B4-BE49-F238E27FC236}">
                <a16:creationId xmlns:a16="http://schemas.microsoft.com/office/drawing/2014/main" id="{5BEEFB6F-D4C0-C846-9F5B-09145D525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4" y="2492896"/>
            <a:ext cx="8355384" cy="2545829"/>
          </a:xfrm>
        </p:spPr>
      </p:pic>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23</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1965750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295275"/>
            <a:ext cx="8497887" cy="369332"/>
          </a:xfrm>
        </p:spPr>
        <p:txBody>
          <a:bodyPr/>
          <a:lstStyle/>
          <a:p>
            <a:r>
              <a:rPr lang="nl-BE" sz="2400" dirty="0"/>
              <a:t>HPV is een organisme met 2 </a:t>
            </a:r>
            <a:r>
              <a:rPr lang="nl-BE" sz="2400" dirty="0" err="1"/>
              <a:t>virion</a:t>
            </a:r>
            <a:r>
              <a:rPr lang="nl-BE" sz="2400" dirty="0"/>
              <a:t> geïnduceerde processen</a:t>
            </a:r>
            <a:endParaRPr lang="fr-BE" sz="2400" dirty="0"/>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3</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617AF56E-F93D-4EAD-8E61-E99FE2CE6F24}"/>
              </a:ext>
            </a:extLst>
          </p:cNvPr>
          <p:cNvPicPr>
            <a:picLocks noGrp="1" noChangeAspect="1"/>
          </p:cNvPicPr>
          <p:nvPr>
            <p:ph idx="1"/>
          </p:nvPr>
        </p:nvPicPr>
        <p:blipFill>
          <a:blip r:embed="rId3"/>
          <a:stretch>
            <a:fillRect/>
          </a:stretch>
        </p:blipFill>
        <p:spPr>
          <a:xfrm>
            <a:off x="591524" y="2133600"/>
            <a:ext cx="7889515" cy="4032250"/>
          </a:xfrm>
          <a:prstGeom prst="rect">
            <a:avLst/>
          </a:prstGeom>
        </p:spPr>
      </p:pic>
    </p:spTree>
    <p:extLst>
      <p:ext uri="{BB962C8B-B14F-4D97-AF65-F5344CB8AC3E}">
        <p14:creationId xmlns:p14="http://schemas.microsoft.com/office/powerpoint/2010/main" val="16019882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295275"/>
            <a:ext cx="8497887" cy="861774"/>
          </a:xfrm>
        </p:spPr>
        <p:txBody>
          <a:bodyPr/>
          <a:lstStyle/>
          <a:p>
            <a:r>
              <a:rPr lang="nl-BE" sz="2800" dirty="0"/>
              <a:t>Indeling van de HPV geïnduceerde processen op basis van basale cel deling</a:t>
            </a:r>
            <a:endParaRPr lang="fr-BE" sz="2800" dirty="0"/>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4</a:t>
            </a:fld>
            <a:endParaRPr lang="en-US" altLang="fr-FR">
              <a:solidFill>
                <a:prstClr val="black"/>
              </a:solidFill>
              <a:ea typeface="ＭＳ Ｐゴシック" charset="-128"/>
            </a:endParaRPr>
          </a:p>
        </p:txBody>
      </p:sp>
      <p:pic>
        <p:nvPicPr>
          <p:cNvPr id="5" name="Tijdelijke aanduiding voor inhoud 4">
            <a:extLst>
              <a:ext uri="{FF2B5EF4-FFF2-40B4-BE49-F238E27FC236}">
                <a16:creationId xmlns:a16="http://schemas.microsoft.com/office/drawing/2014/main" id="{05FCFB4A-419F-405D-ADFE-274B1C09D8F9}"/>
              </a:ext>
            </a:extLst>
          </p:cNvPr>
          <p:cNvPicPr>
            <a:picLocks noGrp="1" noChangeAspect="1"/>
          </p:cNvPicPr>
          <p:nvPr>
            <p:ph idx="1"/>
          </p:nvPr>
        </p:nvPicPr>
        <p:blipFill>
          <a:blip r:embed="rId3"/>
          <a:stretch>
            <a:fillRect/>
          </a:stretch>
        </p:blipFill>
        <p:spPr>
          <a:xfrm>
            <a:off x="1119976" y="2133600"/>
            <a:ext cx="6832610" cy="4032250"/>
          </a:xfrm>
          <a:prstGeom prst="rect">
            <a:avLst/>
          </a:prstGeom>
        </p:spPr>
      </p:pic>
    </p:spTree>
    <p:extLst>
      <p:ext uri="{BB962C8B-B14F-4D97-AF65-F5344CB8AC3E}">
        <p14:creationId xmlns:p14="http://schemas.microsoft.com/office/powerpoint/2010/main" val="15889776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Effect HPV op zaadcellen</a:t>
            </a:r>
          </a:p>
        </p:txBody>
      </p:sp>
      <p:sp>
        <p:nvSpPr>
          <p:cNvPr id="3" name="Tijdelijke aanduiding voor inhoud 2"/>
          <p:cNvSpPr>
            <a:spLocks noGrp="1"/>
          </p:cNvSpPr>
          <p:nvPr>
            <p:ph idx="1"/>
          </p:nvPr>
        </p:nvSpPr>
        <p:spPr/>
        <p:txBody>
          <a:bodyPr/>
          <a:lstStyle/>
          <a:p>
            <a:pPr marL="751500" indent="-571500">
              <a:buFont typeface="Arial" panose="020B0604020202020204" pitchFamily="34" charset="0"/>
              <a:buChar char="•"/>
            </a:pPr>
            <a:r>
              <a:rPr lang="fr-BE" sz="3600" dirty="0" err="1"/>
              <a:t>Zaadcellen</a:t>
            </a:r>
            <a:endParaRPr lang="fr-BE" sz="3600" dirty="0"/>
          </a:p>
          <a:p>
            <a:r>
              <a:rPr lang="fr-BE" sz="1800" dirty="0">
                <a:sym typeface="Wingdings" panose="05000000000000000000" pitchFamily="2" charset="2"/>
              </a:rPr>
              <a:t>          </a:t>
            </a:r>
            <a:r>
              <a:rPr lang="fr-BE" sz="2400" dirty="0">
                <a:sym typeface="Wingdings" panose="05000000000000000000" pitchFamily="2" charset="2"/>
              </a:rPr>
              <a:t> Niet-</a:t>
            </a:r>
            <a:r>
              <a:rPr lang="fr-BE" sz="2400" dirty="0" err="1">
                <a:sym typeface="Wingdings" panose="05000000000000000000" pitchFamily="2" charset="2"/>
              </a:rPr>
              <a:t>delende</a:t>
            </a:r>
            <a:r>
              <a:rPr lang="fr-BE" sz="2400" dirty="0">
                <a:sym typeface="Wingdings" panose="05000000000000000000" pitchFamily="2" charset="2"/>
              </a:rPr>
              <a:t> </a:t>
            </a:r>
            <a:r>
              <a:rPr lang="fr-BE" sz="2400" dirty="0" err="1">
                <a:sym typeface="Wingdings" panose="05000000000000000000" pitchFamily="2" charset="2"/>
              </a:rPr>
              <a:t>cellen</a:t>
            </a:r>
            <a:endParaRPr lang="fr-BE" sz="2400" dirty="0">
              <a:sym typeface="Wingdings" panose="05000000000000000000" pitchFamily="2" charset="2"/>
            </a:endParaRPr>
          </a:p>
          <a:p>
            <a:r>
              <a:rPr lang="fr-BE" sz="2400" dirty="0">
                <a:sym typeface="Wingdings" panose="05000000000000000000" pitchFamily="2" charset="2"/>
              </a:rPr>
              <a:t>         </a:t>
            </a:r>
            <a:r>
              <a:rPr lang="fr-BE" sz="2400" b="1" dirty="0" err="1">
                <a:sym typeface="Wingdings" panose="05000000000000000000" pitchFamily="2" charset="2"/>
              </a:rPr>
              <a:t>Infectieus</a:t>
            </a:r>
            <a:r>
              <a:rPr lang="fr-BE" sz="2400" dirty="0">
                <a:sym typeface="Wingdings" panose="05000000000000000000" pitchFamily="2" charset="2"/>
              </a:rPr>
              <a:t> </a:t>
            </a:r>
            <a:r>
              <a:rPr lang="fr-BE" sz="2400" dirty="0" err="1">
                <a:sym typeface="Wingdings" panose="05000000000000000000" pitchFamily="2" charset="2"/>
              </a:rPr>
              <a:t>proces</a:t>
            </a:r>
            <a:endParaRPr lang="fr-BE" sz="2400" dirty="0">
              <a:sym typeface="Wingdings" panose="05000000000000000000" pitchFamily="2" charset="2"/>
            </a:endParaRPr>
          </a:p>
          <a:p>
            <a:r>
              <a:rPr lang="fr-BE" sz="2400" dirty="0">
                <a:sym typeface="Wingdings" panose="05000000000000000000" pitchFamily="2" charset="2"/>
              </a:rPr>
              <a:t>         </a:t>
            </a:r>
            <a:r>
              <a:rPr lang="fr-BE" sz="2400" dirty="0" err="1">
                <a:sym typeface="Wingdings" panose="05000000000000000000" pitchFamily="2" charset="2"/>
              </a:rPr>
              <a:t>Vrijkomen</a:t>
            </a:r>
            <a:r>
              <a:rPr lang="fr-BE" sz="2400" dirty="0">
                <a:sym typeface="Wingdings" panose="05000000000000000000" pitchFamily="2" charset="2"/>
              </a:rPr>
              <a:t> van </a:t>
            </a:r>
            <a:r>
              <a:rPr lang="fr-BE" sz="2400" dirty="0" err="1">
                <a:sym typeface="Wingdings" panose="05000000000000000000" pitchFamily="2" charset="2"/>
              </a:rPr>
              <a:t>grote</a:t>
            </a:r>
            <a:r>
              <a:rPr lang="fr-BE" sz="2400" dirty="0">
                <a:sym typeface="Wingdings" panose="05000000000000000000" pitchFamily="2" charset="2"/>
              </a:rPr>
              <a:t> </a:t>
            </a:r>
            <a:r>
              <a:rPr lang="fr-BE" sz="2400" dirty="0" err="1">
                <a:sym typeface="Wingdings" panose="05000000000000000000" pitchFamily="2" charset="2"/>
              </a:rPr>
              <a:t>hoeveelheden</a:t>
            </a:r>
            <a:r>
              <a:rPr lang="fr-BE" sz="2400" dirty="0">
                <a:sym typeface="Wingdings" panose="05000000000000000000" pitchFamily="2" charset="2"/>
              </a:rPr>
              <a:t> HPV </a:t>
            </a:r>
            <a:r>
              <a:rPr lang="fr-BE" sz="2400" dirty="0" err="1">
                <a:sym typeface="Wingdings" panose="05000000000000000000" pitchFamily="2" charset="2"/>
              </a:rPr>
              <a:t>partikels</a:t>
            </a:r>
            <a:r>
              <a:rPr lang="fr-BE" sz="2400" dirty="0">
                <a:sym typeface="Wingdings" panose="05000000000000000000" pitchFamily="2" charset="2"/>
              </a:rPr>
              <a:t> </a:t>
            </a:r>
          </a:p>
          <a:p>
            <a:r>
              <a:rPr lang="fr-BE" sz="2400" dirty="0">
                <a:sym typeface="Wingdings" panose="05000000000000000000" pitchFamily="2" charset="2"/>
              </a:rPr>
              <a:t>         Binding </a:t>
            </a:r>
            <a:r>
              <a:rPr lang="fr-BE" sz="2400" dirty="0" err="1">
                <a:sym typeface="Wingdings" panose="05000000000000000000" pitchFamily="2" charset="2"/>
              </a:rPr>
              <a:t>thv</a:t>
            </a:r>
            <a:r>
              <a:rPr lang="fr-BE" sz="2400" dirty="0">
                <a:sym typeface="Wingdings" panose="05000000000000000000" pitchFamily="2" charset="2"/>
              </a:rPr>
              <a:t> </a:t>
            </a:r>
            <a:r>
              <a:rPr lang="fr-BE" sz="2400" dirty="0" err="1">
                <a:sym typeface="Wingdings" panose="05000000000000000000" pitchFamily="2" charset="2"/>
              </a:rPr>
              <a:t>caput</a:t>
            </a:r>
            <a:r>
              <a:rPr lang="fr-BE" sz="2400" dirty="0">
                <a:sym typeface="Wingdings" panose="05000000000000000000" pitchFamily="2" charset="2"/>
              </a:rPr>
              <a:t> </a:t>
            </a:r>
            <a:r>
              <a:rPr lang="fr-BE" sz="2400" dirty="0" err="1">
                <a:sym typeface="Wingdings" panose="05000000000000000000" pitchFamily="2" charset="2"/>
              </a:rPr>
              <a:t>vd</a:t>
            </a:r>
            <a:r>
              <a:rPr lang="fr-BE" sz="2400" dirty="0">
                <a:sym typeface="Wingdings" panose="05000000000000000000" pitchFamily="2" charset="2"/>
              </a:rPr>
              <a:t> </a:t>
            </a:r>
            <a:r>
              <a:rPr lang="fr-BE" sz="2400" dirty="0" err="1">
                <a:sym typeface="Wingdings" panose="05000000000000000000" pitchFamily="2" charset="2"/>
              </a:rPr>
              <a:t>zaadcel</a:t>
            </a:r>
            <a:endParaRPr lang="fr-BE" sz="2400" dirty="0">
              <a:sym typeface="Wingdings" panose="05000000000000000000" pitchFamily="2" charset="2"/>
            </a:endParaRPr>
          </a:p>
          <a:p>
            <a:r>
              <a:rPr lang="fr-BE" sz="2400" dirty="0">
                <a:sym typeface="Wingdings" panose="05000000000000000000" pitchFamily="2" charset="2"/>
              </a:rPr>
              <a:t>         DNA schade </a:t>
            </a:r>
            <a:r>
              <a:rPr lang="fr-BE" sz="2400" dirty="0" err="1">
                <a:sym typeface="Wingdings" panose="05000000000000000000" pitchFamily="2" charset="2"/>
              </a:rPr>
              <a:t>thv</a:t>
            </a:r>
            <a:r>
              <a:rPr lang="fr-BE" sz="2400" dirty="0">
                <a:sym typeface="Wingdings" panose="05000000000000000000" pitchFamily="2" charset="2"/>
              </a:rPr>
              <a:t> </a:t>
            </a:r>
            <a:r>
              <a:rPr lang="fr-BE" sz="2400" dirty="0" err="1">
                <a:sym typeface="Wingdings" panose="05000000000000000000" pitchFamily="2" charset="2"/>
              </a:rPr>
              <a:t>zaadcel</a:t>
            </a:r>
            <a:r>
              <a:rPr lang="fr-BE" sz="2400" dirty="0">
                <a:sym typeface="Wingdings" panose="05000000000000000000" pitchFamily="2" charset="2"/>
              </a:rPr>
              <a:t> </a:t>
            </a:r>
            <a:r>
              <a:rPr lang="fr-BE" sz="2400" dirty="0" err="1">
                <a:sym typeface="Wingdings" panose="05000000000000000000" pitchFamily="2" charset="2"/>
              </a:rPr>
              <a:t>zelf</a:t>
            </a:r>
            <a:r>
              <a:rPr lang="fr-BE" sz="2400" dirty="0">
                <a:sym typeface="Wingdings" panose="05000000000000000000" pitchFamily="2" charset="2"/>
              </a:rPr>
              <a:t>  </a:t>
            </a:r>
          </a:p>
          <a:p>
            <a:r>
              <a:rPr lang="fr-BE" sz="1800" dirty="0">
                <a:sym typeface="Wingdings" panose="05000000000000000000" pitchFamily="2" charset="2"/>
              </a:rPr>
              <a:t>             </a:t>
            </a:r>
            <a:endParaRPr lang="nl-BE" dirty="0"/>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5</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2242921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Effect HPV op vroege embryogenese</a:t>
            </a:r>
          </a:p>
        </p:txBody>
      </p:sp>
      <p:sp>
        <p:nvSpPr>
          <p:cNvPr id="3" name="Tijdelijke aanduiding voor inhoud 2"/>
          <p:cNvSpPr>
            <a:spLocks noGrp="1"/>
          </p:cNvSpPr>
          <p:nvPr>
            <p:ph idx="1"/>
          </p:nvPr>
        </p:nvSpPr>
        <p:spPr/>
        <p:txBody>
          <a:bodyPr/>
          <a:lstStyle/>
          <a:p>
            <a:pPr marL="637200" indent="-457200">
              <a:buFont typeface="Arial" panose="020B0604020202020204" pitchFamily="34" charset="0"/>
              <a:buChar char="•"/>
            </a:pPr>
            <a:r>
              <a:rPr lang="nl-BE" sz="3600" dirty="0"/>
              <a:t>Vroege embryogenese</a:t>
            </a:r>
          </a:p>
          <a:p>
            <a:r>
              <a:rPr lang="nl-BE" dirty="0"/>
              <a:t>     </a:t>
            </a:r>
            <a:r>
              <a:rPr lang="nl-BE" sz="2400" dirty="0">
                <a:sym typeface="Wingdings" panose="05000000000000000000" pitchFamily="2" charset="2"/>
              </a:rPr>
              <a:t> Delende cellen</a:t>
            </a:r>
          </a:p>
          <a:p>
            <a:r>
              <a:rPr lang="nl-BE" sz="2400" dirty="0">
                <a:sym typeface="Wingdings" panose="05000000000000000000" pitchFamily="2" charset="2"/>
              </a:rPr>
              <a:t>       </a:t>
            </a:r>
            <a:r>
              <a:rPr lang="nl-BE" sz="2400" b="1" dirty="0">
                <a:sym typeface="Wingdings" panose="05000000000000000000" pitchFamily="2" charset="2"/>
              </a:rPr>
              <a:t>Niet-infectieus</a:t>
            </a:r>
            <a:r>
              <a:rPr lang="nl-BE" sz="2400" dirty="0">
                <a:sym typeface="Wingdings" panose="05000000000000000000" pitchFamily="2" charset="2"/>
              </a:rPr>
              <a:t> proces</a:t>
            </a:r>
          </a:p>
          <a:p>
            <a:r>
              <a:rPr lang="nl-BE" sz="2400" dirty="0">
                <a:sym typeface="Wingdings" panose="05000000000000000000" pitchFamily="2" charset="2"/>
              </a:rPr>
              <a:t>       Transformerend proces</a:t>
            </a:r>
          </a:p>
          <a:p>
            <a:r>
              <a:rPr lang="nl-BE" sz="2400" dirty="0">
                <a:sym typeface="Wingdings" panose="05000000000000000000" pitchFamily="2" charset="2"/>
              </a:rPr>
              <a:t>       A</a:t>
            </a:r>
            <a:r>
              <a:rPr lang="nl-BE" altLang="nl-BE" sz="2400" dirty="0"/>
              <a:t>rrest van cel deling door oncogene eiwitten </a:t>
            </a:r>
            <a:endParaRPr lang="nl-BE" sz="2400" dirty="0">
              <a:sym typeface="Wingdings" panose="05000000000000000000" pitchFamily="2" charset="2"/>
            </a:endParaRPr>
          </a:p>
          <a:p>
            <a:endParaRPr lang="nl-BE" sz="2400" dirty="0">
              <a:sym typeface="Wingdings" panose="05000000000000000000" pitchFamily="2" charset="2"/>
            </a:endParaRPr>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6</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1083732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Historiek HPV en mannelijke fertiliteit</a:t>
            </a:r>
            <a:endParaRPr lang="nl-BE" dirty="0"/>
          </a:p>
        </p:txBody>
      </p:sp>
      <p:sp>
        <p:nvSpPr>
          <p:cNvPr id="3" name="Tijdelijke aanduiding voor inhoud 2"/>
          <p:cNvSpPr>
            <a:spLocks noGrp="1"/>
          </p:cNvSpPr>
          <p:nvPr>
            <p:ph idx="1"/>
          </p:nvPr>
        </p:nvSpPr>
        <p:spPr/>
        <p:txBody>
          <a:bodyPr/>
          <a:lstStyle/>
          <a:p>
            <a:pPr>
              <a:spcAft>
                <a:spcPts val="0"/>
              </a:spcAft>
            </a:pPr>
            <a:endParaRPr lang="nl-BE" altLang="nl-BE" sz="1600" dirty="0"/>
          </a:p>
          <a:p>
            <a:pPr>
              <a:spcAft>
                <a:spcPts val="0"/>
              </a:spcAft>
            </a:pPr>
            <a:r>
              <a:rPr lang="nl-BE" altLang="nl-BE" sz="1600" b="1" dirty="0"/>
              <a:t>1994: HPV DNA in gewassen zaadcel DNA</a:t>
            </a:r>
            <a:r>
              <a:rPr lang="nl-BE" altLang="nl-BE" sz="1600" b="1" baseline="30000" dirty="0"/>
              <a:t>1</a:t>
            </a:r>
          </a:p>
          <a:p>
            <a:pPr>
              <a:spcAft>
                <a:spcPts val="0"/>
              </a:spcAft>
            </a:pPr>
            <a:r>
              <a:rPr lang="nl-BE" altLang="nl-BE" sz="1600" dirty="0"/>
              <a:t>1996: HPV 16 en 18 DNA in </a:t>
            </a:r>
            <a:r>
              <a:rPr lang="nl-BE" altLang="nl-BE" sz="1600" dirty="0" err="1"/>
              <a:t>seminaal</a:t>
            </a:r>
            <a:r>
              <a:rPr lang="nl-BE" altLang="nl-BE" sz="1600" dirty="0"/>
              <a:t> plasma en sperma</a:t>
            </a:r>
            <a:r>
              <a:rPr lang="nl-BE" altLang="nl-BE" sz="1600" baseline="30000" dirty="0"/>
              <a:t>2</a:t>
            </a:r>
          </a:p>
          <a:p>
            <a:pPr>
              <a:spcAft>
                <a:spcPts val="0"/>
              </a:spcAft>
            </a:pPr>
            <a:r>
              <a:rPr lang="nl-BE" altLang="nl-BE" sz="1600" dirty="0"/>
              <a:t>1997: </a:t>
            </a:r>
            <a:r>
              <a:rPr lang="nl-BE" altLang="nl-BE" sz="1600" dirty="0" err="1"/>
              <a:t>Asthenozoöspermie</a:t>
            </a:r>
            <a:r>
              <a:rPr lang="nl-BE" altLang="nl-BE" sz="1600" dirty="0"/>
              <a:t> mogelijks geassocieerd met aanwezigheid van HPV DNA</a:t>
            </a:r>
            <a:r>
              <a:rPr lang="nl-BE" altLang="nl-BE" sz="1600" baseline="30000" dirty="0"/>
              <a:t>3</a:t>
            </a:r>
          </a:p>
          <a:p>
            <a:pPr>
              <a:spcAft>
                <a:spcPts val="0"/>
              </a:spcAft>
            </a:pPr>
            <a:r>
              <a:rPr lang="nl-BE" altLang="nl-BE" sz="1600" b="1" dirty="0"/>
              <a:t>1999: Sperma wassen verwijdert het HPV DNA niet</a:t>
            </a:r>
            <a:r>
              <a:rPr lang="nl-BE" altLang="nl-BE" sz="1600" b="1" baseline="30000" dirty="0"/>
              <a:t>4</a:t>
            </a:r>
          </a:p>
          <a:p>
            <a:pPr>
              <a:spcAft>
                <a:spcPts val="0"/>
              </a:spcAft>
            </a:pPr>
            <a:r>
              <a:rPr lang="nl-BE" altLang="nl-BE" sz="1600" dirty="0"/>
              <a:t>2000: Sperma donoren zouden voor HPV moeten getest worden</a:t>
            </a:r>
            <a:r>
              <a:rPr lang="nl-BE" altLang="nl-BE" sz="1600" baseline="30000" dirty="0"/>
              <a:t>5</a:t>
            </a:r>
          </a:p>
          <a:p>
            <a:pPr>
              <a:spcAft>
                <a:spcPts val="0"/>
              </a:spcAft>
            </a:pPr>
            <a:r>
              <a:rPr lang="nl-BE" altLang="nl-BE" sz="1600" dirty="0"/>
              <a:t>2001: HPV 16 en 31 DNA veroorzaakt zaadcel DNA fragmentatie</a:t>
            </a:r>
            <a:r>
              <a:rPr lang="nl-BE" altLang="nl-BE" sz="1600" baseline="30000" dirty="0"/>
              <a:t>6</a:t>
            </a:r>
          </a:p>
          <a:p>
            <a:pPr>
              <a:spcAft>
                <a:spcPts val="0"/>
              </a:spcAft>
            </a:pPr>
            <a:r>
              <a:rPr lang="nl-BE" altLang="nl-BE" sz="1600" b="1" dirty="0"/>
              <a:t>2010: HPV </a:t>
            </a:r>
            <a:r>
              <a:rPr lang="nl-BE" altLang="nl-BE" sz="1600" b="1" dirty="0" err="1"/>
              <a:t>virions</a:t>
            </a:r>
            <a:r>
              <a:rPr lang="nl-BE" altLang="nl-BE" sz="1600" b="1" dirty="0"/>
              <a:t> binden op de kop van de zaadcel</a:t>
            </a:r>
            <a:r>
              <a:rPr lang="nl-BE" altLang="nl-BE" sz="1600" b="1" baseline="30000" dirty="0"/>
              <a:t>7</a:t>
            </a:r>
          </a:p>
          <a:p>
            <a:pPr>
              <a:spcAft>
                <a:spcPts val="0"/>
              </a:spcAft>
            </a:pPr>
            <a:r>
              <a:rPr lang="nl-BE" altLang="nl-BE" sz="1600" dirty="0"/>
              <a:t>2011: 4X meer miskramen (&lt;20w) bij HPV+ mannen (66,7% </a:t>
            </a:r>
            <a:r>
              <a:rPr lang="nl-BE" altLang="nl-BE" sz="1600" dirty="0" err="1"/>
              <a:t>vs</a:t>
            </a:r>
            <a:r>
              <a:rPr lang="nl-BE" altLang="nl-BE" sz="1600" dirty="0"/>
              <a:t> 15%)</a:t>
            </a:r>
            <a:r>
              <a:rPr lang="nl-BE" altLang="nl-BE" sz="1600" baseline="30000" dirty="0"/>
              <a:t>8</a:t>
            </a:r>
          </a:p>
          <a:p>
            <a:pPr>
              <a:spcAft>
                <a:spcPts val="0"/>
              </a:spcAft>
            </a:pPr>
            <a:r>
              <a:rPr lang="nl-BE" altLang="nl-BE" sz="1600" dirty="0"/>
              <a:t>2013: 16% van de infertiele mannen zijn HPV+ </a:t>
            </a:r>
            <a:r>
              <a:rPr lang="nl-BE" altLang="nl-BE" sz="1600" baseline="30000" dirty="0"/>
              <a:t>9</a:t>
            </a:r>
          </a:p>
          <a:p>
            <a:pPr>
              <a:spcAft>
                <a:spcPts val="0"/>
              </a:spcAft>
            </a:pPr>
            <a:endParaRPr lang="da-DK" altLang="nl-BE" sz="1100" baseline="30000" dirty="0"/>
          </a:p>
          <a:p>
            <a:pPr>
              <a:spcAft>
                <a:spcPts val="0"/>
              </a:spcAft>
            </a:pPr>
            <a:endParaRPr lang="da-DK" altLang="nl-BE" sz="1100" baseline="30000" dirty="0"/>
          </a:p>
          <a:p>
            <a:pPr>
              <a:spcAft>
                <a:spcPts val="0"/>
              </a:spcAft>
            </a:pPr>
            <a:r>
              <a:rPr lang="da-DK" altLang="nl-BE" sz="1100" baseline="30000" dirty="0"/>
              <a:t>1</a:t>
            </a:r>
            <a:r>
              <a:rPr lang="da-DK" altLang="nl-BE" sz="1100" dirty="0"/>
              <a:t>Chan et al., 1994; </a:t>
            </a:r>
            <a:r>
              <a:rPr lang="en-US" altLang="nl-BE" sz="1100" baseline="30000" dirty="0"/>
              <a:t>2</a:t>
            </a:r>
            <a:r>
              <a:rPr lang="da-DK" altLang="nl-BE" sz="1100" dirty="0"/>
              <a:t>Lai et al,, 1996, </a:t>
            </a:r>
            <a:r>
              <a:rPr lang="en-US" altLang="nl-BE" sz="1100" baseline="30000" dirty="0"/>
              <a:t>3</a:t>
            </a:r>
            <a:r>
              <a:rPr lang="da-DK" altLang="nl-BE" sz="1100" dirty="0"/>
              <a:t>Lai et al., 1997; </a:t>
            </a:r>
            <a:r>
              <a:rPr lang="en-US" altLang="nl-BE" sz="1100" baseline="30000" dirty="0"/>
              <a:t>4</a:t>
            </a:r>
            <a:r>
              <a:rPr lang="da-DK" altLang="nl-BE" sz="1100" dirty="0"/>
              <a:t>Brossfield et al., 1999,</a:t>
            </a:r>
            <a:r>
              <a:rPr lang="da-DK" altLang="nl-BE" sz="1100" baseline="30000" dirty="0"/>
              <a:t> 5</a:t>
            </a:r>
            <a:r>
              <a:rPr lang="da-DK" altLang="nl-BE" sz="1100" dirty="0"/>
              <a:t>Basky  et al., 2001, </a:t>
            </a:r>
            <a:r>
              <a:rPr lang="en-US" altLang="nl-BE" sz="1100" baseline="30000" dirty="0"/>
              <a:t>6</a:t>
            </a:r>
            <a:r>
              <a:rPr lang="en-US" altLang="nl-BE" sz="1100" dirty="0"/>
              <a:t>Connelly et al., 2001, </a:t>
            </a:r>
            <a:r>
              <a:rPr lang="da-DK" altLang="nl-BE" sz="1100" baseline="30000" dirty="0"/>
              <a:t>7</a:t>
            </a:r>
            <a:r>
              <a:rPr lang="en-US" altLang="nl-BE" sz="1100" dirty="0" err="1"/>
              <a:t>Foresta</a:t>
            </a:r>
            <a:r>
              <a:rPr lang="en-US" altLang="nl-BE" sz="1100" dirty="0"/>
              <a:t> et al., 2010, </a:t>
            </a:r>
            <a:r>
              <a:rPr lang="da-DK" altLang="nl-BE" sz="1100" baseline="30000" dirty="0"/>
              <a:t>8</a:t>
            </a:r>
            <a:r>
              <a:rPr lang="en-US" altLang="nl-BE" sz="1100" dirty="0" err="1"/>
              <a:t>Perino</a:t>
            </a:r>
            <a:r>
              <a:rPr lang="en-US" altLang="nl-BE" sz="1100" dirty="0"/>
              <a:t> et al., 2011, </a:t>
            </a:r>
            <a:r>
              <a:rPr lang="da-DK" altLang="nl-BE" sz="1100" baseline="30000" dirty="0"/>
              <a:t>9</a:t>
            </a:r>
            <a:r>
              <a:rPr lang="en-US" altLang="nl-BE" sz="1100" dirty="0" err="1"/>
              <a:t>Laprise</a:t>
            </a:r>
            <a:r>
              <a:rPr lang="en-US" altLang="nl-BE" sz="1100" dirty="0"/>
              <a:t> et al., 2013</a:t>
            </a:r>
            <a:endParaRPr lang="nl-BE" dirty="0"/>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7</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3994949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pPr algn="just" eaLnBrk="1" hangingPunct="1">
              <a:spcBef>
                <a:spcPct val="0"/>
              </a:spcBef>
            </a:pPr>
            <a:endParaRPr lang="nl-BE" altLang="nl-BE" b="1" dirty="0"/>
          </a:p>
          <a:p>
            <a:pPr algn="just" eaLnBrk="1" hangingPunct="1">
              <a:spcBef>
                <a:spcPct val="0"/>
              </a:spcBef>
            </a:pPr>
            <a:r>
              <a:rPr lang="nl-BE" altLang="nl-BE" b="1" dirty="0"/>
              <a:t>Human Papillomavirus </a:t>
            </a:r>
            <a:r>
              <a:rPr lang="nl-BE" altLang="nl-BE" b="1" dirty="0" err="1"/>
              <a:t>positivity</a:t>
            </a:r>
            <a:r>
              <a:rPr lang="nl-BE" altLang="nl-BE" b="1" dirty="0"/>
              <a:t> in </a:t>
            </a:r>
            <a:r>
              <a:rPr lang="nl-BE" altLang="nl-BE" b="1" dirty="0" err="1"/>
              <a:t>women</a:t>
            </a:r>
            <a:r>
              <a:rPr lang="nl-BE" altLang="nl-BE" b="1" dirty="0"/>
              <a:t> </a:t>
            </a:r>
            <a:r>
              <a:rPr lang="nl-BE" altLang="nl-BE" b="1" dirty="0" err="1"/>
              <a:t>undergoing</a:t>
            </a:r>
            <a:r>
              <a:rPr lang="nl-BE" altLang="nl-BE" b="1" dirty="0"/>
              <a:t> </a:t>
            </a:r>
            <a:r>
              <a:rPr lang="nl-BE" altLang="nl-BE" b="1" dirty="0" err="1"/>
              <a:t>intrauterine</a:t>
            </a:r>
            <a:r>
              <a:rPr lang="nl-BE" altLang="nl-BE" b="1" dirty="0"/>
              <a:t> </a:t>
            </a:r>
            <a:r>
              <a:rPr lang="nl-BE" altLang="nl-BE" b="1" dirty="0" err="1"/>
              <a:t>insemination</a:t>
            </a:r>
            <a:r>
              <a:rPr lang="nl-BE" altLang="nl-BE" b="1" dirty="0"/>
              <a:t> has a </a:t>
            </a:r>
            <a:r>
              <a:rPr lang="nl-BE" altLang="nl-BE" b="1" dirty="0" err="1"/>
              <a:t>negative</a:t>
            </a:r>
            <a:r>
              <a:rPr lang="nl-BE" altLang="nl-BE" b="1" dirty="0"/>
              <a:t> effect on </a:t>
            </a:r>
            <a:r>
              <a:rPr lang="nl-BE" altLang="nl-BE" b="1" dirty="0" err="1"/>
              <a:t>pregnancy</a:t>
            </a:r>
            <a:r>
              <a:rPr lang="nl-BE" altLang="nl-BE" b="1" dirty="0"/>
              <a:t> </a:t>
            </a:r>
            <a:r>
              <a:rPr lang="nl-BE" altLang="nl-BE" b="1" dirty="0" err="1"/>
              <a:t>rates</a:t>
            </a:r>
            <a:r>
              <a:rPr lang="nl-BE" altLang="nl-BE" b="1" dirty="0"/>
              <a:t>. </a:t>
            </a:r>
          </a:p>
          <a:p>
            <a:pPr algn="just" eaLnBrk="1" hangingPunct="1">
              <a:spcBef>
                <a:spcPct val="0"/>
              </a:spcBef>
            </a:pPr>
            <a:endParaRPr lang="nl-BE" b="1" dirty="0"/>
          </a:p>
          <a:p>
            <a:pPr algn="just" eaLnBrk="1" hangingPunct="1">
              <a:spcBef>
                <a:spcPct val="0"/>
              </a:spcBef>
            </a:pPr>
            <a:r>
              <a:rPr lang="nl-BE" dirty="0" err="1"/>
              <a:t>Depuydt</a:t>
            </a:r>
            <a:r>
              <a:rPr lang="nl-BE" dirty="0"/>
              <a:t> et al 2016</a:t>
            </a:r>
            <a:r>
              <a:rPr lang="en-US" dirty="0"/>
              <a:t>. </a:t>
            </a:r>
            <a:endParaRPr lang="nl-BE" altLang="nl-BE" dirty="0"/>
          </a:p>
          <a:p>
            <a:endParaRPr lang="fr-BE" dirty="0"/>
          </a:p>
        </p:txBody>
      </p:sp>
      <p:sp>
        <p:nvSpPr>
          <p:cNvPr id="4" name="Footer Placeholder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15BFC767-FC5F-4200-A1E8-E3E9F6E348F3}"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8</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18680456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a:p>
            <a:pPr marL="637200" indent="-457200">
              <a:buFont typeface="Arial" panose="020B0604020202020204" pitchFamily="34" charset="0"/>
              <a:buChar char="•"/>
            </a:pPr>
            <a:r>
              <a:rPr lang="fr-BE" b="1" dirty="0"/>
              <a:t>Design: </a:t>
            </a:r>
            <a:r>
              <a:rPr lang="fr-BE" dirty="0" err="1"/>
              <a:t>Retrospectieve</a:t>
            </a:r>
            <a:r>
              <a:rPr lang="fr-BE" dirty="0"/>
              <a:t> analyse</a:t>
            </a:r>
          </a:p>
          <a:p>
            <a:pPr marL="637200" indent="-457200">
              <a:buFont typeface="Arial" panose="020B0604020202020204" pitchFamily="34" charset="0"/>
              <a:buChar char="•"/>
            </a:pPr>
            <a:endParaRPr lang="fr-BE" dirty="0"/>
          </a:p>
          <a:p>
            <a:pPr marL="637200" indent="-457200">
              <a:buFont typeface="Arial" panose="020B0604020202020204" pitchFamily="34" charset="0"/>
              <a:buChar char="•"/>
            </a:pPr>
            <a:r>
              <a:rPr lang="fr-BE" b="1" dirty="0"/>
              <a:t>Main </a:t>
            </a:r>
            <a:r>
              <a:rPr lang="fr-BE" b="1" dirty="0" err="1"/>
              <a:t>Outcome</a:t>
            </a:r>
            <a:r>
              <a:rPr lang="fr-BE" b="1" dirty="0"/>
              <a:t>: </a:t>
            </a:r>
            <a:r>
              <a:rPr lang="en-US" dirty="0" err="1"/>
              <a:t>Relatie</a:t>
            </a:r>
            <a:r>
              <a:rPr lang="en-US" dirty="0"/>
              <a:t> </a:t>
            </a:r>
            <a:r>
              <a:rPr lang="en-US" dirty="0" err="1"/>
              <a:t>tussen</a:t>
            </a:r>
            <a:r>
              <a:rPr lang="en-US" dirty="0"/>
              <a:t> </a:t>
            </a:r>
            <a:r>
              <a:rPr lang="en-US" dirty="0" err="1"/>
              <a:t>cervicale</a:t>
            </a:r>
            <a:r>
              <a:rPr lang="en-US" dirty="0"/>
              <a:t> HPV </a:t>
            </a:r>
            <a:r>
              <a:rPr lang="en-US" dirty="0" err="1"/>
              <a:t>infectie</a:t>
            </a:r>
            <a:r>
              <a:rPr lang="en-US" dirty="0"/>
              <a:t> </a:t>
            </a:r>
            <a:r>
              <a:rPr lang="en-US" dirty="0" err="1"/>
              <a:t>bij</a:t>
            </a:r>
            <a:r>
              <a:rPr lang="en-US" dirty="0"/>
              <a:t> </a:t>
            </a:r>
            <a:r>
              <a:rPr lang="en-US" dirty="0" err="1"/>
              <a:t>vrouwen</a:t>
            </a:r>
            <a:r>
              <a:rPr lang="en-US" dirty="0"/>
              <a:t> </a:t>
            </a:r>
            <a:r>
              <a:rPr lang="en-US" dirty="0" err="1"/>
              <a:t>en</a:t>
            </a:r>
            <a:r>
              <a:rPr lang="en-US" dirty="0"/>
              <a:t> </a:t>
            </a:r>
            <a:r>
              <a:rPr lang="en-US" dirty="0" err="1"/>
              <a:t>zwangerschapsuitkomst</a:t>
            </a:r>
            <a:r>
              <a:rPr lang="en-US" dirty="0"/>
              <a:t> </a:t>
            </a:r>
            <a:r>
              <a:rPr lang="en-US" dirty="0" err="1"/>
              <a:t>na</a:t>
            </a:r>
            <a:r>
              <a:rPr lang="en-US" dirty="0"/>
              <a:t> intra-</a:t>
            </a:r>
            <a:r>
              <a:rPr lang="en-US" dirty="0" err="1"/>
              <a:t>uteriene</a:t>
            </a:r>
            <a:r>
              <a:rPr lang="en-US" dirty="0"/>
              <a:t> </a:t>
            </a:r>
            <a:r>
              <a:rPr lang="en-US" dirty="0" err="1"/>
              <a:t>inseminatie</a:t>
            </a:r>
            <a:r>
              <a:rPr lang="en-US" dirty="0"/>
              <a:t> (IUI)</a:t>
            </a:r>
            <a:endParaRPr lang="fr-BE" dirty="0"/>
          </a:p>
          <a:p>
            <a:pPr marL="637200" indent="-457200">
              <a:buFont typeface="Arial" panose="020B0604020202020204" pitchFamily="34" charset="0"/>
              <a:buChar char="•"/>
            </a:pPr>
            <a:endParaRPr lang="nl-BE" dirty="0"/>
          </a:p>
        </p:txBody>
      </p:sp>
      <p:sp>
        <p:nvSpPr>
          <p:cNvPr id="4" name="Tijdelijke aanduiding voor voettekst 3"/>
          <p:cNvSpPr>
            <a:spLocks noGrp="1"/>
          </p:cNvSpPr>
          <p:nvPr>
            <p:ph type="ftr" sz="quarter" idx="10"/>
          </p:nvPr>
        </p:nvSpPr>
        <p:spPr/>
        <p:txBody>
          <a:bodyPr/>
          <a:lstStyle/>
          <a:p>
            <a:pPr eaLnBrk="0" fontAlgn="base" hangingPunct="0">
              <a:spcBef>
                <a:spcPct val="20000"/>
              </a:spcBef>
              <a:spcAft>
                <a:spcPct val="20000"/>
              </a:spcAft>
              <a:buClr>
                <a:prstClr val="white"/>
              </a:buClr>
              <a:buSzPct val="100000"/>
              <a:buFont typeface="Times New Roman" charset="0"/>
              <a:buChar char="•"/>
            </a:pPr>
            <a:fld id="{2259F7E1-36D6-455C-98E2-0E647445E0D6}" type="slidenum">
              <a:rPr lang="en-US" altLang="fr-FR" smtClean="0">
                <a:solidFill>
                  <a:prstClr val="black"/>
                </a:solidFill>
                <a:ea typeface="ＭＳ Ｐゴシック" charset="-128"/>
              </a:rPr>
              <a:pPr eaLnBrk="0" fontAlgn="base" hangingPunct="0">
                <a:spcBef>
                  <a:spcPct val="20000"/>
                </a:spcBef>
                <a:spcAft>
                  <a:spcPct val="20000"/>
                </a:spcAft>
                <a:buClr>
                  <a:prstClr val="white"/>
                </a:buClr>
                <a:buSzPct val="100000"/>
                <a:buFont typeface="Times New Roman" charset="0"/>
                <a:buChar char="•"/>
              </a:pPr>
              <a:t>9</a:t>
            </a:fld>
            <a:endParaRPr lang="en-US" altLang="fr-FR">
              <a:solidFill>
                <a:prstClr val="black"/>
              </a:solidFill>
              <a:ea typeface="ＭＳ Ｐゴシック" charset="-128"/>
            </a:endParaRPr>
          </a:p>
        </p:txBody>
      </p:sp>
    </p:spTree>
    <p:extLst>
      <p:ext uri="{BB962C8B-B14F-4D97-AF65-F5344CB8AC3E}">
        <p14:creationId xmlns:p14="http://schemas.microsoft.com/office/powerpoint/2010/main" val="1273858634"/>
      </p:ext>
    </p:extLst>
  </p:cSld>
  <p:clrMapOvr>
    <a:masterClrMapping/>
  </p:clrMapOvr>
  <p:transition/>
</p:sld>
</file>

<file path=ppt/theme/theme1.xml><?xml version="1.0" encoding="utf-8"?>
<a:theme xmlns:a="http://schemas.openxmlformats.org/drawingml/2006/main" name="new_template">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Kantoor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chemeClr val="accent1"/>
              </a:solidFill>
              <a:prstDash val="solid"/>
              <a:round/>
              <a:headEnd type="none" w="med" len="med"/>
              <a:tailEnd type="triangle" w="lg" len="lg"/>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defRPr kumimoji="0" lang="en-US" sz="2800" b="0" i="0" u="none" strike="noStrike" cap="none" normalizeH="0" baseline="0" smtClean="0">
            <a:ln>
              <a:noFill/>
            </a:ln>
            <a:solidFill>
              <a:schemeClr val="tx1"/>
            </a:solidFill>
            <a:effectLst/>
            <a:latin typeface="Mobistar Regular"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chemeClr val="accent1"/>
              </a:solidFill>
              <a:prstDash val="solid"/>
              <a:round/>
              <a:headEnd type="none" w="med" len="med"/>
              <a:tailEnd type="triangle" w="lg" len="lg"/>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20000"/>
          </a:spcAft>
          <a:buClr>
            <a:schemeClr val="bg1"/>
          </a:buClr>
          <a:buSzPct val="100000"/>
          <a:buFont typeface="Times New Roman" pitchFamily="18" charset="0"/>
          <a:buChar char="•"/>
          <a:tabLst/>
          <a:defRPr kumimoji="0" lang="en-US" sz="2800" b="0" i="0" u="none" strike="noStrike" cap="none" normalizeH="0" baseline="0" smtClean="0">
            <a:ln>
              <a:noFill/>
            </a:ln>
            <a:solidFill>
              <a:schemeClr val="tx1"/>
            </a:solidFill>
            <a:effectLst/>
            <a:latin typeface="Mobistar Regular" pitchFamily="50" charset="0"/>
          </a:defRPr>
        </a:defPPr>
      </a:lstStyle>
    </a:lnDef>
  </a:objectDefaults>
  <a:extraClrSchemeLst>
    <a:extraClrScheme>
      <a:clrScheme name="new_template 1">
        <a:dk1>
          <a:srgbClr val="000000"/>
        </a:dk1>
        <a:lt1>
          <a:srgbClr val="FFFFFF"/>
        </a:lt1>
        <a:dk2>
          <a:srgbClr val="F04E23"/>
        </a:dk2>
        <a:lt2>
          <a:srgbClr val="FFFFFF"/>
        </a:lt2>
        <a:accent1>
          <a:srgbClr val="FAA61A"/>
        </a:accent1>
        <a:accent2>
          <a:srgbClr val="618E33"/>
        </a:accent2>
        <a:accent3>
          <a:srgbClr val="FFFFFF"/>
        </a:accent3>
        <a:accent4>
          <a:srgbClr val="000000"/>
        </a:accent4>
        <a:accent5>
          <a:srgbClr val="FCD0AB"/>
        </a:accent5>
        <a:accent6>
          <a:srgbClr val="57802D"/>
        </a:accent6>
        <a:hlink>
          <a:srgbClr val="D70B8C"/>
        </a:hlink>
        <a:folHlink>
          <a:srgbClr val="EFD6BC"/>
        </a:folHlink>
      </a:clrScheme>
      <a:clrMap bg1="lt1" tx1="dk1" bg2="lt2" tx2="dk2" accent1="accent1" accent2="accent2" accent3="accent3" accent4="accent4" accent5="accent5" accent6="accent6" hlink="hlink" folHlink="folHlink"/>
    </a:extraClrScheme>
    <a:extraClrScheme>
      <a:clrScheme name="new_template 2">
        <a:dk1>
          <a:srgbClr val="000000"/>
        </a:dk1>
        <a:lt1>
          <a:srgbClr val="FFFFFF"/>
        </a:lt1>
        <a:dk2>
          <a:srgbClr val="28903A"/>
        </a:dk2>
        <a:lt2>
          <a:srgbClr val="FFFFFF"/>
        </a:lt2>
        <a:accent1>
          <a:srgbClr val="FAA61A"/>
        </a:accent1>
        <a:accent2>
          <a:srgbClr val="D70B8C"/>
        </a:accent2>
        <a:accent3>
          <a:srgbClr val="FFFFFF"/>
        </a:accent3>
        <a:accent4>
          <a:srgbClr val="000000"/>
        </a:accent4>
        <a:accent5>
          <a:srgbClr val="FCD0AB"/>
        </a:accent5>
        <a:accent6>
          <a:srgbClr val="C3097E"/>
        </a:accent6>
        <a:hlink>
          <a:srgbClr val="F04E23"/>
        </a:hlink>
        <a:folHlink>
          <a:srgbClr val="9FAD9E"/>
        </a:folHlink>
      </a:clrScheme>
      <a:clrMap bg1="lt1" tx1="dk1" bg2="lt2" tx2="dk2" accent1="accent1" accent2="accent2" accent3="accent3" accent4="accent4" accent5="accent5" accent6="accent6" hlink="hlink" folHlink="folHlink"/>
    </a:extraClrScheme>
    <a:extraClrScheme>
      <a:clrScheme name="new_template 3">
        <a:dk1>
          <a:srgbClr val="000000"/>
        </a:dk1>
        <a:lt1>
          <a:srgbClr val="FFFFFF"/>
        </a:lt1>
        <a:dk2>
          <a:srgbClr val="FAA61A"/>
        </a:dk2>
        <a:lt2>
          <a:srgbClr val="FFFFFF"/>
        </a:lt2>
        <a:accent1>
          <a:srgbClr val="F04E23"/>
        </a:accent1>
        <a:accent2>
          <a:srgbClr val="618E33"/>
        </a:accent2>
        <a:accent3>
          <a:srgbClr val="FFFFFF"/>
        </a:accent3>
        <a:accent4>
          <a:srgbClr val="000000"/>
        </a:accent4>
        <a:accent5>
          <a:srgbClr val="F6B2AC"/>
        </a:accent5>
        <a:accent6>
          <a:srgbClr val="57802D"/>
        </a:accent6>
        <a:hlink>
          <a:srgbClr val="D70B8C"/>
        </a:hlink>
        <a:folHlink>
          <a:srgbClr val="9FAD9E"/>
        </a:folHlink>
      </a:clrScheme>
      <a:clrMap bg1="lt1" tx1="dk1" bg2="lt2" tx2="dk2" accent1="accent1" accent2="accent2" accent3="accent3" accent4="accent4" accent5="accent5" accent6="accent6" hlink="hlink" folHlink="folHlink"/>
    </a:extraClrScheme>
    <a:extraClrScheme>
      <a:clrScheme name="new_template 4">
        <a:dk1>
          <a:srgbClr val="000000"/>
        </a:dk1>
        <a:lt1>
          <a:srgbClr val="FFFFFF"/>
        </a:lt1>
        <a:dk2>
          <a:srgbClr val="28903A"/>
        </a:dk2>
        <a:lt2>
          <a:srgbClr val="FFFFFF"/>
        </a:lt2>
        <a:accent1>
          <a:srgbClr val="FAA61A"/>
        </a:accent1>
        <a:accent2>
          <a:srgbClr val="D70B8C"/>
        </a:accent2>
        <a:accent3>
          <a:srgbClr val="FFFFFF"/>
        </a:accent3>
        <a:accent4>
          <a:srgbClr val="000000"/>
        </a:accent4>
        <a:accent5>
          <a:srgbClr val="FCD0AB"/>
        </a:accent5>
        <a:accent6>
          <a:srgbClr val="C3097E"/>
        </a:accent6>
        <a:hlink>
          <a:srgbClr val="FFFFFF"/>
        </a:hlink>
        <a:folHlink>
          <a:srgbClr val="9FAD9E"/>
        </a:folHlink>
      </a:clrScheme>
      <a:clrMap bg1="lt1" tx1="dk1" bg2="lt2" tx2="dk2" accent1="accent1" accent2="accent2" accent3="accent3" accent4="accent4" accent5="accent5" accent6="accent6" hlink="hlink" folHlink="folHlink"/>
    </a:extraClrScheme>
    <a:extraClrScheme>
      <a:clrScheme name="new_template 5">
        <a:dk1>
          <a:srgbClr val="000000"/>
        </a:dk1>
        <a:lt1>
          <a:srgbClr val="FFFFFF"/>
        </a:lt1>
        <a:dk2>
          <a:srgbClr val="28903A"/>
        </a:dk2>
        <a:lt2>
          <a:srgbClr val="FFFFFF"/>
        </a:lt2>
        <a:accent1>
          <a:srgbClr val="FAA61A"/>
        </a:accent1>
        <a:accent2>
          <a:srgbClr val="D70B8C"/>
        </a:accent2>
        <a:accent3>
          <a:srgbClr val="FFFFFF"/>
        </a:accent3>
        <a:accent4>
          <a:srgbClr val="000000"/>
        </a:accent4>
        <a:accent5>
          <a:srgbClr val="FCD0AB"/>
        </a:accent5>
        <a:accent6>
          <a:srgbClr val="C3097E"/>
        </a:accent6>
        <a:hlink>
          <a:srgbClr val="000000"/>
        </a:hlink>
        <a:folHlink>
          <a:srgbClr val="9FAD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1460</Words>
  <Application>Microsoft Office PowerPoint</Application>
  <PresentationFormat>Diavoorstelling (4:3)</PresentationFormat>
  <Paragraphs>167</Paragraphs>
  <Slides>23</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23</vt:i4>
      </vt:variant>
    </vt:vector>
  </HeadingPairs>
  <TitlesOfParts>
    <vt:vector size="33" baseType="lpstr">
      <vt:lpstr>ＭＳ Ｐゴシック</vt:lpstr>
      <vt:lpstr>Arial</vt:lpstr>
      <vt:lpstr>Calibri</vt:lpstr>
      <vt:lpstr>Cambria</vt:lpstr>
      <vt:lpstr>Mobistar Medium</vt:lpstr>
      <vt:lpstr>Mobistar Regular</vt:lpstr>
      <vt:lpstr>Times New Roman</vt:lpstr>
      <vt:lpstr>Verdana</vt:lpstr>
      <vt:lpstr>Wingdings</vt:lpstr>
      <vt:lpstr>new_template</vt:lpstr>
      <vt:lpstr>PowerPoint-presentatie</vt:lpstr>
      <vt:lpstr>Humaan Papillomavirus</vt:lpstr>
      <vt:lpstr>HPV is een organisme met 2 virion geïnduceerde processen</vt:lpstr>
      <vt:lpstr>Indeling van de HPV geïnduceerde processen op basis van basale cel deling</vt:lpstr>
      <vt:lpstr>Effect HPV op zaadcellen</vt:lpstr>
      <vt:lpstr>Effect HPV op vroege embryogenese</vt:lpstr>
      <vt:lpstr>Historiek HPV en mannelijke fertiliteit</vt:lpstr>
      <vt:lpstr>PowerPoint-presentatie</vt:lpstr>
      <vt:lpstr>PowerPoint-presentatie</vt:lpstr>
      <vt:lpstr>HPV bij VROUWEN en IUI/KID uitkomst</vt:lpstr>
      <vt:lpstr>PowerPoint-presentatie</vt:lpstr>
      <vt:lpstr>PowerPoint-presentatie</vt:lpstr>
      <vt:lpstr>PowerPoint-presentatie</vt:lpstr>
      <vt:lpstr>HPV-positiviteit in semenfracties</vt:lpstr>
      <vt:lpstr>HPV-bepaling in verschillende  semenfracties</vt:lpstr>
      <vt:lpstr>Zwangerschapsuitkomst na IUI</vt:lpstr>
      <vt:lpstr>Klinische zs en semen partner</vt:lpstr>
      <vt:lpstr>Klinische zs en semen donor</vt:lpstr>
      <vt:lpstr>Biochemische zwangerschap</vt:lpstr>
      <vt:lpstr>Toekomst?</vt:lpstr>
      <vt:lpstr>PowerPoint-presentatie</vt:lpstr>
      <vt:lpstr>BESLUIT</vt:lpstr>
      <vt:lpstr>PowerPoint-presentatie</vt:lpstr>
    </vt:vector>
  </TitlesOfParts>
  <Company>Kliniek Sint-Jan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lmeeuwis</dc:creator>
  <cp:lastModifiedBy>Alev Akin</cp:lastModifiedBy>
  <cp:revision>120</cp:revision>
  <dcterms:created xsi:type="dcterms:W3CDTF">2017-01-16T08:40:15Z</dcterms:created>
  <dcterms:modified xsi:type="dcterms:W3CDTF">2019-10-16T09:28:15Z</dcterms:modified>
</cp:coreProperties>
</file>