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3" r:id="rId4"/>
    <p:sldId id="264" r:id="rId5"/>
    <p:sldId id="261" r:id="rId6"/>
    <p:sldId id="265" r:id="rId7"/>
    <p:sldId id="266" r:id="rId8"/>
    <p:sldId id="281" r:id="rId9"/>
    <p:sldId id="268" r:id="rId10"/>
    <p:sldId id="267" r:id="rId11"/>
    <p:sldId id="282" r:id="rId12"/>
    <p:sldId id="269" r:id="rId13"/>
    <p:sldId id="283" r:id="rId14"/>
    <p:sldId id="284" r:id="rId15"/>
    <p:sldId id="270" r:id="rId16"/>
    <p:sldId id="271" r:id="rId17"/>
    <p:sldId id="272" r:id="rId18"/>
    <p:sldId id="285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5F4E3-4422-A74F-93F5-2C24334EFB63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7DEC-C887-584F-9C8F-5CF4CEE6D4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79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Include logo yosema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7DEC-C887-584F-9C8F-5CF4CEE6D4E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74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From pyramid to pillar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7DEC-C887-584F-9C8F-5CF4CEE6D4E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7DEC-C887-584F-9C8F-5CF4CEE6D4E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102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7BFA8-581D-BE4E-8AB5-81E7E5328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93F16-CADF-EB48-B495-F811C7A1F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999A87-A951-FE4B-97B0-822C6DA9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51E5F5-F75B-4C4E-ADED-C795131E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3D4915-13C5-514A-AEF8-AE92712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6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7D7D4-88CC-7940-8FAF-C3324F5A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489D6F-B0DA-044F-828B-89CCDCA9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D5DC4-7FEF-EA4A-AB12-BBFD7924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BF793-AECB-D14B-8C07-6938FD80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B5EC9-4F91-5341-ACE7-612F0DE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6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E6F76CE-6B33-394D-9DDE-677E159A4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604DE8-D46F-144E-BEAA-F07575D88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2B363D-5AAC-4B48-8BC5-2B6AC676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71A344-41C0-6A4E-900B-D40AD052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C1EB6C-EB77-7E44-B260-F8F6953C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0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837FE-59B1-FF49-82E5-3937D64E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5125A-161F-A445-80D9-4D8C1B4A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D57CD4-0161-9740-9213-216B9AB9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295C14-00C9-1741-ABD6-1155AF46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3D930F-CFD8-8B48-936D-80D8F55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89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D3279-B9C6-254B-A39E-BCE0FD43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26566B-0428-1A42-BDBD-651F52014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0E3A2D-590B-1D4E-AAFC-2364BEDA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DD2265-9F14-C647-BC96-04132FD6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156FAD-AA1A-FA47-97DD-3B2A3A53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45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2679D-3369-6446-A6D9-4BD644C6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73E76-507C-4E4F-B057-29209BFC4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0F7C98-EA57-7245-8E02-B87603605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2FF90F-3C5F-BC4E-A43B-8169880B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87632-28FE-5E46-87DB-E8F96315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3C9D6F-8FF8-D240-8FBF-1DA019A6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55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F4655-68DF-6843-8245-380AC517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594BC-B971-2440-93ED-241004CCA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BEFD55-FC15-1C4F-967D-30C0F803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34DABB-7BA7-8A40-942A-8EE549D1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17112B-7534-D142-BCFB-42FA38341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AF4D0F-C491-E04E-BAA6-A540EBE7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B52179-CDE9-B743-B007-93FC4A8E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928075-DF3F-7E40-9BDA-1305F4C9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4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E2C0F-283C-F54E-9FCD-DD8D6BEF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D9873D-AB7C-C243-98AB-1620CFB6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FC4AA0-EB97-A247-8176-415DAB3D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2CEBA5-F19C-E649-B831-DECBBB68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887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CC4B40-D776-904F-ACA7-7E84BFB5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865598A-50A8-5C4A-B8E2-2DDD9E6F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1C2B52-62B9-E34B-969A-DBAAF8DC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36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2A414-7314-0145-8482-3F2CCC21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E05EE8-3C23-B742-B646-C8B3FC49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6A58E4-4E21-0C45-BB44-05CC4A0D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7E2803-5C00-F646-9AAD-4E627E1F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CBCF39-D968-9947-B9EC-522BDA49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180D37-801A-8D46-B8B5-932693B8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15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A7B19-D263-B14E-B718-4EA9D957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D26C5D-8610-E440-A27A-D52EBCF80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509431-4CA7-894B-B822-DD48DC72D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54137D-6803-2D4A-ACD4-F47B1217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0FFE78-0F18-A64F-B612-53ADCA4D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6C3A32-6481-884B-8C56-838AD9E9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07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349BC5-CCF8-2641-922B-7A2F41A0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491977-808B-F24F-9C30-49FB780DE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E22E5C-7D71-344F-9168-EAE481583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1F6B-3BA4-584F-A8CD-A3C424339985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EDA96-8211-AF4D-A534-B4B18C8DF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B6477-395E-B945-8848-314082849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6416-6BBE-AE4B-8F3F-5CA4DA9C63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95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1026B-7B08-AA41-9783-65CF58432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LATE ONSET HYPOGONADISME</a:t>
            </a:r>
            <a:br>
              <a:rPr lang="nl-BE" dirty="0"/>
            </a:br>
            <a:br>
              <a:rPr lang="nl-BE" dirty="0"/>
            </a:br>
            <a:r>
              <a:rPr lang="nl-BE" i="1" dirty="0"/>
              <a:t>“the myth of andropause”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85F4C6-0512-6542-9729-0B04B22BC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Dr WARD SAM</a:t>
            </a:r>
          </a:p>
          <a:p>
            <a:r>
              <a:rPr lang="nl-BE" dirty="0"/>
              <a:t>uro-androloog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AC13AB-3730-414B-A0A8-6A8FA315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D440F-00A1-5B4F-9A80-468574A9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nl-BE" i="1" dirty="0"/>
          </a:p>
          <a:p>
            <a:pPr marL="0" indent="0" algn="ctr">
              <a:buNone/>
            </a:pPr>
            <a:r>
              <a:rPr lang="nl-BE" i="1" dirty="0"/>
              <a:t>LOH is associated with substantially higher risks of all-cause and cardiovascular mortality, to which </a:t>
            </a:r>
            <a:r>
              <a:rPr lang="nl-BE" b="1" i="1" dirty="0"/>
              <a:t>both the level of T and the presence of sexual symptoms contribute independently</a:t>
            </a:r>
            <a:r>
              <a:rPr lang="nl-BE" i="1" dirty="0"/>
              <a:t>. </a:t>
            </a:r>
          </a:p>
          <a:p>
            <a:pPr marL="0" indent="0" algn="ctr">
              <a:buNone/>
            </a:pPr>
            <a:endParaRPr lang="nl-BE" i="1" dirty="0"/>
          </a:p>
          <a:p>
            <a:pPr marL="0" indent="0" algn="ctr">
              <a:buNone/>
            </a:pPr>
            <a:r>
              <a:rPr lang="nl-BE" i="1" dirty="0"/>
              <a:t>Detecting low T in men presenting with sexual symptoms offers an opportunity to identify a subgroup of aging men at particularly high risk of dying.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844643-CD3E-204D-B57B-229434C4C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4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2546-5AA9-9448-9E9A-CC324480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Belgie, anno 2019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73CC5D-95D9-2543-96C7-1E526EC4A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8" t="10580" r="10325" b="43780"/>
          <a:stretch/>
        </p:blipFill>
        <p:spPr>
          <a:xfrm>
            <a:off x="348312" y="2085976"/>
            <a:ext cx="11495375" cy="4171950"/>
          </a:xfrm>
        </p:spPr>
      </p:pic>
    </p:spTree>
    <p:extLst>
      <p:ext uri="{BB962C8B-B14F-4D97-AF65-F5344CB8AC3E}">
        <p14:creationId xmlns:p14="http://schemas.microsoft.com/office/powerpoint/2010/main" val="214576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Facts: from cone to pillar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B284BE5-9398-BE42-86F7-75E50047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735" y="1811336"/>
            <a:ext cx="11138530" cy="3960813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7882-2810-844F-87CA-EE73D8DB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Late Onset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46B35-5A0B-E546-A95C-D59D22F3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  <a:p>
            <a:r>
              <a:rPr lang="nl-BE" dirty="0"/>
              <a:t>Facts </a:t>
            </a:r>
          </a:p>
          <a:p>
            <a:r>
              <a:rPr lang="nl-BE" b="1" dirty="0"/>
              <a:t>Epidemiology </a:t>
            </a:r>
          </a:p>
          <a:p>
            <a:r>
              <a:rPr lang="nl-BE" dirty="0"/>
              <a:t>Diagnosis</a:t>
            </a:r>
          </a:p>
          <a:p>
            <a:r>
              <a:rPr lang="nl-BE" dirty="0"/>
              <a:t>Treatment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BD3AED-C714-1740-A9B2-ED3B1482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984B8-46CF-324D-9991-ECC212AE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Risk of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BEB88-B22B-D347-8D0F-2D14281CF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Osteoporosis</a:t>
            </a:r>
          </a:p>
          <a:p>
            <a:r>
              <a:rPr lang="nl-BE" dirty="0"/>
              <a:t>Lean body mass lowering (muscle) </a:t>
            </a:r>
          </a:p>
          <a:p>
            <a:r>
              <a:rPr lang="nl-BE" dirty="0"/>
              <a:t>MMA linked: predictive of the development of metabolic syndrome </a:t>
            </a:r>
          </a:p>
          <a:p>
            <a:pPr lvl="1"/>
            <a:r>
              <a:rPr lang="nl-BE" dirty="0"/>
              <a:t>Cardiovascular burden in old populaten </a:t>
            </a:r>
          </a:p>
          <a:p>
            <a:r>
              <a:rPr lang="nl-BE" dirty="0"/>
              <a:t>Visceral fat </a:t>
            </a:r>
          </a:p>
          <a:p>
            <a:r>
              <a:rPr lang="nl-BE" dirty="0"/>
              <a:t>Sexual symptoms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44BEAE-6C8F-C34E-92A1-A3E74501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Epidiomology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E4C6A-84B9-8D4C-8CFD-30DB70B0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3-6% of patients </a:t>
            </a:r>
          </a:p>
          <a:p>
            <a:r>
              <a:rPr lang="nl-BE" dirty="0"/>
              <a:t>2019 life expectancy doubled with 100 years ago</a:t>
            </a:r>
          </a:p>
          <a:p>
            <a:r>
              <a:rPr lang="nl-BE" dirty="0"/>
              <a:t>With ageing population, incidence will rise &gt; 65 y old</a:t>
            </a:r>
          </a:p>
          <a:p>
            <a:pPr lvl="1"/>
            <a:r>
              <a:rPr lang="nl-BE" dirty="0"/>
              <a:t>WHO 2000: 500 milj </a:t>
            </a:r>
          </a:p>
          <a:p>
            <a:pPr lvl="1"/>
            <a:r>
              <a:rPr lang="nl-BE" dirty="0"/>
              <a:t>WHO 2050: 1,5 billion  </a:t>
            </a:r>
          </a:p>
          <a:p>
            <a:pPr marL="457200" lvl="1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E4C6A-84B9-8D4C-8CFD-30DB70B0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Clinical </a:t>
            </a:r>
          </a:p>
          <a:p>
            <a:pPr lvl="1"/>
            <a:r>
              <a:rPr lang="nl-BE" dirty="0"/>
              <a:t>Questionning </a:t>
            </a:r>
          </a:p>
          <a:p>
            <a:pPr lvl="1"/>
            <a:r>
              <a:rPr lang="nl-BE" dirty="0"/>
              <a:t>Clinical examination </a:t>
            </a:r>
          </a:p>
          <a:p>
            <a:r>
              <a:rPr lang="nl-BE" dirty="0"/>
              <a:t>Serum level </a:t>
            </a:r>
          </a:p>
          <a:p>
            <a:pPr lvl="1"/>
            <a:r>
              <a:rPr lang="nl-BE" dirty="0"/>
              <a:t>Total T, SHBG </a:t>
            </a:r>
          </a:p>
          <a:p>
            <a:pPr lvl="1"/>
            <a:r>
              <a:rPr lang="nl-BE" dirty="0"/>
              <a:t>Calculate free testosterone  </a:t>
            </a:r>
          </a:p>
          <a:p>
            <a:pPr lvl="1"/>
            <a:endParaRPr lang="nl-B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1024" y="5976047"/>
            <a:ext cx="3467100" cy="67310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EEBC49-96A5-2A41-9A04-A200A7CED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30" t="26669" r="27769" b="29004"/>
          <a:stretch/>
        </p:blipFill>
        <p:spPr>
          <a:xfrm>
            <a:off x="838200" y="0"/>
            <a:ext cx="9886952" cy="67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Diagnosis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66C6C3D0-2BE3-1844-A218-8D75D3840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05" t="18461" r="32784" b="64497"/>
          <a:stretch/>
        </p:blipFill>
        <p:spPr>
          <a:xfrm>
            <a:off x="553377" y="1927224"/>
            <a:ext cx="11085246" cy="3003551"/>
          </a:xfr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A7F963-E740-9F44-83CE-FFF0F8B2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96F91-6B73-3B41-9DAD-B0FBF07A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Diagnosis : use questionnaires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C1E325-7FA6-3F49-8165-C1735B2AF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1526612"/>
            <a:ext cx="4702175" cy="478766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CB7453-F6AD-8040-AAAF-70B13528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780" r="14933"/>
          <a:stretch/>
        </p:blipFill>
        <p:spPr>
          <a:xfrm>
            <a:off x="5749925" y="1526611"/>
            <a:ext cx="5877394" cy="47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50"/>
            <a:ext cx="10515600" cy="1325563"/>
          </a:xfrm>
        </p:spPr>
        <p:txBody>
          <a:bodyPr>
            <a:normAutofit/>
          </a:bodyPr>
          <a:lstStyle/>
          <a:p>
            <a:r>
              <a:rPr lang="nl-BE" sz="4000" dirty="0"/>
              <a:t>Differential Diagnosis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07A9991-626F-7A4D-867E-D0C1F0C6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24237" y="636508"/>
            <a:ext cx="7681912" cy="6000829"/>
          </a:xfrm>
        </p:spPr>
      </p:pic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12CC99A6-1940-AE43-A63C-DA2437F60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96" t="35570" r="33627" b="36803"/>
          <a:stretch/>
        </p:blipFill>
        <p:spPr>
          <a:xfrm>
            <a:off x="204788" y="1171575"/>
            <a:ext cx="11958135" cy="54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C561E-DADF-F840-8A8C-8EE76060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Dr WARD Sam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274B1-8A84-8C42-8816-181A3224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Formation en NL</a:t>
            </a:r>
          </a:p>
          <a:p>
            <a:pPr lvl="1"/>
            <a:r>
              <a:rPr lang="nl-BE" dirty="0"/>
              <a:t>FR, ENG, DE</a:t>
            </a:r>
          </a:p>
          <a:p>
            <a:r>
              <a:rPr lang="nl-BE" dirty="0"/>
              <a:t>Clinique Saint Jean 8/10</a:t>
            </a:r>
          </a:p>
          <a:p>
            <a:pPr lvl="1"/>
            <a:r>
              <a:rPr lang="nl-BE" dirty="0"/>
              <a:t>Urologue - Andrologue</a:t>
            </a:r>
          </a:p>
          <a:p>
            <a:pPr lvl="1"/>
            <a:r>
              <a:rPr lang="nl-BE" dirty="0"/>
              <a:t>Coordinateur du departement de chirurgie</a:t>
            </a:r>
          </a:p>
          <a:p>
            <a:pPr lvl="1"/>
            <a:r>
              <a:rPr lang="nl-BE" dirty="0"/>
              <a:t>Comité ethique</a:t>
            </a:r>
          </a:p>
          <a:p>
            <a:pPr lvl="1"/>
            <a:r>
              <a:rPr lang="nl-BE" dirty="0"/>
              <a:t>Comité quartier opératoire</a:t>
            </a:r>
          </a:p>
          <a:p>
            <a:r>
              <a:rPr lang="nl-BE" dirty="0"/>
              <a:t>Cabinet à Medicis 1/10</a:t>
            </a:r>
          </a:p>
          <a:p>
            <a:r>
              <a:rPr lang="nl-BE" dirty="0"/>
              <a:t>Revalidation 0,5/10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5D3F95-F3EF-9F46-8459-F06EA19D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955" y="1770063"/>
            <a:ext cx="1422400" cy="1422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895091-125B-1F4D-B0D6-AC52E462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98" y="2072481"/>
            <a:ext cx="3490587" cy="8175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3F04C6-378B-C748-B8CA-C8B0F2364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49" y="3541845"/>
            <a:ext cx="2073275" cy="23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Treatment guidelines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E4C6A-84B9-8D4C-8CFD-30DB70B0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 doesn’t work </a:t>
            </a:r>
          </a:p>
          <a:p>
            <a:r>
              <a:rPr lang="nl-BE" dirty="0"/>
              <a:t>Lifestyle </a:t>
            </a:r>
          </a:p>
          <a:p>
            <a:r>
              <a:rPr lang="nl-BE" dirty="0"/>
              <a:t>Topical</a:t>
            </a:r>
          </a:p>
          <a:p>
            <a:r>
              <a:rPr lang="nl-BE" dirty="0"/>
              <a:t>Injection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0D3DEA-6A3E-014C-B3CD-88280DC3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112" y="0"/>
            <a:ext cx="7278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Treatment Topical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55615C9-ADFE-4A46-B9E1-6F413DE12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43" b="52316"/>
          <a:stretch/>
        </p:blipFill>
        <p:spPr>
          <a:xfrm>
            <a:off x="1210316" y="1511300"/>
            <a:ext cx="7747948" cy="2074863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802D80-9F1E-9546-B66F-E2B685241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33" r="-315"/>
          <a:stretch/>
        </p:blipFill>
        <p:spPr>
          <a:xfrm>
            <a:off x="1210317" y="3586161"/>
            <a:ext cx="7747948" cy="14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Treatment Injection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1CF06BE-2CC7-FF4A-974E-2072AE4BD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480" y="1468437"/>
            <a:ext cx="8751982" cy="4351338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A11F07-C87D-D344-9CD7-ABC32CC5A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57" y="1027906"/>
            <a:ext cx="11337285" cy="4692650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2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6FCB11E-3826-3B48-9037-EBC8066B8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976813" cy="580628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5818982"/>
            <a:ext cx="4976812" cy="966194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B13D25D1-98DB-2447-A7D7-C0469DEC5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488" y="5841207"/>
            <a:ext cx="1840369" cy="9661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972DAC0-76C3-D443-8EF7-75FAD08EE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956" y="5841207"/>
            <a:ext cx="966194" cy="9661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EB69C45-E7B3-024B-A541-832E499DE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825" y="5893297"/>
            <a:ext cx="3253011" cy="8175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8F36A9B-C31F-EB46-8AF5-7905ADD16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8786" y="5834858"/>
            <a:ext cx="888925" cy="1001119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19661D-732C-AE4D-84D4-4785D3DAD90A}"/>
              </a:ext>
            </a:extLst>
          </p:cNvPr>
          <p:cNvSpPr txBox="1">
            <a:spLocks/>
          </p:cNvSpPr>
          <p:nvPr/>
        </p:nvSpPr>
        <p:spPr>
          <a:xfrm>
            <a:off x="5399361" y="764332"/>
            <a:ext cx="6244952" cy="4736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rgbClr val="000000"/>
                </a:solidFill>
              </a:rPr>
              <a:t>sward@clstjean.be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+32 486 127 552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+32 2 221 98 63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@</a:t>
            </a:r>
            <a:r>
              <a:rPr lang="en-US" sz="2000" dirty="0" err="1">
                <a:solidFill>
                  <a:srgbClr val="000000"/>
                </a:solidFill>
              </a:rPr>
              <a:t>dr_wardsam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C355A-5825-1143-9528-88961A95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F396D1-55CB-6545-948F-8EC73A1E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2588" y="2248694"/>
            <a:ext cx="3351212" cy="335121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1761B4-1EBC-794A-84FE-15D5772B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291557"/>
            <a:ext cx="3180555" cy="31805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B1D9627-F5EA-D24F-9A1F-4CC8131DF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4" y="2197100"/>
            <a:ext cx="3275012" cy="32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E3ED5-77FB-8340-B4FC-7620E1A2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0070C0"/>
                </a:solidFill>
              </a:rPr>
              <a:t>YOSEMA</a:t>
            </a:r>
            <a:r>
              <a:rPr lang="nl-BE" dirty="0">
                <a:solidFill>
                  <a:srgbClr val="0070C0"/>
                </a:solidFill>
              </a:rPr>
              <a:t> </a:t>
            </a:r>
            <a:br>
              <a:rPr lang="nl-BE" dirty="0"/>
            </a:br>
            <a:r>
              <a:rPr lang="nl-BE" b="1" dirty="0">
                <a:solidFill>
                  <a:srgbClr val="0070C0"/>
                </a:solidFill>
              </a:rPr>
              <a:t>Yo</a:t>
            </a:r>
            <a:r>
              <a:rPr lang="nl-BE" dirty="0"/>
              <a:t>ung </a:t>
            </a:r>
            <a:r>
              <a:rPr lang="nl-BE" b="1" dirty="0">
                <a:solidFill>
                  <a:srgbClr val="0070C0"/>
                </a:solidFill>
              </a:rPr>
              <a:t>Se</a:t>
            </a:r>
            <a:r>
              <a:rPr lang="nl-BE" dirty="0"/>
              <a:t>xual </a:t>
            </a:r>
            <a:r>
              <a:rPr lang="nl-BE" b="1" dirty="0">
                <a:solidFill>
                  <a:srgbClr val="0070C0"/>
                </a:solidFill>
              </a:rPr>
              <a:t>M</a:t>
            </a:r>
            <a:r>
              <a:rPr lang="nl-BE" dirty="0"/>
              <a:t>edecine </a:t>
            </a:r>
            <a:r>
              <a:rPr lang="nl-BE" b="1" dirty="0">
                <a:solidFill>
                  <a:srgbClr val="0070C0"/>
                </a:solidFill>
              </a:rPr>
              <a:t>A</a:t>
            </a:r>
            <a:r>
              <a:rPr lang="nl-BE" dirty="0"/>
              <a:t>cademicians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823B62-9E41-5740-99BE-05221E967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46374"/>
          <a:stretch/>
        </p:blipFill>
        <p:spPr>
          <a:xfrm>
            <a:off x="3874293" y="1877219"/>
            <a:ext cx="4443413" cy="4308764"/>
          </a:xfrm>
        </p:spPr>
      </p:pic>
    </p:spTree>
    <p:extLst>
      <p:ext uri="{BB962C8B-B14F-4D97-AF65-F5344CB8AC3E}">
        <p14:creationId xmlns:p14="http://schemas.microsoft.com/office/powerpoint/2010/main" val="494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1D6E5-D760-FE4E-BFA0-ED65016A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A7ECA-04C9-9F47-AEE6-38FD3741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303" y="1690688"/>
            <a:ext cx="6661394" cy="2991644"/>
          </a:xfrm>
        </p:spPr>
      </p:pic>
    </p:spTree>
    <p:extLst>
      <p:ext uri="{BB962C8B-B14F-4D97-AF65-F5344CB8AC3E}">
        <p14:creationId xmlns:p14="http://schemas.microsoft.com/office/powerpoint/2010/main" val="335398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7882-2810-844F-87CA-EE73D8DB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Late Onset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46B35-5A0B-E546-A95C-D59D22F3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  <a:p>
            <a:r>
              <a:rPr lang="nl-BE" dirty="0"/>
              <a:t>Facts </a:t>
            </a:r>
          </a:p>
          <a:p>
            <a:r>
              <a:rPr lang="nl-BE" dirty="0"/>
              <a:t>Epidemiology </a:t>
            </a:r>
          </a:p>
          <a:p>
            <a:r>
              <a:rPr lang="nl-BE" dirty="0"/>
              <a:t>Diagnosis</a:t>
            </a:r>
          </a:p>
          <a:p>
            <a:pPr lvl="1"/>
            <a:r>
              <a:rPr lang="nl-BE" dirty="0"/>
              <a:t>Adam test </a:t>
            </a:r>
          </a:p>
          <a:p>
            <a:r>
              <a:rPr lang="nl-BE" dirty="0"/>
              <a:t>Treatment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BD3AED-C714-1740-A9B2-ED3B1482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2319C3D-C505-CC43-ABD2-91FD286E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E97E46-6987-BD41-9AB9-442B96A3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D863A-E716-5A43-8631-DCFDCF6B0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Low Testosterone </a:t>
            </a:r>
          </a:p>
          <a:p>
            <a:r>
              <a:rPr lang="nl-BE" dirty="0"/>
              <a:t>Symptoms: </a:t>
            </a:r>
          </a:p>
          <a:p>
            <a:pPr lvl="1"/>
            <a:r>
              <a:rPr lang="nl-BE" dirty="0"/>
              <a:t>Lethargy</a:t>
            </a:r>
          </a:p>
          <a:p>
            <a:pPr lvl="1"/>
            <a:r>
              <a:rPr lang="nl-BE" dirty="0"/>
              <a:t>Fatigue</a:t>
            </a:r>
          </a:p>
          <a:p>
            <a:pPr lvl="1"/>
            <a:r>
              <a:rPr lang="nl-BE" dirty="0"/>
              <a:t>Decreased sense of well-being</a:t>
            </a:r>
          </a:p>
          <a:p>
            <a:pPr lvl="1"/>
            <a:r>
              <a:rPr lang="nl-BE" dirty="0"/>
              <a:t>Depressive mood</a:t>
            </a:r>
          </a:p>
          <a:p>
            <a:pPr lvl="1"/>
            <a:r>
              <a:rPr lang="nl-BE" dirty="0"/>
              <a:t>Reduced physical and mental activity</a:t>
            </a:r>
          </a:p>
          <a:p>
            <a:pPr lvl="1"/>
            <a:r>
              <a:rPr lang="nl-BE" dirty="0"/>
              <a:t>Diminished libido (sexual desire)</a:t>
            </a:r>
          </a:p>
          <a:p>
            <a:pPr lvl="1"/>
            <a:r>
              <a:rPr lang="nl-BE" dirty="0"/>
              <a:t>Increased sweating</a:t>
            </a:r>
          </a:p>
          <a:p>
            <a:pPr lvl="1"/>
            <a:r>
              <a:rPr lang="nl-BE" dirty="0"/>
              <a:t>Reduced muscle and bone mass or even osteoporosis (Dexa?)</a:t>
            </a:r>
          </a:p>
          <a:p>
            <a:pPr lvl="1"/>
            <a:r>
              <a:rPr lang="nl-BE" dirty="0"/>
              <a:t>Erectile dysfunction</a:t>
            </a:r>
          </a:p>
          <a:p>
            <a:pPr lvl="1"/>
            <a:r>
              <a:rPr lang="nl-BE" dirty="0"/>
              <a:t>Mild anemia. 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FD9FDE-2C5B-E840-8571-001E2A68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748602"/>
            <a:ext cx="10515599" cy="58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7882-2810-844F-87CA-EE73D8DB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Late Onset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46B35-5A0B-E546-A95C-D59D22F3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  <a:p>
            <a:r>
              <a:rPr lang="nl-BE" b="1" dirty="0"/>
              <a:t>Facts </a:t>
            </a:r>
          </a:p>
          <a:p>
            <a:r>
              <a:rPr lang="nl-BE" dirty="0"/>
              <a:t>Epidemiology </a:t>
            </a:r>
          </a:p>
          <a:p>
            <a:r>
              <a:rPr lang="nl-BE" dirty="0"/>
              <a:t>Diagnosis</a:t>
            </a:r>
          </a:p>
          <a:p>
            <a:pPr lvl="1"/>
            <a:r>
              <a:rPr lang="nl-BE" dirty="0"/>
              <a:t>Adam test </a:t>
            </a:r>
          </a:p>
          <a:p>
            <a:r>
              <a:rPr lang="nl-BE" dirty="0"/>
              <a:t>Treatment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BD3AED-C714-1740-A9B2-ED3B1482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C81F8CB-DFC7-F44F-B1C4-A3FD9B9B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112" y="5964237"/>
            <a:ext cx="3467100" cy="67310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3FA2927-1F04-4044-8FE3-D36D85D71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87210" y="105668"/>
            <a:ext cx="5017579" cy="6646663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0E57D1-CBF8-3340-B977-8890FD1496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59" r="2055" b="51155"/>
          <a:stretch/>
        </p:blipFill>
        <p:spPr>
          <a:xfrm>
            <a:off x="749142" y="757238"/>
            <a:ext cx="10693716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295</Words>
  <Application>Microsoft Office PowerPoint</Application>
  <PresentationFormat>Breedbeeld</PresentationFormat>
  <Paragraphs>95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LATE ONSET HYPOGONADISME  “the myth of andropause”</vt:lpstr>
      <vt:lpstr>Dr WARD Sam</vt:lpstr>
      <vt:lpstr>PowerPoint-presentatie</vt:lpstr>
      <vt:lpstr>YOSEMA  Young Sexual Medecine Academicians</vt:lpstr>
      <vt:lpstr>PowerPoint-presentatie</vt:lpstr>
      <vt:lpstr>Late Onset Hypogonadism</vt:lpstr>
      <vt:lpstr>Definition</vt:lpstr>
      <vt:lpstr>Late Onset Hypogonadism</vt:lpstr>
      <vt:lpstr>PowerPoint-presentatie</vt:lpstr>
      <vt:lpstr>PowerPoint-presentatie</vt:lpstr>
      <vt:lpstr>Belgie, anno 2019</vt:lpstr>
      <vt:lpstr>Facts: from cone to pillar</vt:lpstr>
      <vt:lpstr>Late Onset Hypogonadism</vt:lpstr>
      <vt:lpstr>Risk of hypogonadism</vt:lpstr>
      <vt:lpstr>Epidiomology</vt:lpstr>
      <vt:lpstr>Diagnosis</vt:lpstr>
      <vt:lpstr>Diagnosis</vt:lpstr>
      <vt:lpstr>Diagnosis : use questionnaires </vt:lpstr>
      <vt:lpstr>Differential Diagnosis</vt:lpstr>
      <vt:lpstr>Treatment guidelines</vt:lpstr>
      <vt:lpstr>Treatment Topical </vt:lpstr>
      <vt:lpstr>Treatment Injection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ONSET HYPOGONADISME  “the myth of andropause”</dc:title>
  <dc:creator>Sam Ward</dc:creator>
  <cp:lastModifiedBy>Alev Akin</cp:lastModifiedBy>
  <cp:revision>14</cp:revision>
  <dcterms:created xsi:type="dcterms:W3CDTF">2019-09-21T06:55:53Z</dcterms:created>
  <dcterms:modified xsi:type="dcterms:W3CDTF">2019-09-26T07:33:07Z</dcterms:modified>
</cp:coreProperties>
</file>