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  <p:sldMasterId id="2147483698" r:id="rId2"/>
    <p:sldMasterId id="2147483694" r:id="rId3"/>
    <p:sldMasterId id="2147483680" r:id="rId4"/>
    <p:sldMasterId id="2147483688" r:id="rId5"/>
    <p:sldMasterId id="2147483700" r:id="rId6"/>
  </p:sldMasterIdLst>
  <p:notesMasterIdLst>
    <p:notesMasterId r:id="rId16"/>
  </p:notesMasterIdLst>
  <p:sldIdLst>
    <p:sldId id="301" r:id="rId7"/>
    <p:sldId id="303" r:id="rId8"/>
    <p:sldId id="263" r:id="rId9"/>
    <p:sldId id="304" r:id="rId10"/>
    <p:sldId id="305" r:id="rId11"/>
    <p:sldId id="311" r:id="rId12"/>
    <p:sldId id="306" r:id="rId13"/>
    <p:sldId id="312" r:id="rId14"/>
    <p:sldId id="307" r:id="rId15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Van der Aa" initials="FVd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4380"/>
    <a:srgbClr val="69B7BB"/>
    <a:srgbClr val="4BACC6"/>
    <a:srgbClr val="FFFFFF"/>
    <a:srgbClr val="11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5" autoAdjust="0"/>
    <p:restoredTop sz="94599" autoAdjust="0"/>
  </p:normalViewPr>
  <p:slideViewPr>
    <p:cSldViewPr snapToGrid="0" snapToObjects="1">
      <p:cViewPr varScale="1">
        <p:scale>
          <a:sx n="83" d="100"/>
          <a:sy n="83" d="100"/>
        </p:scale>
        <p:origin x="129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771AC-C661-44A0-9F9B-57B1785C68CA}" type="datetimeFigureOut">
              <a:rPr lang="nl-BE" smtClean="0"/>
              <a:t>16/10/2019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DD29D-4FC8-41CA-BA28-BD1C3C8053A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471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59888" y="2701781"/>
            <a:ext cx="5784113" cy="1040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50000"/>
              </a:lnSpc>
              <a:spcAft>
                <a:spcPts val="0"/>
              </a:spcAft>
              <a:defRPr sz="2400">
                <a:solidFill>
                  <a:schemeClr val="bg1"/>
                </a:solidFill>
                <a:latin typeface="Eurostile"/>
              </a:defRPr>
            </a:lvl1pPr>
          </a:lstStyle>
          <a:p>
            <a:r>
              <a:rPr lang="fr-FR" dirty="0"/>
              <a:t>Titre présentation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presentatie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359889" y="3984810"/>
            <a:ext cx="5784112" cy="5127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Eurostil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Nom présentateur / </a:t>
            </a:r>
            <a:r>
              <a:rPr lang="fr-FR" dirty="0" err="1"/>
              <a:t>Naam</a:t>
            </a:r>
            <a:r>
              <a:rPr lang="fr-FR" dirty="0"/>
              <a:t> </a:t>
            </a:r>
            <a:r>
              <a:rPr lang="fr-FR" dirty="0" err="1"/>
              <a:t>spreker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4307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3" y="340604"/>
            <a:ext cx="7218087" cy="499367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0238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2" y="342000"/>
            <a:ext cx="7218000" cy="497971"/>
          </a:xfrm>
        </p:spPr>
        <p:txBody>
          <a:bodyPr/>
          <a:lstStyle>
            <a:lvl1pPr>
              <a:defRPr sz="2400" kern="0" spc="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6"/>
            <a:ext cx="3868737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35866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73107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59499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303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503ACA-7D76-024B-879B-BCD1B8127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7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531411-FCC7-4D4D-A562-5892F9787E5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16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71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9491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128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71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kern="1200" spc="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fr-FR" dirty="0"/>
              <a:t>Titre chapitre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hoofdstuk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48</a:t>
            </a:r>
          </a:p>
          <a:p>
            <a:pPr lvl="0"/>
            <a:r>
              <a:rPr lang="fr-FR" dirty="0"/>
              <a:t>Bleu/</a:t>
            </a:r>
            <a:r>
              <a:rPr lang="fr-FR" dirty="0" err="1"/>
              <a:t>Blauw</a:t>
            </a:r>
            <a:r>
              <a:rPr lang="fr-FR" dirty="0"/>
              <a:t> RGB 31 73 125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985845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97262" y="331367"/>
            <a:ext cx="7218000" cy="500400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6"/>
            <a:ext cx="3868737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4464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694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6230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8142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31360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1454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3718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76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717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32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9614CB-3586-0E4F-9820-1AC1BB9D4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963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1038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F497D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236089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/>
            </a:lvl1pPr>
          </a:lstStyle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713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119E-225D-4B48-A860-9E7E6661C386}" type="datetimeFigureOut">
              <a:rPr lang="fr-BE" smtClean="0"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5FDB-363A-4119-9385-F605FC45019E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680400"/>
            <a:ext cx="712787" cy="69056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4380"/>
                </a:solidFill>
              </a:defRPr>
            </a:lvl1pPr>
          </a:lstStyle>
          <a:p>
            <a:pPr lvl="0"/>
            <a:r>
              <a:rPr lang="fr-BE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F26CFEB-2F6E-4249-9D38-B5A9BCDA98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9855"/>
            <a:ext cx="9169400" cy="6858711"/>
          </a:xfrm>
          <a:prstGeom prst="rect">
            <a:avLst/>
          </a:prstGeom>
        </p:spPr>
      </p:pic>
      <p:pic>
        <p:nvPicPr>
          <p:cNvPr id="8" name="Image 3" descr="FOND COURBE PLEIN-CMJN.ai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896" y="-387048"/>
            <a:ext cx="9795800" cy="1598400"/>
          </a:xfrm>
          <a:prstGeom prst="rect">
            <a:avLst/>
          </a:prstGeom>
        </p:spPr>
      </p:pic>
      <p:pic>
        <p:nvPicPr>
          <p:cNvPr id="9" name="Image 4" descr="LOGO SAINT JEAN + NOM NEGATIF-CMJN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6" y="-61199"/>
            <a:ext cx="4598971" cy="161307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24A23116-1070-4850-9679-BB509AC5AE20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4F74916-EDC3-48FE-8F14-28BD3FD9218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0" name="Imag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18726" y="4001005"/>
            <a:ext cx="6050674" cy="11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2636888"/>
            <a:ext cx="7690697" cy="2456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Titre chapitre /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fr-FR" dirty="0" err="1"/>
              <a:t>hoofdstuk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48</a:t>
            </a:r>
          </a:p>
          <a:p>
            <a:pPr lvl="0"/>
            <a:r>
              <a:rPr lang="fr-FR" dirty="0"/>
              <a:t>Bleu/</a:t>
            </a:r>
            <a:r>
              <a:rPr lang="fr-FR" dirty="0" err="1"/>
              <a:t>Blauw</a:t>
            </a:r>
            <a:r>
              <a:rPr lang="fr-FR" dirty="0"/>
              <a:t> RGB 31 73 125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5705C8-535E-5448-817B-3D993689BF7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1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25" r:id="rId2"/>
    <p:sldLayoutId id="2147483747" r:id="rId3"/>
    <p:sldLayoutId id="2147483726" r:id="rId4"/>
    <p:sldLayoutId id="214748372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0"/>
        </a:spcBef>
        <a:buClr>
          <a:srgbClr val="4BACC6"/>
        </a:buClr>
        <a:buFont typeface="Wingdings" panose="05000000000000000000" pitchFamily="2" charset="2"/>
        <a:buNone/>
        <a:defRPr sz="48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10" name="Rounded Rectangle 6"/>
          <p:cNvSpPr/>
          <p:nvPr userDrawn="1"/>
        </p:nvSpPr>
        <p:spPr>
          <a:xfrm>
            <a:off x="483061" y="691686"/>
            <a:ext cx="719092" cy="669600"/>
          </a:xfrm>
          <a:prstGeom prst="roundRect">
            <a:avLst/>
          </a:prstGeom>
          <a:ln w="6350"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2000" dirty="0">
              <a:solidFill>
                <a:srgbClr val="004380"/>
              </a:solidFill>
              <a:latin typeface="DIN Offc Pro Medium" panose="020B0604020101020102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2312999"/>
            <a:ext cx="5428273" cy="156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89E518-509F-AE40-B8FE-E21CB8A28CC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24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10" name="Rounded Rectangle 6"/>
          <p:cNvSpPr/>
          <p:nvPr userDrawn="1"/>
        </p:nvSpPr>
        <p:spPr>
          <a:xfrm>
            <a:off x="483061" y="691686"/>
            <a:ext cx="719092" cy="669600"/>
          </a:xfrm>
          <a:prstGeom prst="roundRect">
            <a:avLst/>
          </a:prstGeom>
          <a:ln w="6350"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2000" dirty="0">
              <a:solidFill>
                <a:srgbClr val="004380"/>
              </a:solidFill>
              <a:latin typeface="DIN Offc Pro Medium" panose="020B0604020101020102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F95B22-DA9D-F64D-BE5A-D2EB4167BB9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  <p:sldLayoutId id="2147483702" r:id="rId6"/>
    <p:sldLayoutId id="2147483703" r:id="rId7"/>
    <p:sldLayoutId id="2147483705" r:id="rId8"/>
    <p:sldLayoutId id="214748370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9" name="Image 7" descr="LOGO SAINT JEAN + NOM POSITIF-CMJN.ai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" y="5951551"/>
            <a:ext cx="2102644" cy="73749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97263" y="340604"/>
            <a:ext cx="7218087" cy="49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Titre chapitre 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ea typeface="Lucida Grande"/>
                <a:cs typeface="Eurostile"/>
              </a:rPr>
              <a:t>Ι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Titel</a:t>
            </a:r>
            <a:r>
              <a:rPr lang="fr-FR" sz="2200" b="1" spc="120" dirty="0">
                <a:solidFill>
                  <a:schemeClr val="bg1"/>
                </a:solidFill>
                <a:latin typeface="Eurostile"/>
                <a:cs typeface="Eurostile"/>
              </a:rPr>
              <a:t> </a:t>
            </a:r>
            <a:r>
              <a:rPr lang="fr-FR" sz="2200" b="1" spc="120" dirty="0" err="1">
                <a:solidFill>
                  <a:schemeClr val="bg1"/>
                </a:solidFill>
                <a:latin typeface="Eurostile"/>
                <a:cs typeface="Eurostile"/>
              </a:rPr>
              <a:t>hoofdstuk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9FA5119E-225D-4B48-A860-9E7E6661C386}" type="datetimeFigureOut">
              <a:rPr lang="fr-BE" smtClean="0"/>
              <a:pPr/>
              <a:t>16-10-19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528391"/>
            <a:ext cx="30861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528391"/>
            <a:ext cx="20574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Eurostile"/>
              </a:defRPr>
            </a:lvl1pPr>
          </a:lstStyle>
          <a:p>
            <a:fld id="{061F5FDB-363A-4119-9385-F605FC45019E}" type="slidenum">
              <a:rPr lang="fr-BE" smtClean="0"/>
              <a:pPr/>
              <a:t>‹nr.›</a:t>
            </a:fld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7C096C6-AFEA-4D48-ACD7-76E0F6705A3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49114" y="6040086"/>
            <a:ext cx="1912784" cy="4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2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730" r:id="rId6"/>
    <p:sldLayoutId id="2147483732" r:id="rId7"/>
    <p:sldLayoutId id="214748374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9834" y="1618342"/>
            <a:ext cx="6565900" cy="5239658"/>
          </a:xfrm>
          <a:prstGeom prst="rect">
            <a:avLst/>
          </a:prstGeom>
        </p:spPr>
      </p:pic>
      <p:pic>
        <p:nvPicPr>
          <p:cNvPr id="7" name="Image 3" descr="FOND COURBE PLEIN-CMJN.ai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5179" r="3321"/>
          <a:stretch/>
        </p:blipFill>
        <p:spPr>
          <a:xfrm>
            <a:off x="-10634" y="-10633"/>
            <a:ext cx="9154633" cy="134873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2152" y="3035693"/>
            <a:ext cx="6046371" cy="1200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Merci pour votre attention / </a:t>
            </a:r>
            <a:r>
              <a:rPr lang="fr-FR" dirty="0" err="1"/>
              <a:t>Bedankt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aandacht</a:t>
            </a:r>
            <a:r>
              <a:rPr lang="fr-FR" dirty="0"/>
              <a:t> </a:t>
            </a:r>
            <a:r>
              <a:rPr lang="fr-FR" dirty="0" err="1"/>
              <a:t>Eurostile</a:t>
            </a:r>
            <a:r>
              <a:rPr lang="fr-FR" dirty="0"/>
              <a:t> 24 Bleu/</a:t>
            </a:r>
            <a:r>
              <a:rPr lang="fr-FR" dirty="0" err="1"/>
              <a:t>Blauw</a:t>
            </a:r>
            <a:r>
              <a:rPr lang="fr-FR" dirty="0"/>
              <a:t> RGB 31 73 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D05BC-E520-46AA-961D-AFC9A3EBE2CB}"/>
              </a:ext>
            </a:extLst>
          </p:cNvPr>
          <p:cNvSpPr/>
          <p:nvPr userDrawn="1"/>
        </p:nvSpPr>
        <p:spPr>
          <a:xfrm>
            <a:off x="-104502" y="5952919"/>
            <a:ext cx="9318172" cy="905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EDC4B721-DB7C-4177-8015-1043E42D22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64429" y="5952919"/>
            <a:ext cx="2446084" cy="697983"/>
          </a:xfrm>
          <a:prstGeom prst="rect">
            <a:avLst/>
          </a:prstGeom>
        </p:spPr>
      </p:pic>
      <p:pic>
        <p:nvPicPr>
          <p:cNvPr id="12" name="Image 5">
            <a:extLst>
              <a:ext uri="{FF2B5EF4-FFF2-40B4-BE49-F238E27FC236}">
                <a16:creationId xmlns:a16="http://schemas.microsoft.com/office/drawing/2014/main" id="{43C5CFF2-85AA-4A84-AD7B-A4E6B7FCCF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3349" y="6115684"/>
            <a:ext cx="2538463" cy="535218"/>
          </a:xfrm>
          <a:prstGeom prst="rect">
            <a:avLst/>
          </a:prstGeom>
        </p:spPr>
      </p:pic>
      <p:pic>
        <p:nvPicPr>
          <p:cNvPr id="13" name="Image 11">
            <a:extLst>
              <a:ext uri="{FF2B5EF4-FFF2-40B4-BE49-F238E27FC236}">
                <a16:creationId xmlns:a16="http://schemas.microsoft.com/office/drawing/2014/main" id="{7C96CBBA-E2FF-4DB7-BC41-4AE22D0E5CB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89189" y="6036422"/>
            <a:ext cx="1330790" cy="7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Eurostile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4BACC6"/>
        </a:buClr>
        <a:buFont typeface="Wingdings" panose="05000000000000000000" pitchFamily="2" charset="2"/>
        <a:buNone/>
        <a:defRPr sz="2400" kern="1200">
          <a:solidFill>
            <a:srgbClr val="1F497D"/>
          </a:solidFill>
          <a:latin typeface="Eurostil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1859C"/>
        </a:buClr>
        <a:buFont typeface="Wingdings" panose="05000000000000000000" pitchFamily="2" charset="2"/>
        <a:buChar char="§"/>
        <a:defRPr sz="2400" kern="1200">
          <a:solidFill>
            <a:srgbClr val="004380"/>
          </a:solidFill>
          <a:latin typeface="Eurostil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59888" y="4051693"/>
            <a:ext cx="5784113" cy="10408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BE" dirty="0"/>
              <a:t/>
            </a:r>
            <a:br>
              <a:rPr lang="fr-BE" dirty="0"/>
            </a:br>
            <a:r>
              <a:rPr lang="fr-BE" dirty="0" err="1"/>
              <a:t>Prosaatcarcinoma</a:t>
            </a:r>
            <a:r>
              <a:rPr lang="fr-BE" dirty="0"/>
              <a:t> en </a:t>
            </a:r>
            <a:r>
              <a:rPr lang="fr-BE" dirty="0" err="1"/>
              <a:t>nucleaire</a:t>
            </a:r>
            <a:r>
              <a:rPr lang="fr-BE" dirty="0"/>
              <a:t> </a:t>
            </a:r>
            <a:r>
              <a:rPr lang="fr-BE" dirty="0" err="1"/>
              <a:t>geneeskunde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9889" y="5158704"/>
            <a:ext cx="5784112" cy="512762"/>
          </a:xfrm>
        </p:spPr>
        <p:txBody>
          <a:bodyPr/>
          <a:lstStyle/>
          <a:p>
            <a:r>
              <a:rPr lang="fr-BE" sz="2000" dirty="0"/>
              <a:t>Dr Florence Lemonnier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440D76-B468-614E-BD7C-E9A93D6CB0D0}"/>
              </a:ext>
            </a:extLst>
          </p:cNvPr>
          <p:cNvSpPr/>
          <p:nvPr/>
        </p:nvSpPr>
        <p:spPr>
          <a:xfrm>
            <a:off x="-104502" y="5952919"/>
            <a:ext cx="9318172" cy="905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B611FD-186B-AB4C-BDD8-2BFB1813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49" y="6115684"/>
            <a:ext cx="2538463" cy="5352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9810685-F917-3248-9A43-36BD8F79F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189" y="6036422"/>
            <a:ext cx="1330790" cy="7138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BCD3A6-8EF8-784A-8382-AD2E0B6D8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161" y="5974892"/>
            <a:ext cx="2569063" cy="6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023A9A5-D98F-6D42-8F57-E45CCD0A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 err="1"/>
              <a:t>Nucleaire</a:t>
            </a:r>
            <a:r>
              <a:rPr lang="fr-FR" sz="3600" dirty="0"/>
              <a:t> </a:t>
            </a:r>
            <a:r>
              <a:rPr lang="fr-FR" sz="3600" dirty="0" err="1"/>
              <a:t>geneeskunde</a:t>
            </a:r>
            <a:r>
              <a:rPr lang="fr-FR" sz="3600" dirty="0"/>
              <a:t> </a:t>
            </a:r>
            <a:br>
              <a:rPr lang="fr-FR" sz="3600" dirty="0"/>
            </a:br>
            <a:r>
              <a:rPr lang="fr-FR" sz="3600" dirty="0" smtClean="0"/>
              <a:t>in </a:t>
            </a:r>
            <a:r>
              <a:rPr lang="fr-FR" sz="3600" dirty="0"/>
              <a:t>Sint Jan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34D5BEB-265C-024A-9366-272300F5FB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50894"/>
            <a:ext cx="8229600" cy="493776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/>
              <a:t>2 </a:t>
            </a:r>
            <a:r>
              <a:rPr lang="fr-FR" sz="2400" dirty="0" err="1"/>
              <a:t>artsen</a:t>
            </a:r>
            <a:r>
              <a:rPr lang="fr-FR" sz="2400" dirty="0"/>
              <a:t> : </a:t>
            </a:r>
            <a:endParaRPr lang="fr-FR" sz="2400" dirty="0" smtClean="0"/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fr-FR" dirty="0" smtClean="0"/>
              <a:t>Dr </a:t>
            </a:r>
            <a:r>
              <a:rPr lang="fr-FR" dirty="0"/>
              <a:t>Declerck en Dr </a:t>
            </a:r>
            <a:r>
              <a:rPr lang="fr-FR" dirty="0" smtClean="0"/>
              <a:t>Lemonnier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endParaRPr lang="fr-FR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/>
              <a:t>2 </a:t>
            </a:r>
            <a:r>
              <a:rPr lang="fr-FR" sz="2400" dirty="0" err="1"/>
              <a:t>secretaressen</a:t>
            </a:r>
            <a:r>
              <a:rPr lang="fr-FR" sz="2400" dirty="0"/>
              <a:t> : </a:t>
            </a:r>
            <a:endParaRPr lang="fr-FR" sz="2400" dirty="0" smtClean="0"/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fr-FR" dirty="0" smtClean="0"/>
              <a:t>Mieke </a:t>
            </a:r>
            <a:r>
              <a:rPr lang="fr-FR" dirty="0"/>
              <a:t>en </a:t>
            </a:r>
            <a:r>
              <a:rPr lang="fr-FR" dirty="0" smtClean="0"/>
              <a:t>Patricia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endParaRPr lang="fr-FR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/>
              <a:t>6 </a:t>
            </a:r>
            <a:r>
              <a:rPr lang="fr-FR" sz="2400" dirty="0" err="1"/>
              <a:t>techonologen</a:t>
            </a:r>
            <a:r>
              <a:rPr lang="fr-FR" sz="2400" dirty="0"/>
              <a:t>: </a:t>
            </a:r>
            <a:endParaRPr lang="fr-FR" sz="2400" dirty="0" smtClean="0"/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fr-FR" dirty="0" smtClean="0"/>
              <a:t>Yvan</a:t>
            </a:r>
            <a:r>
              <a:rPr lang="fr-FR" dirty="0"/>
              <a:t>, Sarah, Sarah, Christine, Danielle en </a:t>
            </a:r>
            <a:r>
              <a:rPr lang="fr-FR" dirty="0" smtClean="0"/>
              <a:t>Didier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endParaRPr lang="fr-FR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2400" dirty="0"/>
              <a:t>1 </a:t>
            </a:r>
            <a:r>
              <a:rPr lang="fr-FR" sz="2400" dirty="0" err="1" smtClean="0"/>
              <a:t>Fysicus</a:t>
            </a:r>
            <a:r>
              <a:rPr lang="fr-FR" sz="2400" dirty="0" smtClean="0"/>
              <a:t>: 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fr-FR" dirty="0" smtClean="0"/>
              <a:t>Jos</a:t>
            </a:r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17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13" y="-224202"/>
            <a:ext cx="9291313" cy="696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3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2F8D299-938E-B442-B43F-B61EF1D2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err="1" smtClean="0"/>
              <a:t>Diagnostiek</a:t>
            </a:r>
            <a:endParaRPr lang="fr-FR" sz="3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EC6478-06A4-E745-B587-37ABABB5573A}"/>
              </a:ext>
            </a:extLst>
          </p:cNvPr>
          <p:cNvSpPr txBox="1"/>
          <p:nvPr/>
        </p:nvSpPr>
        <p:spPr>
          <a:xfrm>
            <a:off x="172996" y="1309815"/>
            <a:ext cx="831830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u="sng" dirty="0" err="1">
                <a:solidFill>
                  <a:srgbClr val="0070C0"/>
                </a:solidFill>
                <a:latin typeface="Eurostile" panose="020B0504020202050204" pitchFamily="34" charset="77"/>
              </a:rPr>
              <a:t>Botscintigrafie</a:t>
            </a:r>
            <a:r>
              <a:rPr lang="fr-FR" sz="2800" u="sng" dirty="0">
                <a:solidFill>
                  <a:srgbClr val="0070C0"/>
                </a:solidFill>
                <a:latin typeface="Eurostile" panose="020B0504020202050204" pitchFamily="34" charset="77"/>
              </a:rPr>
              <a:t> met SPECT-CT</a:t>
            </a:r>
            <a:r>
              <a:rPr lang="fr-FR" sz="2800" dirty="0">
                <a:latin typeface="Eurostile" panose="020B0504020202050204" pitchFamily="34" charset="77"/>
              </a:rPr>
              <a:t>: </a:t>
            </a:r>
          </a:p>
          <a:p>
            <a:r>
              <a:rPr lang="fr-FR" sz="2800" dirty="0">
                <a:latin typeface="Eurostile" panose="020B0504020202050204" pitchFamily="34" charset="77"/>
              </a:rPr>
              <a:t>Bilan van </a:t>
            </a:r>
            <a:r>
              <a:rPr lang="fr-FR" sz="2800" dirty="0" err="1">
                <a:latin typeface="Eurostile" panose="020B0504020202050204" pitchFamily="34" charset="77"/>
              </a:rPr>
              <a:t>uitbreiding</a:t>
            </a:r>
            <a:r>
              <a:rPr lang="fr-FR" sz="2800" dirty="0">
                <a:latin typeface="Eurostile" panose="020B0504020202050204" pitchFamily="34" charset="77"/>
              </a:rPr>
              <a:t> en </a:t>
            </a:r>
            <a:r>
              <a:rPr lang="fr-FR" sz="2800" dirty="0" err="1">
                <a:latin typeface="Eurostile" panose="020B0504020202050204" pitchFamily="34" charset="77"/>
              </a:rPr>
              <a:t>detectie</a:t>
            </a:r>
            <a:r>
              <a:rPr lang="fr-FR" sz="2800" dirty="0">
                <a:latin typeface="Eurostile" panose="020B0504020202050204" pitchFamily="34" charset="77"/>
              </a:rPr>
              <a:t> van </a:t>
            </a:r>
            <a:r>
              <a:rPr lang="fr-FR" sz="2800" dirty="0" err="1" smtClean="0">
                <a:latin typeface="Eurostile" panose="020B0504020202050204" pitchFamily="34" charset="77"/>
              </a:rPr>
              <a:t>recidieven</a:t>
            </a:r>
            <a:endParaRPr lang="fr-FR" sz="2800" dirty="0">
              <a:latin typeface="Eurostile" panose="020B0504020202050204" pitchFamily="34" charset="77"/>
            </a:endParaRPr>
          </a:p>
          <a:p>
            <a:endParaRPr lang="fr-FR" sz="2800" dirty="0">
              <a:latin typeface="Eurostile" panose="020B050402020205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u="sng" dirty="0">
                <a:solidFill>
                  <a:srgbClr val="0070C0"/>
                </a:solidFill>
                <a:latin typeface="Eurostile" panose="020B0504020202050204" pitchFamily="34" charset="77"/>
              </a:rPr>
              <a:t>PSMA PET</a:t>
            </a:r>
            <a:r>
              <a:rPr lang="fr-FR" sz="2800" dirty="0">
                <a:latin typeface="Eurostile" panose="020B0504020202050204" pitchFamily="34" charset="77"/>
              </a:rPr>
              <a:t>:</a:t>
            </a:r>
          </a:p>
          <a:p>
            <a:r>
              <a:rPr lang="fr-BE" sz="2800" b="1" dirty="0" err="1">
                <a:latin typeface="Eurostile" panose="020B0504020202050204" pitchFamily="34" charset="77"/>
              </a:rPr>
              <a:t>Specifiek</a:t>
            </a:r>
            <a:r>
              <a:rPr lang="fr-BE" sz="2800" dirty="0">
                <a:latin typeface="Eurostile" panose="020B0504020202050204" pitchFamily="34" charset="77"/>
              </a:rPr>
              <a:t> </a:t>
            </a:r>
            <a:r>
              <a:rPr lang="fr-BE" sz="2800" dirty="0" err="1" smtClean="0">
                <a:latin typeface="Eurostile" panose="020B0504020202050204" pitchFamily="34" charset="77"/>
              </a:rPr>
              <a:t>membranair</a:t>
            </a:r>
            <a:r>
              <a:rPr lang="fr-BE" sz="2800" dirty="0" smtClean="0">
                <a:latin typeface="Eurostile" panose="020B0504020202050204" pitchFamily="34" charset="77"/>
              </a:rPr>
              <a:t> </a:t>
            </a:r>
            <a:r>
              <a:rPr lang="fr-BE" sz="2800" dirty="0" err="1" smtClean="0">
                <a:latin typeface="Eurostile" panose="020B0504020202050204" pitchFamily="34" charset="77"/>
              </a:rPr>
              <a:t>antigen</a:t>
            </a:r>
            <a:r>
              <a:rPr lang="fr-BE" sz="2800" dirty="0" smtClean="0">
                <a:latin typeface="Eurostile" panose="020B0504020202050204" pitchFamily="34" charset="77"/>
              </a:rPr>
              <a:t> </a:t>
            </a:r>
            <a:r>
              <a:rPr lang="fr-BE" sz="2800" dirty="0">
                <a:latin typeface="Eurostile" panose="020B0504020202050204" pitchFamily="34" charset="77"/>
              </a:rPr>
              <a:t>van de </a:t>
            </a:r>
            <a:r>
              <a:rPr lang="fr-BE" sz="2800" dirty="0" err="1">
                <a:latin typeface="Eurostile" panose="020B0504020202050204" pitchFamily="34" charset="77"/>
              </a:rPr>
              <a:t>prostaat</a:t>
            </a:r>
            <a:endParaRPr lang="fr-BE" sz="2800" dirty="0">
              <a:latin typeface="Eurostile" panose="020B0504020202050204" pitchFamily="34" charset="77"/>
            </a:endParaRPr>
          </a:p>
          <a:p>
            <a:r>
              <a:rPr lang="fr-BE" sz="2800" dirty="0">
                <a:latin typeface="Eurostile" panose="020B0504020202050204" pitchFamily="34" charset="77"/>
              </a:rPr>
              <a:t>met </a:t>
            </a:r>
            <a:r>
              <a:rPr lang="fr-BE" sz="2800" dirty="0" err="1" smtClean="0">
                <a:latin typeface="Eurostile" panose="020B0504020202050204" pitchFamily="34" charset="77"/>
              </a:rPr>
              <a:t>verhoogde</a:t>
            </a:r>
            <a:r>
              <a:rPr lang="fr-BE" sz="2800" dirty="0" smtClean="0">
                <a:latin typeface="Eurostile" panose="020B0504020202050204" pitchFamily="34" charset="77"/>
              </a:rPr>
              <a:t> </a:t>
            </a:r>
            <a:r>
              <a:rPr lang="fr-BE" sz="2800" dirty="0" err="1" smtClean="0">
                <a:latin typeface="Eurostile" panose="020B0504020202050204" pitchFamily="34" charset="77"/>
              </a:rPr>
              <a:t>expressie</a:t>
            </a:r>
            <a:r>
              <a:rPr lang="fr-BE" sz="2800" dirty="0" smtClean="0">
                <a:latin typeface="Eurostile" panose="020B0504020202050204" pitchFamily="34" charset="77"/>
              </a:rPr>
              <a:t> </a:t>
            </a:r>
            <a:r>
              <a:rPr lang="fr-BE" sz="2800" dirty="0" err="1">
                <a:latin typeface="Eurostile" panose="020B0504020202050204" pitchFamily="34" charset="77"/>
              </a:rPr>
              <a:t>door</a:t>
            </a:r>
            <a:r>
              <a:rPr lang="fr-BE" sz="2800" dirty="0">
                <a:latin typeface="Eurostile" panose="020B0504020202050204" pitchFamily="34" charset="77"/>
              </a:rPr>
              <a:t> </a:t>
            </a:r>
            <a:r>
              <a:rPr lang="fr-BE" sz="2800" dirty="0" err="1" smtClean="0">
                <a:latin typeface="Eurostile" panose="020B0504020202050204" pitchFamily="34" charset="77"/>
              </a:rPr>
              <a:t>tumorcellen</a:t>
            </a:r>
            <a:r>
              <a:rPr lang="fr-BE" sz="2800" dirty="0" smtClean="0">
                <a:latin typeface="Eurostile" panose="020B0504020202050204" pitchFamily="34" charset="77"/>
              </a:rPr>
              <a:t> </a:t>
            </a:r>
            <a:endParaRPr lang="fr-BE" sz="2800" dirty="0">
              <a:latin typeface="Eurostile" panose="020B0504020202050204" pitchFamily="34" charset="77"/>
            </a:endParaRPr>
          </a:p>
          <a:p>
            <a:endParaRPr lang="fr-BE" sz="2800" dirty="0">
              <a:latin typeface="Eurostile" panose="020B050402020205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u="sng" dirty="0" err="1">
                <a:solidFill>
                  <a:srgbClr val="0070C0"/>
                </a:solidFill>
                <a:latin typeface="Eurostile" panose="020B0504020202050204" pitchFamily="34" charset="77"/>
              </a:rPr>
              <a:t>Botdensiteit</a:t>
            </a:r>
            <a:r>
              <a:rPr lang="fr-FR" sz="2800" dirty="0">
                <a:latin typeface="Eurostile" panose="020B0504020202050204" pitchFamily="34" charset="77"/>
              </a:rPr>
              <a:t>:</a:t>
            </a:r>
          </a:p>
          <a:p>
            <a:r>
              <a:rPr lang="fr-BE" sz="2800" dirty="0" err="1">
                <a:latin typeface="Eurostile" panose="020B0504020202050204" pitchFamily="34" charset="77"/>
              </a:rPr>
              <a:t>Ontdekken</a:t>
            </a:r>
            <a:r>
              <a:rPr lang="fr-BE" sz="2800" dirty="0">
                <a:latin typeface="Eurostile" panose="020B0504020202050204" pitchFamily="34" charset="77"/>
              </a:rPr>
              <a:t> van </a:t>
            </a:r>
            <a:r>
              <a:rPr lang="fr-BE" sz="2800" dirty="0" err="1" smtClean="0">
                <a:latin typeface="Eurostile" panose="020B0504020202050204" pitchFamily="34" charset="77"/>
              </a:rPr>
              <a:t>osteopenie</a:t>
            </a:r>
            <a:r>
              <a:rPr lang="fr-BE" sz="2800" dirty="0" smtClean="0">
                <a:latin typeface="Eurostile" panose="020B0504020202050204" pitchFamily="34" charset="77"/>
              </a:rPr>
              <a:t> </a:t>
            </a:r>
            <a:r>
              <a:rPr lang="fr-BE" sz="2800" dirty="0">
                <a:latin typeface="Eurostile" panose="020B0504020202050204" pitchFamily="34" charset="77"/>
              </a:rPr>
              <a:t>of </a:t>
            </a:r>
            <a:r>
              <a:rPr lang="fr-BE" sz="2800" dirty="0" err="1" smtClean="0">
                <a:latin typeface="Eurostile" panose="020B0504020202050204" pitchFamily="34" charset="77"/>
              </a:rPr>
              <a:t>osteoporose</a:t>
            </a:r>
            <a:endParaRPr lang="fr-BE" sz="2800" dirty="0">
              <a:latin typeface="Eurostile" panose="020B0504020202050204" pitchFamily="34" charset="77"/>
            </a:endParaRPr>
          </a:p>
          <a:p>
            <a:pPr lvl="1"/>
            <a:r>
              <a:rPr lang="fr-BE" sz="2400" i="1" dirty="0" err="1">
                <a:latin typeface="Eurostile" panose="020B0504020202050204" pitchFamily="34" charset="77"/>
              </a:rPr>
              <a:t>Indicatie</a:t>
            </a:r>
            <a:r>
              <a:rPr lang="fr-BE" sz="2400" i="1" dirty="0">
                <a:latin typeface="Eurostile" panose="020B0504020202050204" pitchFamily="34" charset="77"/>
              </a:rPr>
              <a:t>: na 2 </a:t>
            </a:r>
            <a:r>
              <a:rPr lang="fr-BE" sz="2400" i="1" dirty="0" err="1">
                <a:latin typeface="Eurostile" panose="020B0504020202050204" pitchFamily="34" charset="77"/>
              </a:rPr>
              <a:t>jaar</a:t>
            </a:r>
            <a:r>
              <a:rPr lang="fr-BE" sz="2400" i="1" dirty="0">
                <a:latin typeface="Eurostile" panose="020B0504020202050204" pitchFamily="34" charset="77"/>
              </a:rPr>
              <a:t> </a:t>
            </a:r>
            <a:r>
              <a:rPr lang="fr-BE" sz="2400" i="1" dirty="0" err="1">
                <a:latin typeface="Eurostile" panose="020B0504020202050204" pitchFamily="34" charset="77"/>
              </a:rPr>
              <a:t>behandeling</a:t>
            </a:r>
            <a:r>
              <a:rPr lang="fr-BE" sz="2400" i="1" dirty="0">
                <a:latin typeface="Eurostile" panose="020B0504020202050204" pitchFamily="34" charset="77"/>
              </a:rPr>
              <a:t> </a:t>
            </a:r>
            <a:r>
              <a:rPr lang="fr-BE" sz="2400" i="1" dirty="0" smtClean="0">
                <a:latin typeface="Eurostile" panose="020B0504020202050204" pitchFamily="34" charset="77"/>
              </a:rPr>
              <a:t>met </a:t>
            </a:r>
            <a:r>
              <a:rPr lang="fr-BE" sz="2400" i="1" dirty="0" err="1" smtClean="0">
                <a:latin typeface="Eurostile" panose="020B0504020202050204" pitchFamily="34" charset="77"/>
              </a:rPr>
              <a:t>hormonotherapie</a:t>
            </a:r>
            <a:endParaRPr lang="fr-BE" sz="2400" i="1" dirty="0" smtClean="0">
              <a:latin typeface="Eurostile" panose="020B0504020202050204" pitchFamily="34" charset="77"/>
            </a:endParaRPr>
          </a:p>
          <a:p>
            <a:pPr lvl="1"/>
            <a:r>
              <a:rPr lang="fr-BE" sz="2400" i="1" dirty="0" smtClean="0">
                <a:latin typeface="Eurostile" panose="020B0504020202050204" pitchFamily="34" charset="77"/>
              </a:rPr>
              <a:t>Of </a:t>
            </a:r>
            <a:r>
              <a:rPr lang="fr-BE" sz="2400" i="1" dirty="0" err="1" smtClean="0">
                <a:latin typeface="Eurostile" panose="020B0504020202050204" pitchFamily="34" charset="77"/>
              </a:rPr>
              <a:t>voor</a:t>
            </a:r>
            <a:r>
              <a:rPr lang="fr-BE" sz="2400" i="1" dirty="0" smtClean="0">
                <a:latin typeface="Eurostile" panose="020B0504020202050204" pitchFamily="34" charset="77"/>
              </a:rPr>
              <a:t> </a:t>
            </a:r>
            <a:r>
              <a:rPr lang="fr-BE" sz="2400" i="1" dirty="0" err="1" smtClean="0">
                <a:latin typeface="Eurostile" panose="020B0504020202050204" pitchFamily="34" charset="77"/>
              </a:rPr>
              <a:t>deze</a:t>
            </a:r>
            <a:r>
              <a:rPr lang="fr-BE" sz="2400" i="1" dirty="0" smtClean="0">
                <a:latin typeface="Eurostile" panose="020B0504020202050204" pitchFamily="34" charset="77"/>
              </a:rPr>
              <a:t> </a:t>
            </a:r>
            <a:r>
              <a:rPr lang="fr-BE" sz="2400" i="1" dirty="0" err="1">
                <a:latin typeface="Eurostile" panose="020B0504020202050204" pitchFamily="34" charset="77"/>
              </a:rPr>
              <a:t>behandeling</a:t>
            </a:r>
            <a:r>
              <a:rPr lang="fr-BE" sz="2400" i="1" dirty="0">
                <a:latin typeface="Eurostile" panose="020B0504020202050204" pitchFamily="34" charset="77"/>
              </a:rPr>
              <a:t> indien &gt; 75 </a:t>
            </a:r>
            <a:r>
              <a:rPr lang="fr-BE" sz="2400" i="1" dirty="0" err="1">
                <a:latin typeface="Eurostile" panose="020B0504020202050204" pitchFamily="34" charset="77"/>
              </a:rPr>
              <a:t>jaar</a:t>
            </a:r>
            <a:r>
              <a:rPr lang="fr-BE" sz="2400" i="1" dirty="0">
                <a:latin typeface="Eurostile" panose="020B0504020202050204" pitchFamily="34" charset="77"/>
              </a:rPr>
              <a:t> en indien M+ 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416185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5A5C43F-A0C5-2F45-A2BE-F043CE95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 err="1" smtClean="0"/>
              <a:t>Diagnostiek</a:t>
            </a:r>
            <a:endParaRPr lang="fr-FR" sz="36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B220FF-071F-EB4F-8F1E-D73F614E3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89529"/>
            <a:ext cx="8119934" cy="4697506"/>
          </a:xfrm>
        </p:spPr>
        <p:txBody>
          <a:bodyPr>
            <a:normAutofit/>
          </a:bodyPr>
          <a:lstStyle/>
          <a:p>
            <a:r>
              <a:rPr lang="fr-FR" sz="2400" u="sng" dirty="0" err="1">
                <a:solidFill>
                  <a:srgbClr val="0070C0"/>
                </a:solidFill>
                <a:latin typeface="Eurostile" panose="020B0504020202050204" pitchFamily="34" charset="77"/>
              </a:rPr>
              <a:t>Botscintigrafie</a:t>
            </a:r>
            <a:r>
              <a:rPr lang="fr-FR" sz="2400" u="sng" dirty="0">
                <a:solidFill>
                  <a:srgbClr val="0070C0"/>
                </a:solidFill>
                <a:latin typeface="Eurostile" panose="020B0504020202050204" pitchFamily="34" charset="77"/>
              </a:rPr>
              <a:t> met SPECT-CT </a:t>
            </a:r>
            <a:r>
              <a:rPr lang="fr-FR" sz="2400" dirty="0"/>
              <a:t>: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69B7BB"/>
                </a:solidFill>
              </a:rPr>
              <a:t>-</a:t>
            </a:r>
            <a:r>
              <a:rPr lang="fr-FR" sz="2400" dirty="0"/>
              <a:t>  </a:t>
            </a:r>
            <a:r>
              <a:rPr lang="fr-FR" sz="2400" dirty="0" err="1"/>
              <a:t>Geen</a:t>
            </a:r>
            <a:r>
              <a:rPr lang="fr-FR" sz="2400" dirty="0"/>
              <a:t> </a:t>
            </a:r>
            <a:r>
              <a:rPr lang="fr-FR" sz="2400" dirty="0" err="1"/>
              <a:t>wachtlijst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 err="1"/>
              <a:t>Afspraak</a:t>
            </a:r>
            <a:r>
              <a:rPr lang="fr-FR" sz="2400" dirty="0"/>
              <a:t> 's </a:t>
            </a:r>
            <a:r>
              <a:rPr lang="fr-FR" sz="2400" dirty="0" err="1"/>
              <a:t>morgens</a:t>
            </a:r>
            <a:r>
              <a:rPr lang="fr-FR" sz="2400" dirty="0"/>
              <a:t> (</a:t>
            </a:r>
            <a:r>
              <a:rPr lang="fr-FR" sz="2400" dirty="0" err="1"/>
              <a:t>tussen</a:t>
            </a:r>
            <a:r>
              <a:rPr lang="fr-FR" sz="2400" dirty="0"/>
              <a:t> 9u en 10u30) </a:t>
            </a:r>
            <a:r>
              <a:rPr lang="fr-FR" sz="2400" dirty="0" err="1"/>
              <a:t>voor</a:t>
            </a:r>
            <a:r>
              <a:rPr lang="fr-FR" sz="2400" dirty="0"/>
              <a:t> </a:t>
            </a:r>
            <a:r>
              <a:rPr lang="fr-FR" sz="2400" dirty="0" err="1"/>
              <a:t>inspuiting</a:t>
            </a:r>
            <a:r>
              <a:rPr lang="fr-FR" sz="2400" dirty="0"/>
              <a:t> en in de </a:t>
            </a:r>
            <a:r>
              <a:rPr lang="fr-FR" sz="2400" dirty="0" err="1"/>
              <a:t>namiddag</a:t>
            </a:r>
            <a:r>
              <a:rPr lang="fr-FR" sz="2400" dirty="0"/>
              <a:t> </a:t>
            </a:r>
            <a:r>
              <a:rPr lang="fr-FR" sz="2400" dirty="0" err="1"/>
              <a:t>voor</a:t>
            </a:r>
            <a:r>
              <a:rPr lang="fr-FR" sz="2400" dirty="0"/>
              <a:t> de </a:t>
            </a:r>
            <a:r>
              <a:rPr lang="fr-FR" sz="2400" dirty="0" err="1"/>
              <a:t>beelden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tussen</a:t>
            </a:r>
            <a:r>
              <a:rPr lang="fr-FR" sz="2400" dirty="0" smtClean="0"/>
              <a:t> 12u30 en 16u ) – </a:t>
            </a:r>
            <a:r>
              <a:rPr lang="fr-FR" sz="2400" dirty="0"/>
              <a:t>30 </a:t>
            </a:r>
            <a:r>
              <a:rPr lang="fr-FR" sz="2400" dirty="0" err="1"/>
              <a:t>minuten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 err="1"/>
              <a:t>Geen</a:t>
            </a:r>
            <a:r>
              <a:rPr lang="fr-FR" sz="2400" dirty="0"/>
              <a:t> </a:t>
            </a:r>
            <a:r>
              <a:rPr lang="fr-FR" sz="2400" dirty="0" err="1"/>
              <a:t>neveneffecten</a:t>
            </a:r>
            <a:r>
              <a:rPr lang="fr-FR" sz="2400" dirty="0"/>
              <a:t> </a:t>
            </a:r>
            <a:r>
              <a:rPr lang="fr-FR" sz="2400" dirty="0" err="1"/>
              <a:t>noch</a:t>
            </a:r>
            <a:r>
              <a:rPr lang="fr-FR" sz="2400" dirty="0"/>
              <a:t> allergie</a:t>
            </a:r>
          </a:p>
          <a:p>
            <a:pPr>
              <a:buFontTx/>
              <a:buChar char="-"/>
            </a:pPr>
            <a:r>
              <a:rPr lang="fr-FR" sz="2400" dirty="0" err="1" smtClean="0"/>
              <a:t>Multidisciplinair</a:t>
            </a:r>
            <a:r>
              <a:rPr lang="fr-FR" sz="2400" dirty="0" smtClean="0"/>
              <a:t>: protocol </a:t>
            </a:r>
            <a:r>
              <a:rPr lang="fr-FR" sz="2400" dirty="0" err="1"/>
              <a:t>samen</a:t>
            </a:r>
            <a:r>
              <a:rPr lang="fr-FR" sz="2400" dirty="0"/>
              <a:t> met </a:t>
            </a:r>
            <a:r>
              <a:rPr lang="fr-FR" sz="2400" dirty="0" err="1"/>
              <a:t>een</a:t>
            </a:r>
            <a:r>
              <a:rPr lang="fr-FR" sz="2400" dirty="0"/>
              <a:t> </a:t>
            </a:r>
            <a:r>
              <a:rPr lang="fr-FR" sz="2400" dirty="0" err="1"/>
              <a:t>radioloog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u="sng" dirty="0" err="1">
                <a:solidFill>
                  <a:srgbClr val="0070C0"/>
                </a:solidFill>
                <a:latin typeface="Eurostile" panose="020B0504020202050204" pitchFamily="34" charset="77"/>
              </a:rPr>
              <a:t>Botdensiteit</a:t>
            </a:r>
            <a:r>
              <a:rPr lang="fr-FR" sz="2400" u="sng" dirty="0">
                <a:solidFill>
                  <a:srgbClr val="0070C0"/>
                </a:solidFill>
                <a:latin typeface="Eurostile" panose="020B0504020202050204" pitchFamily="34" charset="77"/>
              </a:rPr>
              <a:t> </a:t>
            </a:r>
            <a:r>
              <a:rPr lang="fr-FR" sz="2400" b="1" dirty="0">
                <a:solidFill>
                  <a:schemeClr val="tx2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fr-FR" sz="2400" dirty="0"/>
              <a:t>1 </a:t>
            </a:r>
            <a:r>
              <a:rPr lang="fr-FR" sz="2400" dirty="0" err="1" smtClean="0"/>
              <a:t>tot</a:t>
            </a:r>
            <a:r>
              <a:rPr lang="fr-FR" sz="2400" dirty="0" smtClean="0"/>
              <a:t> </a:t>
            </a:r>
            <a:r>
              <a:rPr lang="fr-FR" sz="2400" dirty="0"/>
              <a:t>2 </a:t>
            </a:r>
            <a:r>
              <a:rPr lang="fr-FR" sz="2400" dirty="0" err="1" smtClean="0"/>
              <a:t>weken</a:t>
            </a:r>
            <a:r>
              <a:rPr lang="fr-FR" sz="2400" dirty="0" smtClean="0"/>
              <a:t> </a:t>
            </a:r>
            <a:r>
              <a:rPr lang="fr-FR" sz="2400" dirty="0" err="1"/>
              <a:t>wachtlijst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 err="1"/>
              <a:t>Duur</a:t>
            </a:r>
            <a:r>
              <a:rPr lang="fr-FR" sz="2400" dirty="0"/>
              <a:t>: 10 </a:t>
            </a:r>
            <a:r>
              <a:rPr lang="fr-FR" sz="2400" dirty="0" err="1"/>
              <a:t>minuten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99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023A9A5-D98F-6D42-8F57-E45CCD0A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 err="1" smtClean="0"/>
              <a:t>Diagnostiek</a:t>
            </a:r>
            <a:endParaRPr lang="fr-FR" sz="3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34D5BEB-265C-024A-9366-272300F5FB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637903"/>
          </a:xfrm>
        </p:spPr>
        <p:txBody>
          <a:bodyPr>
            <a:noAutofit/>
          </a:bodyPr>
          <a:lstStyle/>
          <a:p>
            <a:r>
              <a:rPr lang="fr-FR" sz="2200" b="1" u="sng" dirty="0">
                <a:solidFill>
                  <a:srgbClr val="0070C0"/>
                </a:solidFill>
              </a:rPr>
              <a:t>PSMA PET</a:t>
            </a:r>
            <a:r>
              <a:rPr lang="fr-FR" sz="2200" dirty="0"/>
              <a:t>:</a:t>
            </a:r>
          </a:p>
          <a:p>
            <a:pPr marL="0" indent="0">
              <a:buNone/>
            </a:pPr>
            <a:r>
              <a:rPr lang="fr-FR" sz="2200" dirty="0"/>
              <a:t>- 1 </a:t>
            </a:r>
            <a:r>
              <a:rPr lang="fr-FR" sz="2200" dirty="0" err="1"/>
              <a:t>maal</a:t>
            </a:r>
            <a:r>
              <a:rPr lang="fr-FR" sz="2200" dirty="0"/>
              <a:t>/</a:t>
            </a:r>
            <a:r>
              <a:rPr lang="fr-FR" sz="2200" dirty="0" err="1"/>
              <a:t>maand</a:t>
            </a:r>
            <a:r>
              <a:rPr lang="fr-FR" sz="2200" dirty="0"/>
              <a:t> (</a:t>
            </a:r>
            <a:r>
              <a:rPr lang="fr-FR" sz="2200" dirty="0" err="1"/>
              <a:t>voorschrift</a:t>
            </a:r>
            <a:r>
              <a:rPr lang="fr-FR" sz="2200" dirty="0"/>
              <a:t> </a:t>
            </a:r>
            <a:r>
              <a:rPr lang="fr-FR" sz="2200" dirty="0" err="1"/>
              <a:t>door</a:t>
            </a:r>
            <a:r>
              <a:rPr lang="fr-FR" sz="2200" dirty="0"/>
              <a:t> </a:t>
            </a:r>
            <a:r>
              <a:rPr lang="fr-FR" sz="2200" dirty="0" err="1"/>
              <a:t>een</a:t>
            </a:r>
            <a:r>
              <a:rPr lang="fr-FR" sz="2200" dirty="0"/>
              <a:t> </a:t>
            </a:r>
            <a:r>
              <a:rPr lang="fr-FR" sz="2200" dirty="0" err="1"/>
              <a:t>specialist</a:t>
            </a:r>
            <a:r>
              <a:rPr lang="fr-FR" sz="2200" dirty="0"/>
              <a:t>!)</a:t>
            </a:r>
          </a:p>
          <a:p>
            <a:pPr marL="0" indent="0">
              <a:buNone/>
            </a:pPr>
            <a:r>
              <a:rPr lang="fr-FR" sz="2200" dirty="0"/>
              <a:t>- </a:t>
            </a:r>
            <a:r>
              <a:rPr lang="fr-FR" sz="2200" dirty="0" err="1"/>
              <a:t>Vrijdag</a:t>
            </a:r>
            <a:r>
              <a:rPr lang="fr-FR" sz="2200" dirty="0"/>
              <a:t> PM (</a:t>
            </a:r>
            <a:r>
              <a:rPr lang="fr-FR" sz="2200" dirty="0" err="1"/>
              <a:t>tussen</a:t>
            </a:r>
            <a:r>
              <a:rPr lang="fr-FR" sz="2200" dirty="0"/>
              <a:t> 13u15 en 14u30) voor </a:t>
            </a:r>
            <a:r>
              <a:rPr lang="fr-FR" sz="2200" dirty="0" err="1"/>
              <a:t>injectie</a:t>
            </a:r>
            <a:r>
              <a:rPr lang="fr-FR" sz="2200" dirty="0"/>
              <a:t>, </a:t>
            </a:r>
            <a:r>
              <a:rPr lang="fr-FR" sz="2200" dirty="0" err="1"/>
              <a:t>gevolgd</a:t>
            </a:r>
            <a:r>
              <a:rPr lang="fr-FR" sz="2200" dirty="0"/>
              <a:t> </a:t>
            </a:r>
            <a:r>
              <a:rPr lang="fr-FR" sz="2200" dirty="0" err="1" smtClean="0"/>
              <a:t>door</a:t>
            </a:r>
            <a:r>
              <a:rPr lang="fr-FR" sz="2200" dirty="0" smtClean="0"/>
              <a:t> </a:t>
            </a:r>
            <a:r>
              <a:rPr lang="fr-FR" sz="2200" dirty="0"/>
              <a:t>1 </a:t>
            </a:r>
            <a:r>
              <a:rPr lang="fr-FR" sz="2200" dirty="0" err="1"/>
              <a:t>uur</a:t>
            </a:r>
            <a:r>
              <a:rPr lang="fr-FR" sz="2200" dirty="0"/>
              <a:t> </a:t>
            </a:r>
            <a:r>
              <a:rPr lang="fr-FR" sz="2200" dirty="0" err="1"/>
              <a:t>wachttijd</a:t>
            </a:r>
            <a:r>
              <a:rPr lang="fr-FR" sz="2200" dirty="0"/>
              <a:t> </a:t>
            </a:r>
            <a:r>
              <a:rPr lang="fr-FR" sz="2200" dirty="0" smtClean="0"/>
              <a:t>op </a:t>
            </a:r>
            <a:r>
              <a:rPr lang="fr-FR" sz="2200" dirty="0"/>
              <a:t>de </a:t>
            </a:r>
            <a:r>
              <a:rPr lang="fr-FR" sz="2200" dirty="0" err="1"/>
              <a:t>dienst</a:t>
            </a:r>
            <a:r>
              <a:rPr lang="fr-FR" sz="2200" dirty="0"/>
              <a:t> voor het </a:t>
            </a:r>
            <a:r>
              <a:rPr lang="fr-FR" sz="2200" dirty="0" err="1" smtClean="0"/>
              <a:t>verdelen</a:t>
            </a:r>
            <a:r>
              <a:rPr lang="fr-FR" sz="2200" dirty="0" smtClean="0"/>
              <a:t> </a:t>
            </a:r>
            <a:r>
              <a:rPr lang="fr-FR" sz="2200" dirty="0"/>
              <a:t>van het </a:t>
            </a:r>
            <a:r>
              <a:rPr lang="fr-FR" sz="2200" dirty="0" err="1"/>
              <a:t>product</a:t>
            </a:r>
            <a:r>
              <a:rPr lang="fr-FR" sz="2200" dirty="0"/>
              <a:t> en 25 </a:t>
            </a:r>
            <a:r>
              <a:rPr lang="fr-FR" sz="2200" dirty="0" err="1"/>
              <a:t>minuten</a:t>
            </a:r>
            <a:r>
              <a:rPr lang="fr-FR" sz="2200" dirty="0"/>
              <a:t> </a:t>
            </a:r>
            <a:r>
              <a:rPr lang="fr-FR" sz="2200" dirty="0" err="1"/>
              <a:t>onderzoek</a:t>
            </a:r>
            <a:r>
              <a:rPr lang="fr-FR" sz="2200" dirty="0"/>
              <a:t>.</a:t>
            </a:r>
          </a:p>
          <a:p>
            <a:pPr marL="0" indent="0">
              <a:buNone/>
            </a:pPr>
            <a:r>
              <a:rPr lang="fr-FR" sz="2200" dirty="0"/>
              <a:t>- </a:t>
            </a:r>
            <a:r>
              <a:rPr lang="fr-FR" sz="2200" dirty="0" err="1"/>
              <a:t>Geen</a:t>
            </a:r>
            <a:r>
              <a:rPr lang="fr-FR" sz="2200" dirty="0"/>
              <a:t> </a:t>
            </a:r>
            <a:r>
              <a:rPr lang="fr-FR" sz="2200" dirty="0" err="1"/>
              <a:t>nevenefecten</a:t>
            </a:r>
            <a:r>
              <a:rPr lang="fr-FR" sz="2200" dirty="0"/>
              <a:t> </a:t>
            </a:r>
            <a:r>
              <a:rPr lang="fr-FR" sz="2200" dirty="0" err="1"/>
              <a:t>noch</a:t>
            </a:r>
            <a:r>
              <a:rPr lang="fr-FR" sz="2200" dirty="0"/>
              <a:t> allergie</a:t>
            </a:r>
          </a:p>
          <a:p>
            <a:pPr marL="0" indent="0">
              <a:buNone/>
            </a:pPr>
            <a:r>
              <a:rPr lang="fr-FR" sz="2200" b="1" dirty="0"/>
              <a:t>- </a:t>
            </a:r>
            <a:r>
              <a:rPr lang="fr-FR" sz="2200" b="1" dirty="0" err="1"/>
              <a:t>Voordelen</a:t>
            </a:r>
            <a:r>
              <a:rPr lang="fr-FR" sz="2200" b="1" dirty="0"/>
              <a:t> </a:t>
            </a:r>
            <a:r>
              <a:rPr lang="fr-FR" sz="2200" b="1" dirty="0" err="1"/>
              <a:t>ten</a:t>
            </a:r>
            <a:r>
              <a:rPr lang="fr-FR" sz="2200" b="1" dirty="0"/>
              <a:t> </a:t>
            </a:r>
            <a:r>
              <a:rPr lang="fr-FR" sz="2200" b="1" dirty="0" err="1"/>
              <a:t>opzichte</a:t>
            </a:r>
            <a:r>
              <a:rPr lang="fr-FR" sz="2200" b="1" dirty="0"/>
              <a:t> van </a:t>
            </a:r>
            <a:r>
              <a:rPr lang="fr-FR" sz="2200" b="1" dirty="0" err="1"/>
              <a:t>scinti</a:t>
            </a:r>
            <a:r>
              <a:rPr lang="fr-FR" sz="2200" b="1" dirty="0"/>
              <a:t>: </a:t>
            </a:r>
            <a:r>
              <a:rPr lang="fr-FR" sz="2200" dirty="0"/>
              <a:t>S en </a:t>
            </a:r>
            <a:r>
              <a:rPr lang="fr-FR" sz="2200" dirty="0" err="1"/>
              <a:t>Sp</a:t>
            </a:r>
            <a:r>
              <a:rPr lang="fr-FR" sz="2200" dirty="0"/>
              <a:t> , in </a:t>
            </a:r>
            <a:r>
              <a:rPr lang="fr-FR" sz="2200" dirty="0" err="1"/>
              <a:t>staat</a:t>
            </a:r>
            <a:r>
              <a:rPr lang="fr-FR" sz="2200" dirty="0"/>
              <a:t> om </a:t>
            </a:r>
            <a:r>
              <a:rPr lang="fr-FR" sz="2200" dirty="0" err="1"/>
              <a:t>elke</a:t>
            </a:r>
            <a:r>
              <a:rPr lang="fr-FR" sz="2200" dirty="0"/>
              <a:t> </a:t>
            </a:r>
            <a:r>
              <a:rPr lang="fr-FR" sz="2200" dirty="0" err="1"/>
              <a:t>vorm</a:t>
            </a:r>
            <a:r>
              <a:rPr lang="fr-FR" sz="2200" dirty="0"/>
              <a:t> van </a:t>
            </a:r>
            <a:r>
              <a:rPr lang="fr-FR" sz="2200" dirty="0" err="1" smtClean="0"/>
              <a:t>recidief</a:t>
            </a:r>
            <a:r>
              <a:rPr lang="fr-FR" sz="2200" dirty="0" smtClean="0"/>
              <a:t> </a:t>
            </a:r>
            <a:r>
              <a:rPr lang="fr-FR" sz="2200" dirty="0"/>
              <a:t>te </a:t>
            </a:r>
            <a:r>
              <a:rPr lang="fr-FR" sz="2200" dirty="0" err="1"/>
              <a:t>detecteren</a:t>
            </a:r>
            <a:r>
              <a:rPr lang="fr-FR" sz="2200" dirty="0"/>
              <a:t> (</a:t>
            </a:r>
            <a:r>
              <a:rPr lang="fr-FR" sz="2200" dirty="0" err="1"/>
              <a:t>loko-regionaal</a:t>
            </a:r>
            <a:r>
              <a:rPr lang="fr-FR" sz="2200" dirty="0"/>
              <a:t>, </a:t>
            </a:r>
            <a:r>
              <a:rPr lang="fr-FR" sz="2200" dirty="0" err="1"/>
              <a:t>lymfeklier</a:t>
            </a:r>
            <a:r>
              <a:rPr lang="fr-FR" sz="2200" dirty="0"/>
              <a:t> en </a:t>
            </a:r>
            <a:r>
              <a:rPr lang="fr-FR" sz="2200" dirty="0" err="1"/>
              <a:t>visceraal</a:t>
            </a:r>
            <a:r>
              <a:rPr lang="fr-FR" sz="2200" dirty="0"/>
              <a:t>) </a:t>
            </a:r>
          </a:p>
          <a:p>
            <a:pPr marL="0" indent="0">
              <a:buNone/>
            </a:pPr>
            <a:r>
              <a:rPr lang="fr-FR" sz="2200" i="1" dirty="0"/>
              <a:t>- </a:t>
            </a:r>
            <a:r>
              <a:rPr lang="fr-FR" sz="2200" i="1" dirty="0" err="1"/>
              <a:t>Indicatie</a:t>
            </a:r>
            <a:r>
              <a:rPr lang="fr-FR" sz="2200" i="1" dirty="0"/>
              <a:t> </a:t>
            </a:r>
            <a:r>
              <a:rPr lang="fr-FR" sz="2200" b="1" i="1" dirty="0" err="1">
                <a:solidFill>
                  <a:srgbClr val="FF0000"/>
                </a:solidFill>
              </a:rPr>
              <a:t>terugbetaald</a:t>
            </a:r>
            <a:r>
              <a:rPr lang="fr-FR" sz="2200" b="1" i="1" dirty="0">
                <a:solidFill>
                  <a:srgbClr val="FF0000"/>
                </a:solidFill>
              </a:rPr>
              <a:t> in </a:t>
            </a:r>
            <a:r>
              <a:rPr lang="fr-FR" sz="2200" b="1" i="1" dirty="0" err="1">
                <a:solidFill>
                  <a:srgbClr val="FF0000"/>
                </a:solidFill>
              </a:rPr>
              <a:t>België</a:t>
            </a:r>
            <a:r>
              <a:rPr lang="fr-FR" sz="2200" i="1" dirty="0"/>
              <a:t>: </a:t>
            </a:r>
            <a:r>
              <a:rPr lang="fr-FR" sz="2200" dirty="0" err="1" smtClean="0"/>
              <a:t>biochemisch</a:t>
            </a:r>
            <a:r>
              <a:rPr lang="fr-FR" sz="2200" dirty="0" smtClean="0"/>
              <a:t> </a:t>
            </a:r>
            <a:r>
              <a:rPr lang="fr-FR" sz="2200" dirty="0" err="1" smtClean="0"/>
              <a:t>recidief</a:t>
            </a:r>
            <a:r>
              <a:rPr lang="fr-FR" sz="2200" dirty="0" smtClean="0"/>
              <a:t> </a:t>
            </a:r>
            <a:r>
              <a:rPr lang="fr-FR" sz="2200" dirty="0"/>
              <a:t>na </a:t>
            </a:r>
            <a:r>
              <a:rPr lang="fr-FR" sz="2200" dirty="0" smtClean="0"/>
              <a:t> </a:t>
            </a:r>
            <a:r>
              <a:rPr lang="fr-BE" sz="2200" dirty="0" err="1" smtClean="0"/>
              <a:t>een</a:t>
            </a:r>
            <a:r>
              <a:rPr lang="fr-BE" sz="2200" dirty="0" smtClean="0"/>
              <a:t> </a:t>
            </a:r>
            <a:r>
              <a:rPr lang="fr-BE" sz="2200" dirty="0" err="1" smtClean="0"/>
              <a:t>eerdere</a:t>
            </a:r>
            <a:r>
              <a:rPr lang="fr-BE" sz="2200" dirty="0" smtClean="0"/>
              <a:t> </a:t>
            </a:r>
            <a:r>
              <a:rPr lang="fr-BE" sz="2200" dirty="0" err="1" smtClean="0"/>
              <a:t>behandeling</a:t>
            </a:r>
            <a:endParaRPr lang="fr-BE" sz="2200" dirty="0"/>
          </a:p>
          <a:p>
            <a:pPr marL="0" indent="0">
              <a:buNone/>
            </a:pPr>
            <a:r>
              <a:rPr lang="fr-FR" sz="2200" dirty="0"/>
              <a:t>- </a:t>
            </a:r>
            <a:r>
              <a:rPr lang="fr-FR" sz="2200" dirty="0" err="1"/>
              <a:t>Nog</a:t>
            </a:r>
            <a:r>
              <a:rPr lang="fr-FR" sz="2200" dirty="0"/>
              <a:t> in </a:t>
            </a:r>
            <a:r>
              <a:rPr lang="fr-FR" sz="2200" dirty="0" err="1"/>
              <a:t>onderzoek</a:t>
            </a:r>
            <a:r>
              <a:rPr lang="fr-FR" sz="2200" dirty="0"/>
              <a:t>: </a:t>
            </a:r>
            <a:r>
              <a:rPr lang="fr-FR" sz="2200" dirty="0" err="1"/>
              <a:t>snellere</a:t>
            </a:r>
            <a:r>
              <a:rPr lang="fr-FR" sz="2200" dirty="0"/>
              <a:t> </a:t>
            </a:r>
            <a:r>
              <a:rPr lang="fr-FR" sz="2200" dirty="0" err="1"/>
              <a:t>opsporing</a:t>
            </a:r>
            <a:r>
              <a:rPr lang="fr-FR" sz="2200" dirty="0"/>
              <a:t> van </a:t>
            </a:r>
            <a:r>
              <a:rPr lang="fr-FR" sz="2200" dirty="0" err="1" smtClean="0"/>
              <a:t>oligometastasen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64956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2649B-05E7-EE4F-B1C3-79C096C1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/>
              <a:t>XOFIGO </a:t>
            </a:r>
            <a:r>
              <a:rPr lang="fr-FR" sz="3600" dirty="0" err="1"/>
              <a:t>behandeling</a:t>
            </a:r>
            <a:r>
              <a:rPr lang="fr-FR" sz="3600" dirty="0"/>
              <a:t> : radium-223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D2B5A-DAE0-8E47-8007-FB8F7B56D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761588" cy="4128608"/>
          </a:xfrm>
        </p:spPr>
        <p:txBody>
          <a:bodyPr>
            <a:normAutofit fontScale="92500" lnSpcReduction="10000"/>
          </a:bodyPr>
          <a:lstStyle/>
          <a:p>
            <a:r>
              <a:rPr lang="fr-FR" sz="3000" b="1" i="1" dirty="0">
                <a:solidFill>
                  <a:srgbClr val="0070C0"/>
                </a:solidFill>
              </a:rPr>
              <a:t>Wat het </a:t>
            </a:r>
            <a:r>
              <a:rPr lang="fr-FR" sz="3000" b="1" i="1" dirty="0" err="1">
                <a:solidFill>
                  <a:srgbClr val="0070C0"/>
                </a:solidFill>
              </a:rPr>
              <a:t>is</a:t>
            </a:r>
            <a:r>
              <a:rPr lang="fr-FR" sz="3000" b="1" i="1" dirty="0">
                <a:solidFill>
                  <a:srgbClr val="0070C0"/>
                </a:solidFill>
              </a:rPr>
              <a:t>: </a:t>
            </a:r>
            <a:r>
              <a:rPr lang="fr-FR" sz="3000" dirty="0" err="1" smtClean="0"/>
              <a:t>Radiotherapeutische</a:t>
            </a:r>
            <a:r>
              <a:rPr lang="fr-FR" sz="3000" dirty="0" smtClean="0"/>
              <a:t> </a:t>
            </a:r>
            <a:r>
              <a:rPr lang="fr-FR" sz="3000" dirty="0" err="1"/>
              <a:t>behandeling</a:t>
            </a:r>
            <a:r>
              <a:rPr lang="fr-FR" sz="3000" dirty="0"/>
              <a:t> </a:t>
            </a:r>
            <a:r>
              <a:rPr lang="fr-FR" sz="3000" dirty="0" err="1"/>
              <a:t>voorgeschreven</a:t>
            </a:r>
            <a:r>
              <a:rPr lang="fr-FR" sz="3000" dirty="0"/>
              <a:t> </a:t>
            </a:r>
            <a:r>
              <a:rPr lang="fr-FR" sz="3000" dirty="0" err="1"/>
              <a:t>door</a:t>
            </a:r>
            <a:r>
              <a:rPr lang="fr-FR" sz="3000" dirty="0"/>
              <a:t> </a:t>
            </a:r>
            <a:r>
              <a:rPr lang="fr-FR" sz="3000" dirty="0" err="1"/>
              <a:t>een</a:t>
            </a:r>
            <a:r>
              <a:rPr lang="fr-FR" sz="3000" dirty="0"/>
              <a:t> </a:t>
            </a:r>
            <a:r>
              <a:rPr lang="fr-FR" sz="3000" dirty="0" err="1"/>
              <a:t>specialist</a:t>
            </a:r>
            <a:r>
              <a:rPr lang="fr-FR" sz="3000" dirty="0"/>
              <a:t> (</a:t>
            </a:r>
            <a:r>
              <a:rPr lang="fr-FR" sz="3000" dirty="0" err="1"/>
              <a:t>uroloog</a:t>
            </a:r>
            <a:r>
              <a:rPr lang="fr-FR" sz="3000" dirty="0"/>
              <a:t>, </a:t>
            </a:r>
            <a:r>
              <a:rPr lang="fr-FR" sz="3000" dirty="0" err="1"/>
              <a:t>oncoloog</a:t>
            </a:r>
            <a:r>
              <a:rPr lang="fr-FR" sz="3000" dirty="0"/>
              <a:t> of </a:t>
            </a:r>
            <a:r>
              <a:rPr lang="fr-FR" sz="3000" dirty="0" err="1"/>
              <a:t>radiotherapeut</a:t>
            </a:r>
            <a:r>
              <a:rPr lang="fr-FR" sz="3000" dirty="0"/>
              <a:t>) na </a:t>
            </a:r>
            <a:r>
              <a:rPr lang="fr-FR" sz="3000" dirty="0" err="1"/>
              <a:t>beslissing</a:t>
            </a:r>
            <a:r>
              <a:rPr lang="fr-FR" sz="3000" dirty="0"/>
              <a:t> van de MOC.</a:t>
            </a:r>
          </a:p>
          <a:p>
            <a:r>
              <a:rPr lang="fr-BE" sz="3000" b="1" i="1" dirty="0" err="1" smtClean="0">
                <a:solidFill>
                  <a:srgbClr val="0070C0"/>
                </a:solidFill>
              </a:rPr>
              <a:t>Doel</a:t>
            </a:r>
            <a:r>
              <a:rPr lang="fr-BE" sz="3000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fr-BE" sz="3000" b="1" dirty="0" err="1">
                <a:solidFill>
                  <a:schemeClr val="tx2">
                    <a:lumMod val="75000"/>
                  </a:schemeClr>
                </a:solidFill>
              </a:rPr>
              <a:t>Verbeterde</a:t>
            </a:r>
            <a:r>
              <a:rPr lang="fr-BE" sz="3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3000" b="1" dirty="0" err="1">
                <a:solidFill>
                  <a:schemeClr val="tx2">
                    <a:lumMod val="75000"/>
                  </a:schemeClr>
                </a:solidFill>
              </a:rPr>
              <a:t>algemene</a:t>
            </a:r>
            <a:r>
              <a:rPr lang="fr-BE" sz="3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3000" b="1" dirty="0" err="1">
                <a:solidFill>
                  <a:schemeClr val="tx2">
                    <a:lumMod val="75000"/>
                  </a:schemeClr>
                </a:solidFill>
              </a:rPr>
              <a:t>overleving</a:t>
            </a:r>
            <a:r>
              <a:rPr lang="fr-BE" sz="3000" b="1" dirty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fr-BE" sz="3000" b="1" dirty="0" err="1">
                <a:solidFill>
                  <a:schemeClr val="tx2">
                    <a:lumMod val="75000"/>
                  </a:schemeClr>
                </a:solidFill>
              </a:rPr>
              <a:t>vertraagde</a:t>
            </a:r>
            <a:r>
              <a:rPr lang="fr-BE" sz="3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3000" b="1" dirty="0" err="1">
                <a:solidFill>
                  <a:schemeClr val="tx2">
                    <a:lumMod val="75000"/>
                  </a:schemeClr>
                </a:solidFill>
              </a:rPr>
              <a:t>aanvang</a:t>
            </a:r>
            <a:r>
              <a:rPr lang="fr-BE" sz="3000" b="1" dirty="0">
                <a:solidFill>
                  <a:schemeClr val="tx2">
                    <a:lumMod val="75000"/>
                  </a:schemeClr>
                </a:solidFill>
              </a:rPr>
              <a:t> van </a:t>
            </a:r>
            <a:r>
              <a:rPr lang="fr-BE" sz="3000" b="1" dirty="0" err="1">
                <a:solidFill>
                  <a:schemeClr val="tx2">
                    <a:lumMod val="75000"/>
                  </a:schemeClr>
                </a:solidFill>
              </a:rPr>
              <a:t>symptomatische</a:t>
            </a:r>
            <a:r>
              <a:rPr lang="fr-BE" sz="3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3000" b="1" dirty="0" err="1" smtClean="0">
                <a:solidFill>
                  <a:schemeClr val="tx2">
                    <a:lumMod val="75000"/>
                  </a:schemeClr>
                </a:solidFill>
              </a:rPr>
              <a:t>skelet</a:t>
            </a:r>
            <a:r>
              <a:rPr lang="fr-BE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3000" b="1" dirty="0" err="1" smtClean="0">
                <a:solidFill>
                  <a:schemeClr val="tx2">
                    <a:lumMod val="75000"/>
                  </a:schemeClr>
                </a:solidFill>
              </a:rPr>
              <a:t>gerelateerde</a:t>
            </a:r>
            <a:r>
              <a:rPr lang="fr-BE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BE" sz="3000" b="1" dirty="0" err="1" smtClean="0">
                <a:solidFill>
                  <a:schemeClr val="tx2">
                    <a:lumMod val="75000"/>
                  </a:schemeClr>
                </a:solidFill>
              </a:rPr>
              <a:t>events</a:t>
            </a:r>
            <a:r>
              <a:rPr lang="fr-BE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BE" sz="3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3000" b="1" i="1" dirty="0" err="1">
                <a:solidFill>
                  <a:srgbClr val="0070C0"/>
                </a:solidFill>
              </a:rPr>
              <a:t>Indicatie</a:t>
            </a:r>
            <a:r>
              <a:rPr lang="fr-FR" sz="3000" dirty="0"/>
              <a:t>: </a:t>
            </a:r>
            <a:r>
              <a:rPr lang="fr-FR" sz="3000" dirty="0" err="1" smtClean="0"/>
              <a:t>castratieresistentie</a:t>
            </a:r>
            <a:r>
              <a:rPr lang="fr-FR" sz="3000" dirty="0" smtClean="0"/>
              <a:t> </a:t>
            </a:r>
            <a:r>
              <a:rPr lang="fr-FR" sz="3000" dirty="0"/>
              <a:t>en </a:t>
            </a:r>
            <a:r>
              <a:rPr lang="fr-FR" sz="3000" dirty="0" err="1"/>
              <a:t>progressie</a:t>
            </a:r>
            <a:r>
              <a:rPr lang="fr-FR" sz="3000" dirty="0"/>
              <a:t> van </a:t>
            </a:r>
            <a:r>
              <a:rPr lang="fr-FR" sz="3000" dirty="0" err="1"/>
              <a:t>botmetastasen</a:t>
            </a:r>
            <a:r>
              <a:rPr lang="fr-FR" sz="3000" dirty="0"/>
              <a:t> (</a:t>
            </a:r>
            <a:r>
              <a:rPr lang="fr-FR" sz="3000" dirty="0" err="1"/>
              <a:t>morfologisch</a:t>
            </a:r>
            <a:r>
              <a:rPr lang="fr-FR" sz="3000" dirty="0"/>
              <a:t>, </a:t>
            </a:r>
            <a:r>
              <a:rPr lang="fr-FR" sz="3000" dirty="0" err="1"/>
              <a:t>biologisch</a:t>
            </a:r>
            <a:r>
              <a:rPr lang="fr-FR" sz="3000" dirty="0"/>
              <a:t> of </a:t>
            </a:r>
            <a:r>
              <a:rPr lang="fr-FR" sz="3000" dirty="0" err="1"/>
              <a:t>klinisch</a:t>
            </a:r>
            <a:r>
              <a:rPr lang="fr-FR" sz="3000" dirty="0"/>
              <a:t> - </a:t>
            </a:r>
            <a:r>
              <a:rPr lang="fr-FR" sz="3000" dirty="0" err="1"/>
              <a:t>pijn</a:t>
            </a:r>
            <a:r>
              <a:rPr lang="fr-FR" sz="3000" dirty="0"/>
              <a:t> </a:t>
            </a:r>
            <a:r>
              <a:rPr lang="fr-FR" sz="3000" dirty="0" smtClean="0"/>
              <a:t>) </a:t>
            </a:r>
            <a:r>
              <a:rPr lang="fr-FR" sz="3000" dirty="0" err="1"/>
              <a:t>zonder</a:t>
            </a:r>
            <a:r>
              <a:rPr lang="fr-FR" sz="3000" dirty="0"/>
              <a:t> </a:t>
            </a:r>
            <a:r>
              <a:rPr lang="fr-FR" sz="3000" dirty="0" err="1"/>
              <a:t>verdere</a:t>
            </a:r>
            <a:r>
              <a:rPr lang="fr-FR" sz="3000" dirty="0"/>
              <a:t> </a:t>
            </a:r>
            <a:r>
              <a:rPr lang="fr-FR" sz="3000" dirty="0" err="1"/>
              <a:t>viscerale</a:t>
            </a:r>
            <a:r>
              <a:rPr lang="fr-FR" sz="3000" dirty="0"/>
              <a:t> </a:t>
            </a:r>
            <a:r>
              <a:rPr lang="fr-FR" sz="3000" dirty="0" err="1"/>
              <a:t>metastasering</a:t>
            </a:r>
            <a:endParaRPr lang="fr-FR" sz="30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26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023A9A5-D98F-6D42-8F57-E45CCD0A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/>
              <a:t>XOFIGO </a:t>
            </a:r>
            <a:r>
              <a:rPr lang="fr-FR" sz="2400" dirty="0" err="1"/>
              <a:t>behandeling</a:t>
            </a:r>
            <a:r>
              <a:rPr lang="fr-FR" sz="2400" dirty="0"/>
              <a:t> : radium-223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34D5BEB-265C-024A-9366-272300F5FB5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b="1" dirty="0">
                <a:solidFill>
                  <a:srgbClr val="0070C0"/>
                </a:solidFill>
              </a:rPr>
              <a:t>In de </a:t>
            </a:r>
            <a:r>
              <a:rPr lang="fr-FR" sz="2800" b="1" dirty="0" err="1">
                <a:solidFill>
                  <a:srgbClr val="0070C0"/>
                </a:solidFill>
              </a:rPr>
              <a:t>praktijk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fr-FR" sz="2800" dirty="0"/>
              <a:t>1 </a:t>
            </a:r>
            <a:r>
              <a:rPr lang="fr-FR" sz="2800" dirty="0" err="1"/>
              <a:t>injectie</a:t>
            </a:r>
            <a:r>
              <a:rPr lang="fr-FR" sz="2800" dirty="0"/>
              <a:t>/</a:t>
            </a:r>
            <a:r>
              <a:rPr lang="fr-FR" sz="2800" dirty="0" err="1"/>
              <a:t>maand</a:t>
            </a:r>
            <a:r>
              <a:rPr lang="fr-FR" sz="2800" dirty="0"/>
              <a:t> </a:t>
            </a:r>
            <a:r>
              <a:rPr lang="fr-FR" sz="2800" dirty="0" err="1"/>
              <a:t>durende</a:t>
            </a:r>
            <a:r>
              <a:rPr lang="fr-FR" sz="2800" dirty="0"/>
              <a:t> 6 </a:t>
            </a:r>
            <a:r>
              <a:rPr lang="fr-FR" sz="2800" dirty="0" err="1"/>
              <a:t>maanden</a:t>
            </a:r>
            <a:r>
              <a:rPr lang="fr-FR" sz="2800" dirty="0"/>
              <a:t> met </a:t>
            </a:r>
            <a:r>
              <a:rPr lang="fr-FR" sz="2800" dirty="0" err="1"/>
              <a:t>een</a:t>
            </a:r>
            <a:r>
              <a:rPr lang="fr-FR" sz="2800" dirty="0"/>
              <a:t> </a:t>
            </a:r>
            <a:r>
              <a:rPr lang="fr-FR" sz="2800" dirty="0" err="1"/>
              <a:t>bloedtest</a:t>
            </a:r>
            <a:r>
              <a:rPr lang="fr-FR" sz="2800" dirty="0"/>
              <a:t> 1 </a:t>
            </a:r>
            <a:r>
              <a:rPr lang="fr-FR" sz="2800" dirty="0" err="1"/>
              <a:t>week</a:t>
            </a:r>
            <a:r>
              <a:rPr lang="fr-FR" sz="2800" dirty="0"/>
              <a:t> </a:t>
            </a:r>
            <a:r>
              <a:rPr lang="fr-FR" sz="2800" dirty="0" err="1"/>
              <a:t>voor</a:t>
            </a:r>
            <a:r>
              <a:rPr lang="fr-FR" sz="2800" dirty="0"/>
              <a:t> </a:t>
            </a:r>
            <a:r>
              <a:rPr lang="fr-FR" sz="2800" dirty="0" err="1"/>
              <a:t>elke</a:t>
            </a:r>
            <a:r>
              <a:rPr lang="fr-FR" sz="2800" dirty="0"/>
              <a:t> </a:t>
            </a:r>
            <a:r>
              <a:rPr lang="fr-FR" sz="2800" dirty="0" err="1"/>
              <a:t>behandeling</a:t>
            </a:r>
            <a:r>
              <a:rPr lang="fr-FR" sz="2800" dirty="0"/>
              <a:t> (</a:t>
            </a:r>
            <a:r>
              <a:rPr lang="fr-FR" sz="2800" dirty="0" err="1"/>
              <a:t>Hb</a:t>
            </a:r>
            <a:r>
              <a:rPr lang="fr-FR" sz="2800" dirty="0"/>
              <a:t>, GB, Pl, Ph </a:t>
            </a:r>
            <a:r>
              <a:rPr lang="fr-FR" sz="2800" dirty="0" err="1"/>
              <a:t>alc</a:t>
            </a:r>
            <a:r>
              <a:rPr lang="fr-FR" sz="2800" dirty="0"/>
              <a:t>). </a:t>
            </a:r>
            <a:r>
              <a:rPr lang="fr-FR" sz="2800" u="sng" dirty="0"/>
              <a:t>GEEN </a:t>
            </a:r>
            <a:r>
              <a:rPr lang="fr-FR" sz="2800" u="sng" dirty="0" err="1"/>
              <a:t>gelvolg</a:t>
            </a:r>
            <a:r>
              <a:rPr lang="fr-FR" sz="2800" u="sng" dirty="0"/>
              <a:t> van de PSA</a:t>
            </a:r>
            <a:r>
              <a:rPr lang="fr-FR" sz="2800" dirty="0"/>
              <a:t>!</a:t>
            </a:r>
          </a:p>
          <a:p>
            <a:pPr>
              <a:buFontTx/>
              <a:buChar char="-"/>
            </a:pPr>
            <a:r>
              <a:rPr lang="fr-FR" sz="2800" dirty="0" err="1"/>
              <a:t>Weinig</a:t>
            </a:r>
            <a:r>
              <a:rPr lang="fr-FR" sz="2800" dirty="0"/>
              <a:t> </a:t>
            </a:r>
            <a:r>
              <a:rPr lang="fr-FR" sz="2800" dirty="0" err="1"/>
              <a:t>nevenefect</a:t>
            </a:r>
            <a:r>
              <a:rPr lang="fr-FR" sz="2800" dirty="0"/>
              <a:t> (</a:t>
            </a:r>
            <a:r>
              <a:rPr lang="fr-FR" sz="2800" dirty="0" err="1"/>
              <a:t>vermoeidheid</a:t>
            </a:r>
            <a:r>
              <a:rPr lang="fr-FR" sz="2800" dirty="0"/>
              <a:t>, </a:t>
            </a:r>
            <a:r>
              <a:rPr lang="fr-FR" sz="2800" dirty="0" err="1"/>
              <a:t>misselijkheid</a:t>
            </a:r>
            <a:r>
              <a:rPr lang="fr-FR" sz="2800" dirty="0"/>
              <a:t>, </a:t>
            </a:r>
            <a:r>
              <a:rPr lang="fr-FR" sz="2800" dirty="0" err="1"/>
              <a:t>neutropenie</a:t>
            </a:r>
            <a:r>
              <a:rPr lang="fr-FR" sz="2800" dirty="0"/>
              <a:t>, </a:t>
            </a:r>
            <a:r>
              <a:rPr lang="fr-FR" sz="2800" dirty="0" err="1"/>
              <a:t>bloedarmoede</a:t>
            </a:r>
            <a:r>
              <a:rPr lang="fr-FR" sz="2800" dirty="0"/>
              <a:t>)</a:t>
            </a:r>
          </a:p>
          <a:p>
            <a:pPr>
              <a:buFontTx/>
              <a:buChar char="-"/>
            </a:pPr>
            <a:r>
              <a:rPr lang="fr-FR" sz="2800" dirty="0" err="1"/>
              <a:t>Geen</a:t>
            </a:r>
            <a:r>
              <a:rPr lang="fr-FR" sz="2800" dirty="0"/>
              <a:t> </a:t>
            </a:r>
            <a:r>
              <a:rPr lang="fr-FR" sz="2800" dirty="0" err="1"/>
              <a:t>hospitalisatie</a:t>
            </a:r>
            <a:r>
              <a:rPr lang="fr-FR" sz="2800" dirty="0"/>
              <a:t> </a:t>
            </a:r>
            <a:r>
              <a:rPr lang="fr-FR" sz="2800" dirty="0" err="1"/>
              <a:t>nodig</a:t>
            </a:r>
            <a:r>
              <a:rPr lang="fr-FR" sz="2800" dirty="0"/>
              <a:t> </a:t>
            </a:r>
            <a:r>
              <a:rPr lang="fr-FR" sz="2800" dirty="0" err="1"/>
              <a:t>noch</a:t>
            </a:r>
            <a:r>
              <a:rPr lang="fr-FR" sz="2800" dirty="0"/>
              <a:t> </a:t>
            </a:r>
            <a:r>
              <a:rPr lang="fr-FR" sz="2800" dirty="0" err="1"/>
              <a:t>radioprotecie</a:t>
            </a:r>
            <a:r>
              <a:rPr lang="fr-FR" sz="2800" dirty="0"/>
              <a:t> </a:t>
            </a:r>
            <a:r>
              <a:rPr lang="fr-FR" sz="2800" dirty="0" err="1"/>
              <a:t>maatregelen</a:t>
            </a:r>
            <a:endParaRPr lang="fr-FR" sz="2800" dirty="0"/>
          </a:p>
          <a:p>
            <a:pPr>
              <a:buFontTx/>
              <a:buChar char="-"/>
            </a:pPr>
            <a:r>
              <a:rPr lang="fr-FR" sz="2800" dirty="0" err="1"/>
              <a:t>Fecale</a:t>
            </a:r>
            <a:r>
              <a:rPr lang="fr-FR" sz="2800" dirty="0"/>
              <a:t> </a:t>
            </a:r>
            <a:r>
              <a:rPr lang="fr-FR" sz="2800" dirty="0" err="1"/>
              <a:t>continentie</a:t>
            </a:r>
            <a:r>
              <a:rPr lang="fr-FR" sz="2800" dirty="0"/>
              <a:t>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01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3A12D-2B0A-454B-9BDD-13729BF02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128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5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5600" b="1" dirty="0" err="1" smtClean="0">
                <a:solidFill>
                  <a:schemeClr val="accent1">
                    <a:lumMod val="50000"/>
                  </a:schemeClr>
                </a:solidFill>
              </a:rPr>
              <a:t>Bedankt</a:t>
            </a:r>
            <a:r>
              <a:rPr lang="fr-FR" sz="5600" b="1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fr-FR" sz="56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Merci</a:t>
            </a:r>
          </a:p>
          <a:p>
            <a:pPr marL="0" indent="0" algn="ctr">
              <a:buNone/>
            </a:pPr>
            <a:r>
              <a:rPr lang="fr-FR" sz="56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r-FR" sz="56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fr-FR" sz="5600" b="1" dirty="0" smtClean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+32 2 221 91 44</a:t>
            </a:r>
          </a:p>
          <a:p>
            <a:pPr marL="0" indent="0" algn="ctr">
              <a:buNone/>
            </a:pP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flemonnier@clstjean.be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5367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chapitre  / Titel hoofdstu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 avec n° / Inhoud met n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 sans n° / Inhoud zonder n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in / Ei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SAINT-JEAN POWERPOINT_v00</Template>
  <TotalTime>338</TotalTime>
  <Words>373</Words>
  <Application>Microsoft Office PowerPoint</Application>
  <PresentationFormat>Diavoorstelling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6</vt:i4>
      </vt:variant>
      <vt:variant>
        <vt:lpstr>Diatitels</vt:lpstr>
      </vt:variant>
      <vt:variant>
        <vt:i4>9</vt:i4>
      </vt:variant>
    </vt:vector>
  </HeadingPairs>
  <TitlesOfParts>
    <vt:vector size="21" baseType="lpstr">
      <vt:lpstr>Arial</vt:lpstr>
      <vt:lpstr>Calibri</vt:lpstr>
      <vt:lpstr>DIN Offc Pro Medium</vt:lpstr>
      <vt:lpstr>Eurostile</vt:lpstr>
      <vt:lpstr>Lucida Grande</vt:lpstr>
      <vt:lpstr>Wingdings</vt:lpstr>
      <vt:lpstr>Cover</vt:lpstr>
      <vt:lpstr>Titre chapitre  / Titel hoofdstuk</vt:lpstr>
      <vt:lpstr>Bullets</vt:lpstr>
      <vt:lpstr>Contenu avec n° / Inhoud met n°</vt:lpstr>
      <vt:lpstr>Contenu sans n° / Inhoud zonder n°</vt:lpstr>
      <vt:lpstr>Fin / Einde</vt:lpstr>
      <vt:lpstr> Prosaatcarcinoma en nucleaire geneeskunde </vt:lpstr>
      <vt:lpstr>Nucleaire geneeskunde  in Sint Jan</vt:lpstr>
      <vt:lpstr>PowerPoint-presentatie</vt:lpstr>
      <vt:lpstr>Diagnostiek</vt:lpstr>
      <vt:lpstr>Diagnostiek</vt:lpstr>
      <vt:lpstr>Diagnostiek</vt:lpstr>
      <vt:lpstr>XOFIGO behandeling : radium-223</vt:lpstr>
      <vt:lpstr>XOFIGO behandeling : radium-223</vt:lpstr>
      <vt:lpstr>PowerPoint-presentatie</vt:lpstr>
    </vt:vector>
  </TitlesOfParts>
  <Company>Identic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HERMAN, Maud</dc:creator>
  <cp:lastModifiedBy>Alev Akin</cp:lastModifiedBy>
  <cp:revision>289</cp:revision>
  <cp:lastPrinted>2018-09-26T15:00:04Z</cp:lastPrinted>
  <dcterms:created xsi:type="dcterms:W3CDTF">2014-11-16T20:25:29Z</dcterms:created>
  <dcterms:modified xsi:type="dcterms:W3CDTF">2019-10-16T09:43:28Z</dcterms:modified>
</cp:coreProperties>
</file>