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 id="2147483698" r:id="rId2"/>
    <p:sldMasterId id="2147483694" r:id="rId3"/>
    <p:sldMasterId id="2147483680" r:id="rId4"/>
    <p:sldMasterId id="2147483688" r:id="rId5"/>
    <p:sldMasterId id="2147483700" r:id="rId6"/>
  </p:sldMasterIdLst>
  <p:notesMasterIdLst>
    <p:notesMasterId r:id="rId18"/>
  </p:notesMasterIdLst>
  <p:sldIdLst>
    <p:sldId id="301" r:id="rId7"/>
    <p:sldId id="303" r:id="rId8"/>
    <p:sldId id="308" r:id="rId9"/>
    <p:sldId id="307" r:id="rId10"/>
    <p:sldId id="309" r:id="rId11"/>
    <p:sldId id="310" r:id="rId12"/>
    <p:sldId id="311" r:id="rId13"/>
    <p:sldId id="312" r:id="rId14"/>
    <p:sldId id="314" r:id="rId15"/>
    <p:sldId id="315" r:id="rId16"/>
    <p:sldId id="316" r:id="rId17"/>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Van der Aa" initials="FV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5AAD4"/>
    <a:srgbClr val="4BACC6"/>
    <a:srgbClr val="69B7BB"/>
    <a:srgbClr val="004380"/>
    <a:srgbClr val="FFFFFF"/>
    <a:srgbClr val="11111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1" autoAdjust="0"/>
    <p:restoredTop sz="94715" autoAdjust="0"/>
  </p:normalViewPr>
  <p:slideViewPr>
    <p:cSldViewPr snapToGrid="0" snapToObjects="1">
      <p:cViewPr varScale="1">
        <p:scale>
          <a:sx n="83" d="100"/>
          <a:sy n="83" d="100"/>
        </p:scale>
        <p:origin x="1776"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95771AC-C661-44A0-9F9B-57B1785C68CA}" type="datetimeFigureOut">
              <a:rPr lang="nl-BE" smtClean="0"/>
              <a:t>16/10/2019</a:t>
            </a:fld>
            <a:endParaRPr lang="nl-BE"/>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94DD29D-4FC8-41CA-BA28-BD1C3C8053AF}" type="slidenum">
              <a:rPr lang="nl-BE" smtClean="0"/>
              <a:t>‹nr.›</a:t>
            </a:fld>
            <a:endParaRPr lang="nl-BE"/>
          </a:p>
        </p:txBody>
      </p:sp>
    </p:spTree>
    <p:extLst>
      <p:ext uri="{BB962C8B-B14F-4D97-AF65-F5344CB8AC3E}">
        <p14:creationId xmlns:p14="http://schemas.microsoft.com/office/powerpoint/2010/main" val="385471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L’HPV</a:t>
            </a:r>
            <a:r>
              <a:rPr lang="fr-FR" sz="1200" kern="1200" baseline="0" dirty="0" smtClean="0">
                <a:solidFill>
                  <a:schemeClr val="tx1"/>
                </a:solidFill>
                <a:effectLst/>
                <a:latin typeface="+mn-lt"/>
                <a:ea typeface="+mn-ea"/>
                <a:cs typeface="+mn-cs"/>
              </a:rPr>
              <a:t> Impact Profile ou HIP consiste en un questionnaire reprenant 29 questions réparties sur 7 domaines permettant d’évaluer les conséquences psychologiques des maladies en lien avec l’HPV.</a:t>
            </a:r>
          </a:p>
          <a:p>
            <a:r>
              <a:rPr lang="fr-FR" sz="1200" kern="1200" baseline="0" dirty="0" smtClean="0">
                <a:solidFill>
                  <a:schemeClr val="tx1"/>
                </a:solidFill>
                <a:effectLst/>
                <a:latin typeface="+mn-lt"/>
                <a:ea typeface="+mn-ea"/>
                <a:cs typeface="+mn-cs"/>
              </a:rPr>
              <a:t>Les différents items parcourus sont:</a:t>
            </a:r>
          </a:p>
          <a:p>
            <a:r>
              <a:rPr lang="fr-FR" sz="1200" kern="1200" baseline="0" dirty="0" smtClean="0">
                <a:solidFill>
                  <a:schemeClr val="tx1"/>
                </a:solidFill>
                <a:effectLst/>
                <a:latin typeface="+mn-lt"/>
                <a:ea typeface="+mn-ea"/>
                <a:cs typeface="+mn-cs"/>
              </a:rPr>
              <a:t>Les inquiétudes et les préoccupations par rapport à la maladie, son évolution, son </a:t>
            </a:r>
            <a:r>
              <a:rPr lang="fr-FR" sz="1200" kern="1200" baseline="0" dirty="0" err="1" smtClean="0">
                <a:solidFill>
                  <a:schemeClr val="tx1"/>
                </a:solidFill>
                <a:effectLst/>
                <a:latin typeface="+mn-lt"/>
                <a:ea typeface="+mn-ea"/>
                <a:cs typeface="+mn-cs"/>
              </a:rPr>
              <a:t>ttt</a:t>
            </a:r>
            <a:r>
              <a:rPr lang="fr-FR" sz="1200" kern="1200" baseline="0" dirty="0" smtClean="0">
                <a:solidFill>
                  <a:schemeClr val="tx1"/>
                </a:solidFill>
                <a:effectLst/>
                <a:latin typeface="+mn-lt"/>
                <a:ea typeface="+mn-ea"/>
                <a:cs typeface="+mn-cs"/>
              </a:rPr>
              <a:t>, la fertilité, le couple.</a:t>
            </a:r>
          </a:p>
          <a:p>
            <a:r>
              <a:rPr lang="fr-FR" sz="1200" kern="1200" baseline="0" dirty="0" smtClean="0">
                <a:solidFill>
                  <a:schemeClr val="tx1"/>
                </a:solidFill>
                <a:effectLst/>
                <a:latin typeface="+mn-lt"/>
                <a:ea typeface="+mn-ea"/>
                <a:cs typeface="+mn-cs"/>
              </a:rPr>
              <a:t>L’impact émotionnel reprend la dépression, l’anxiété, la colère ou encore le pessimisme.</a:t>
            </a:r>
          </a:p>
          <a:p>
            <a:r>
              <a:rPr lang="fr-FR" sz="1200" kern="1200" baseline="0" dirty="0" smtClean="0">
                <a:solidFill>
                  <a:schemeClr val="tx1"/>
                </a:solidFill>
                <a:effectLst/>
                <a:latin typeface="+mn-lt"/>
                <a:ea typeface="+mn-ea"/>
                <a:cs typeface="+mn-cs"/>
              </a:rPr>
              <a:t>L’impact sexuel en lien avec la fréquence et la satisfaction sexuelles.</a:t>
            </a:r>
          </a:p>
          <a:p>
            <a:r>
              <a:rPr lang="fr-FR" sz="1200" kern="1200" baseline="0" dirty="0" smtClean="0">
                <a:solidFill>
                  <a:schemeClr val="tx1"/>
                </a:solidFill>
                <a:effectLst/>
                <a:latin typeface="+mn-lt"/>
                <a:ea typeface="+mn-ea"/>
                <a:cs typeface="+mn-cs"/>
              </a:rPr>
              <a:t>L’image de soi qui concerne la honte, le dégoût ou même, la possibilité d’être encore attirant.</a:t>
            </a:r>
          </a:p>
          <a:p>
            <a:r>
              <a:rPr lang="fr-FR" sz="1200" kern="1200" baseline="0" dirty="0" smtClean="0">
                <a:solidFill>
                  <a:schemeClr val="tx1"/>
                </a:solidFill>
                <a:effectLst/>
                <a:latin typeface="+mn-lt"/>
                <a:ea typeface="+mn-ea"/>
                <a:cs typeface="+mn-cs"/>
              </a:rPr>
              <a:t>L’acceptation par le partenaire et les questions par rapport à la transmission.</a:t>
            </a:r>
          </a:p>
          <a:p>
            <a:r>
              <a:rPr lang="fr-FR" sz="1200" kern="1200" baseline="0" dirty="0" smtClean="0">
                <a:solidFill>
                  <a:schemeClr val="tx1"/>
                </a:solidFill>
                <a:effectLst/>
                <a:latin typeface="+mn-lt"/>
                <a:ea typeface="+mn-ea"/>
                <a:cs typeface="+mn-cs"/>
              </a:rPr>
              <a:t>La visite médicale, qui peut être embarrassante ou douloureuse.</a:t>
            </a:r>
          </a:p>
          <a:p>
            <a:r>
              <a:rPr lang="fr-FR" sz="1200" kern="1200" baseline="0" dirty="0" smtClean="0">
                <a:solidFill>
                  <a:schemeClr val="tx1"/>
                </a:solidFill>
                <a:effectLst/>
                <a:latin typeface="+mn-lt"/>
                <a:ea typeface="+mn-ea"/>
                <a:cs typeface="+mn-cs"/>
              </a:rPr>
              <a:t>Et enfin, le contrôle de la santé et l’impact sur la vie comme le sommeil, la concentration ou encore le travail.</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2</a:t>
            </a:fld>
            <a:endParaRPr lang="nl-BE"/>
          </a:p>
        </p:txBody>
      </p:sp>
    </p:spTree>
    <p:extLst>
      <p:ext uri="{BB962C8B-B14F-4D97-AF65-F5344CB8AC3E}">
        <p14:creationId xmlns:p14="http://schemas.microsoft.com/office/powerpoint/2010/main" val="50061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conclusion, le comportement sexuel lors des</a:t>
            </a:r>
            <a:r>
              <a:rPr lang="fr-FR" baseline="0" dirty="0" smtClean="0"/>
              <a:t> premiers RS a toute son importance car l’utilisation du préservatif à cette période présage de son utilisation plus systématique dans la suite de la vie sexuelle.</a:t>
            </a:r>
          </a:p>
          <a:p>
            <a:r>
              <a:rPr lang="fr-FR" baseline="0" dirty="0" smtClean="0"/>
              <a:t>En discutant des options de </a:t>
            </a:r>
            <a:r>
              <a:rPr lang="fr-FR" baseline="0" dirty="0" err="1" smtClean="0"/>
              <a:t>ttt</a:t>
            </a:r>
            <a:r>
              <a:rPr lang="fr-FR" baseline="0" dirty="0" smtClean="0"/>
              <a:t>, il est primordial de prendre en compte bien évidemment les facteurs médicaux mais également les préoccupations individuelles et la charge psychologique du ou de la patiente afin de minimiser l’impact </a:t>
            </a:r>
            <a:r>
              <a:rPr lang="fr-FR" baseline="0" dirty="0" err="1" smtClean="0"/>
              <a:t>psychosociosexuel</a:t>
            </a:r>
            <a:r>
              <a:rPr lang="fr-FR" baseline="0" dirty="0" smtClean="0"/>
              <a:t> que peut avoir l’annonce du diagnostic.</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11</a:t>
            </a:fld>
            <a:endParaRPr lang="nl-BE"/>
          </a:p>
        </p:txBody>
      </p:sp>
    </p:spTree>
    <p:extLst>
      <p:ext uri="{BB962C8B-B14F-4D97-AF65-F5344CB8AC3E}">
        <p14:creationId xmlns:p14="http://schemas.microsoft.com/office/powerpoint/2010/main" val="213340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baseline="0" dirty="0" smtClean="0">
                <a:solidFill>
                  <a:schemeClr val="tx1"/>
                </a:solidFill>
                <a:effectLst/>
                <a:latin typeface="+mn-lt"/>
                <a:ea typeface="+mn-ea"/>
                <a:cs typeface="+mn-cs"/>
              </a:rPr>
              <a:t>Une étude multicentrique menée en Corée du Sud sur 400 sujets (hommes et femmes) présentant des verrues génitales et/ou une maladie en lien avec l’HPV a utilisé entre-autres l’HPV Impact Profile ou HIP afin de pouvoir déterminer l’impact psychosocial et psychosexuel de ceux-ci face à la maladie.</a:t>
            </a:r>
          </a:p>
          <a:p>
            <a:r>
              <a:rPr lang="fr-FR" sz="1200" kern="1200" baseline="0" dirty="0" smtClean="0">
                <a:solidFill>
                  <a:schemeClr val="tx1"/>
                </a:solidFill>
                <a:effectLst/>
                <a:latin typeface="+mn-lt"/>
                <a:ea typeface="+mn-ea"/>
                <a:cs typeface="+mn-cs"/>
              </a:rPr>
              <a:t>Il s’est avéré que plus de 85% des hommes souffrant de verrues génitales présentaient un impact psychologique modéré par rapport à 32% des hommes sans verrues et que le nombre de partenaires sexuels est plus important chez les hommes avec verrues.</a:t>
            </a:r>
          </a:p>
          <a:p>
            <a:r>
              <a:rPr lang="fr-FR" sz="1200" kern="1200" baseline="0" dirty="0" smtClean="0">
                <a:solidFill>
                  <a:schemeClr val="tx1"/>
                </a:solidFill>
                <a:effectLst/>
                <a:latin typeface="+mn-lt"/>
                <a:ea typeface="+mn-ea"/>
                <a:cs typeface="+mn-cs"/>
              </a:rPr>
              <a:t>L’impact peut être jusqu’à sévère chez 88,5% des femmes ayant une maladie en lien avec l’HPV versus sans.</a:t>
            </a:r>
          </a:p>
          <a:p>
            <a:r>
              <a:rPr lang="fr-FR" sz="1200" kern="1200" baseline="0" dirty="0" smtClean="0">
                <a:solidFill>
                  <a:schemeClr val="tx1"/>
                </a:solidFill>
                <a:effectLst/>
                <a:latin typeface="+mn-lt"/>
                <a:ea typeface="+mn-ea"/>
                <a:cs typeface="+mn-cs"/>
              </a:rPr>
              <a:t>Les scores de l’HIP et de la </a:t>
            </a:r>
            <a:r>
              <a:rPr lang="fr-FR" sz="1200" kern="1200" baseline="0" dirty="0" err="1" smtClean="0">
                <a:solidFill>
                  <a:schemeClr val="tx1"/>
                </a:solidFill>
                <a:effectLst/>
                <a:latin typeface="+mn-lt"/>
                <a:ea typeface="+mn-ea"/>
                <a:cs typeface="+mn-cs"/>
              </a:rPr>
              <a:t>QdV</a:t>
            </a:r>
            <a:r>
              <a:rPr lang="fr-FR" sz="1200" kern="1200" baseline="0" dirty="0" smtClean="0">
                <a:solidFill>
                  <a:schemeClr val="tx1"/>
                </a:solidFill>
                <a:effectLst/>
                <a:latin typeface="+mn-lt"/>
                <a:ea typeface="+mn-ea"/>
                <a:cs typeface="+mn-cs"/>
              </a:rPr>
              <a:t> s’avèrent être plus élevés chez les femmes que chez les hommes.</a:t>
            </a:r>
          </a:p>
          <a:p>
            <a:r>
              <a:rPr lang="fr-FR" sz="1200" kern="1200" baseline="0" dirty="0" smtClean="0">
                <a:solidFill>
                  <a:schemeClr val="tx1"/>
                </a:solidFill>
                <a:effectLst/>
                <a:latin typeface="+mn-lt"/>
                <a:ea typeface="+mn-ea"/>
                <a:cs typeface="+mn-cs"/>
              </a:rPr>
              <a:t>Les domaines de l’HIP les plus touchés par la présence de verrues sont l’impact sexuel, l’image de soi et l’item partenaire/transmission.</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3</a:t>
            </a:fld>
            <a:endParaRPr lang="nl-BE"/>
          </a:p>
        </p:txBody>
      </p:sp>
    </p:spTree>
    <p:extLst>
      <p:ext uri="{BB962C8B-B14F-4D97-AF65-F5344CB8AC3E}">
        <p14:creationId xmlns:p14="http://schemas.microsoft.com/office/powerpoint/2010/main" val="199209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baseline="0" dirty="0" smtClean="0">
                <a:solidFill>
                  <a:schemeClr val="tx1"/>
                </a:solidFill>
                <a:effectLst/>
                <a:latin typeface="+mn-lt"/>
                <a:ea typeface="+mn-ea"/>
                <a:cs typeface="+mn-cs"/>
              </a:rPr>
              <a:t>Les verrues génitales externes sont difficiles à accepter car il s’agit d’une MST visible qui provoque un sentiment de honte et d’embarras, de l’anxiété et de la dépression, du dégoût, de la colère, des préoccupations et la sensation d’être moins désirable. </a:t>
            </a:r>
          </a:p>
          <a:p>
            <a:r>
              <a:rPr lang="fr-FR" sz="1200" kern="1200" baseline="0" dirty="0" smtClean="0">
                <a:solidFill>
                  <a:schemeClr val="tx1"/>
                </a:solidFill>
                <a:effectLst/>
                <a:latin typeface="+mn-lt"/>
                <a:ea typeface="+mn-ea"/>
                <a:cs typeface="+mn-cs"/>
              </a:rPr>
              <a:t>Et donc, l’impact psychosocial du diagnostic d’une maladie sexuellement transmissible chez la femme semble être beaucoup plus important que chez l’homme; cela pourrait éventuellement avoir un lien avec la fonction reproductive.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4</a:t>
            </a:fld>
            <a:endParaRPr lang="nl-BE"/>
          </a:p>
        </p:txBody>
      </p:sp>
    </p:spTree>
    <p:extLst>
      <p:ext uri="{BB962C8B-B14F-4D97-AF65-F5344CB8AC3E}">
        <p14:creationId xmlns:p14="http://schemas.microsoft.com/office/powerpoint/2010/main" val="90633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Il</a:t>
            </a:r>
            <a:r>
              <a:rPr lang="fr-FR" sz="1200" kern="1200" baseline="0" dirty="0" smtClean="0">
                <a:solidFill>
                  <a:schemeClr val="tx1"/>
                </a:solidFill>
                <a:effectLst/>
                <a:latin typeface="+mn-lt"/>
                <a:ea typeface="+mn-ea"/>
                <a:cs typeface="+mn-cs"/>
              </a:rPr>
              <a:t> peut donc y avoir des conséquences psychosexuelles importantes sur la personne qui devient HPV+. Il est primordial de comprendre la réponse de la femme ou de l’homme à l’annonce de l’HPV+ afin de minimiser l’impact psychosexuel que cela peut induire.</a:t>
            </a:r>
          </a:p>
          <a:p>
            <a:r>
              <a:rPr lang="fr-FR" sz="1200" kern="1200" baseline="0" dirty="0" smtClean="0">
                <a:solidFill>
                  <a:schemeClr val="tx1"/>
                </a:solidFill>
                <a:effectLst/>
                <a:latin typeface="+mn-lt"/>
                <a:ea typeface="+mn-ea"/>
                <a:cs typeface="+mn-cs"/>
              </a:rPr>
              <a:t>Les thèmes principaux ou questions évoqués par les patients HPV+ sont:</a:t>
            </a:r>
          </a:p>
          <a:p>
            <a:r>
              <a:rPr lang="fr-FR" sz="1200" kern="1200" baseline="0" dirty="0" smtClean="0">
                <a:solidFill>
                  <a:schemeClr val="tx1"/>
                </a:solidFill>
                <a:effectLst/>
                <a:latin typeface="+mn-lt"/>
                <a:ea typeface="+mn-ea"/>
                <a:cs typeface="+mn-cs"/>
              </a:rPr>
              <a:t>La source de l’infection donc quelle est son origine?</a:t>
            </a:r>
          </a:p>
          <a:p>
            <a:r>
              <a:rPr lang="fr-FR" sz="1200" kern="1200" baseline="0" dirty="0" smtClean="0">
                <a:solidFill>
                  <a:schemeClr val="tx1"/>
                </a:solidFill>
                <a:effectLst/>
                <a:latin typeface="+mn-lt"/>
                <a:ea typeface="+mn-ea"/>
                <a:cs typeface="+mn-cs"/>
              </a:rPr>
              <a:t>Comment a-t-elle été transmise?</a:t>
            </a:r>
          </a:p>
          <a:p>
            <a:r>
              <a:rPr lang="fr-FR" sz="1200" kern="1200" baseline="0" dirty="0" smtClean="0">
                <a:solidFill>
                  <a:schemeClr val="tx1"/>
                </a:solidFill>
                <a:effectLst/>
                <a:latin typeface="+mn-lt"/>
                <a:ea typeface="+mn-ea"/>
                <a:cs typeface="+mn-cs"/>
              </a:rPr>
              <a:t>Et que va-t-il se passer dans la relation de couple et par rapport à la sexualité?</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5</a:t>
            </a:fld>
            <a:endParaRPr lang="nl-BE"/>
          </a:p>
        </p:txBody>
      </p:sp>
    </p:spTree>
    <p:extLst>
      <p:ext uri="{BB962C8B-B14F-4D97-AF65-F5344CB8AC3E}">
        <p14:creationId xmlns:p14="http://schemas.microsoft.com/office/powerpoint/2010/main" val="10339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question de l’origine de l’HPV repose sur quel partenaire l’a transmis? Est-ce le partenaire actuel ou un précédent et dans ce cas-ci, lequel?</a:t>
            </a:r>
          </a:p>
          <a:p>
            <a:r>
              <a:rPr lang="fr-FR" baseline="0" dirty="0" smtClean="0"/>
              <a:t>Cela pose également la question de l’infidélité du partenaire ou du patient lui-même.</a:t>
            </a:r>
          </a:p>
          <a:p>
            <a:r>
              <a:rPr lang="fr-FR" baseline="0" dirty="0" smtClean="0"/>
              <a:t>Ce qui engendrera une méfiance et/ou une colère pouvant aboutir à une rupture de la relation.</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6</a:t>
            </a:fld>
            <a:endParaRPr lang="nl-BE"/>
          </a:p>
        </p:txBody>
      </p:sp>
    </p:spTree>
    <p:extLst>
      <p:ext uri="{BB962C8B-B14F-4D97-AF65-F5344CB8AC3E}">
        <p14:creationId xmlns:p14="http://schemas.microsoft.com/office/powerpoint/2010/main" val="150138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L’inquiétude face à la transmission de l’HPV est courante. Quelle est la probabilité de transmettre le virus? Et quelles pratiques sexuelles</a:t>
            </a:r>
            <a:r>
              <a:rPr lang="fr-FR" baseline="0" dirty="0" smtClean="0"/>
              <a:t> mènent à la transmission? Avec quelles conséquences pour le partenaire?</a:t>
            </a:r>
          </a:p>
          <a:p>
            <a:r>
              <a:rPr lang="fr-FR" baseline="0" dirty="0" smtClean="0"/>
              <a:t>La crainte d’être réinfecté lors d’une nouvelle relation est bien présente également.</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7</a:t>
            </a:fld>
            <a:endParaRPr lang="nl-BE"/>
          </a:p>
        </p:txBody>
      </p:sp>
    </p:spTree>
    <p:extLst>
      <p:ext uri="{BB962C8B-B14F-4D97-AF65-F5344CB8AC3E}">
        <p14:creationId xmlns:p14="http://schemas.microsoft.com/office/powerpoint/2010/main" val="6299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a:t>
            </a:r>
            <a:r>
              <a:rPr lang="fr-FR" sz="1200" kern="1200" baseline="0" dirty="0" smtClean="0">
                <a:solidFill>
                  <a:schemeClr val="tx1"/>
                </a:solidFill>
                <a:effectLst/>
                <a:latin typeface="+mn-lt"/>
                <a:ea typeface="+mn-ea"/>
                <a:cs typeface="+mn-cs"/>
              </a:rPr>
              <a:t> diagnostic de l’HPV provoque une image de soi négative avec des pensées telles que sale, contaminé, indigne, </a:t>
            </a:r>
            <a:r>
              <a:rPr lang="fr-FR" sz="1200" kern="1200" baseline="0" dirty="0" err="1" smtClean="0">
                <a:solidFill>
                  <a:schemeClr val="tx1"/>
                </a:solidFill>
                <a:effectLst/>
                <a:latin typeface="+mn-lt"/>
                <a:ea typeface="+mn-ea"/>
                <a:cs typeface="+mn-cs"/>
              </a:rPr>
              <a:t>inattirant</a:t>
            </a:r>
            <a:r>
              <a:rPr lang="fr-FR" sz="1200" kern="1200" baseline="0" dirty="0" smtClean="0">
                <a:solidFill>
                  <a:schemeClr val="tx1"/>
                </a:solidFill>
                <a:effectLst/>
                <a:latin typeface="+mn-lt"/>
                <a:ea typeface="+mn-ea"/>
                <a:cs typeface="+mn-cs"/>
              </a:rPr>
              <a:t>; ce qui engendre alors une diminution de la spontanéité sexuelle.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On remarque également une réduction de l’intérêt sexuel, de la fréquence ainsi que du désir et de la satisfaction sexuels.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Certaines préoccupations concernant le sexe oral interviennent et induisent alors une abstention de cette activité par crainte de la transmission.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Et pour d’autres, cela conduit à un arrêt complet de toute activité sexuelle</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8</a:t>
            </a:fld>
            <a:endParaRPr lang="nl-BE"/>
          </a:p>
        </p:txBody>
      </p:sp>
    </p:spTree>
    <p:extLst>
      <p:ext uri="{BB962C8B-B14F-4D97-AF65-F5344CB8AC3E}">
        <p14:creationId xmlns:p14="http://schemas.microsoft.com/office/powerpoint/2010/main" val="30037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a:t>
            </a:r>
            <a:r>
              <a:rPr lang="fr-FR" baseline="0" dirty="0" smtClean="0"/>
              <a:t> point important à relever est l’utilisation des </a:t>
            </a:r>
            <a:r>
              <a:rPr lang="fr-FR" baseline="0" dirty="0" err="1" smtClean="0"/>
              <a:t>préservtifs</a:t>
            </a:r>
            <a:r>
              <a:rPr lang="fr-FR" baseline="0" dirty="0" smtClean="0"/>
              <a:t> chez les jeunes qui débutent leur activité sexuelle. </a:t>
            </a:r>
          </a:p>
          <a:p>
            <a:r>
              <a:rPr lang="fr-FR" baseline="0" dirty="0" smtClean="0"/>
              <a:t>1/3 des jeunes femmes l’utilisent lors du premier RS. En sachant que les jeunes femmes amoureuses sont moins enclin à l’employer. Et c’est au 10è RS que la moitié des jeunes femmes qui l’ont utilisé lors du premier RS le laissent tomber. Et commencer la contraception hormonale diminue l’emploi du préservatif. Et on retrouve véritablement un amalgame entre son utilisation afin de prévenir une grossesse ou une MST</a:t>
            </a:r>
            <a:r>
              <a:rPr lang="mr-IN" baseline="0" dirty="0" smtClean="0"/>
              <a:t>…</a:t>
            </a:r>
            <a:endParaRPr lang="nl-BE" baseline="0" dirty="0" smtClean="0"/>
          </a:p>
          <a:p>
            <a:r>
              <a:rPr lang="nl-BE" baseline="0" dirty="0" smtClean="0"/>
              <a:t>Mais les femmes qui ont des partenaires expérimentés auront plus recours au préservatif.</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9</a:t>
            </a:fld>
            <a:endParaRPr lang="nl-BE"/>
          </a:p>
        </p:txBody>
      </p:sp>
    </p:spTree>
    <p:extLst>
      <p:ext uri="{BB962C8B-B14F-4D97-AF65-F5344CB8AC3E}">
        <p14:creationId xmlns:p14="http://schemas.microsoft.com/office/powerpoint/2010/main" val="190809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L’HPV infection in men ou HIM STUDY est la seule étude multicentrique prospective portant sur l’infection</a:t>
            </a:r>
            <a:r>
              <a:rPr lang="fr-FR" baseline="0" dirty="0" smtClean="0"/>
              <a:t> des hommes par l’HPV. </a:t>
            </a:r>
          </a:p>
          <a:p>
            <a:r>
              <a:rPr lang="fr-FR" baseline="0" dirty="0" smtClean="0"/>
              <a:t>Le </a:t>
            </a:r>
            <a:r>
              <a:rPr lang="fr-FR" baseline="0" dirty="0" err="1" smtClean="0"/>
              <a:t>ttt</a:t>
            </a:r>
            <a:r>
              <a:rPr lang="fr-FR" baseline="0" dirty="0" smtClean="0"/>
              <a:t> préservant l’organe permet une meilleure </a:t>
            </a:r>
            <a:r>
              <a:rPr lang="fr-FR" baseline="0" dirty="0" err="1" smtClean="0"/>
              <a:t>QdV</a:t>
            </a:r>
            <a:r>
              <a:rPr lang="fr-FR" baseline="0" dirty="0" smtClean="0"/>
              <a:t> et une meilleure fonction sexuelle que la </a:t>
            </a:r>
            <a:r>
              <a:rPr lang="fr-FR" baseline="0" dirty="0" err="1" smtClean="0"/>
              <a:t>pénectomie</a:t>
            </a:r>
            <a:r>
              <a:rPr lang="fr-FR" baseline="0" dirty="0" smtClean="0"/>
              <a:t> partielle ou totale qui impacte l’image de </a:t>
            </a:r>
            <a:r>
              <a:rPr lang="fr-FR" baseline="0" dirty="0" err="1" smtClean="0"/>
              <a:t>oi</a:t>
            </a:r>
            <a:r>
              <a:rPr lang="fr-FR" baseline="0" dirty="0" smtClean="0"/>
              <a:t> et l’estime de soi avec un sentiment de honte du pénis</a:t>
            </a:r>
            <a:endParaRPr lang="fr-FR" dirty="0"/>
          </a:p>
        </p:txBody>
      </p:sp>
      <p:sp>
        <p:nvSpPr>
          <p:cNvPr id="4" name="Espace réservé du numéro de diapositive 3"/>
          <p:cNvSpPr>
            <a:spLocks noGrp="1"/>
          </p:cNvSpPr>
          <p:nvPr>
            <p:ph type="sldNum" sz="quarter" idx="10"/>
          </p:nvPr>
        </p:nvSpPr>
        <p:spPr/>
        <p:txBody>
          <a:bodyPr/>
          <a:lstStyle/>
          <a:p>
            <a:fld id="{294DD29D-4FC8-41CA-BA28-BD1C3C8053AF}" type="slidenum">
              <a:rPr lang="nl-BE" smtClean="0"/>
              <a:t>10</a:t>
            </a:fld>
            <a:endParaRPr lang="nl-BE"/>
          </a:p>
        </p:txBody>
      </p:sp>
    </p:spTree>
    <p:extLst>
      <p:ext uri="{BB962C8B-B14F-4D97-AF65-F5344CB8AC3E}">
        <p14:creationId xmlns:p14="http://schemas.microsoft.com/office/powerpoint/2010/main" val="195808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359888" y="2701781"/>
            <a:ext cx="5784113" cy="1040879"/>
          </a:xfrm>
          <a:prstGeom prst="rect">
            <a:avLst/>
          </a:prstGeom>
        </p:spPr>
        <p:txBody>
          <a:bodyPr anchor="ctr">
            <a:normAutofit/>
          </a:bodyPr>
          <a:lstStyle>
            <a:lvl1pPr algn="l">
              <a:lnSpc>
                <a:spcPct val="150000"/>
              </a:lnSpc>
              <a:spcAft>
                <a:spcPts val="0"/>
              </a:spcAft>
              <a:defRPr sz="2400">
                <a:solidFill>
                  <a:schemeClr val="bg1"/>
                </a:solidFill>
                <a:latin typeface="Eurostile"/>
              </a:defRPr>
            </a:lvl1pPr>
          </a:lstStyle>
          <a:p>
            <a:r>
              <a:rPr lang="fr-FR" dirty="0"/>
              <a:t>Titre présentation / </a:t>
            </a:r>
            <a:r>
              <a:rPr lang="fr-FR" dirty="0" err="1"/>
              <a:t>Titel</a:t>
            </a:r>
            <a:r>
              <a:rPr lang="fr-FR" dirty="0"/>
              <a:t> </a:t>
            </a:r>
            <a:r>
              <a:rPr lang="fr-FR" dirty="0" err="1"/>
              <a:t>presentatie</a:t>
            </a:r>
            <a:endParaRPr lang="fr-BE" dirty="0"/>
          </a:p>
        </p:txBody>
      </p:sp>
      <p:sp>
        <p:nvSpPr>
          <p:cNvPr id="3" name="Sous-titre 2"/>
          <p:cNvSpPr>
            <a:spLocks noGrp="1"/>
          </p:cNvSpPr>
          <p:nvPr>
            <p:ph type="subTitle" idx="1" hasCustomPrompt="1"/>
          </p:nvPr>
        </p:nvSpPr>
        <p:spPr>
          <a:xfrm>
            <a:off x="3359889" y="3984810"/>
            <a:ext cx="5784112" cy="512762"/>
          </a:xfrm>
          <a:prstGeom prst="rect">
            <a:avLst/>
          </a:prstGeom>
        </p:spPr>
        <p:txBody>
          <a:bodyPr anchor="ctr"/>
          <a:lstStyle>
            <a:lvl1pPr marL="0" indent="0" algn="l">
              <a:buNone/>
              <a:defRPr sz="2400">
                <a:solidFill>
                  <a:schemeClr val="bg1"/>
                </a:solidFill>
                <a:latin typeface="Eurostil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Nom présentateur / </a:t>
            </a:r>
            <a:r>
              <a:rPr lang="fr-FR" dirty="0" err="1"/>
              <a:t>Naam</a:t>
            </a:r>
            <a:r>
              <a:rPr lang="fr-FR" dirty="0"/>
              <a:t> </a:t>
            </a:r>
            <a:r>
              <a:rPr lang="fr-FR" dirty="0" err="1"/>
              <a:t>spreker</a:t>
            </a:r>
            <a:endParaRPr lang="fr-BE" dirty="0"/>
          </a:p>
        </p:txBody>
      </p:sp>
    </p:spTree>
    <p:extLst>
      <p:ext uri="{BB962C8B-B14F-4D97-AF65-F5344CB8AC3E}">
        <p14:creationId xmlns:p14="http://schemas.microsoft.com/office/powerpoint/2010/main" val="114307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7262" y="342000"/>
            <a:ext cx="7218000" cy="497971"/>
          </a:xfrm>
        </p:spPr>
        <p:txBody>
          <a:bodyPr/>
          <a:lstStyle>
            <a:lvl1pPr>
              <a:defRPr sz="2400" kern="0" spc="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630238" y="1681163"/>
            <a:ext cx="3868737"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30238" y="2505076"/>
            <a:ext cx="3868737"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29150" y="2505076"/>
            <a:ext cx="3887788"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FA5119E-225D-4B48-A860-9E7E6661C386}" type="datetimeFigureOut">
              <a:rPr lang="fr-BE" smtClean="0"/>
              <a:t>16-10-19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61F5FDB-363A-4119-9385-F605FC45019E}" type="slidenum">
              <a:rPr lang="fr-BE" smtClean="0"/>
              <a:t>‹nr.›</a:t>
            </a:fld>
            <a:endParaRPr lang="fr-BE"/>
          </a:p>
        </p:txBody>
      </p:sp>
      <p:sp>
        <p:nvSpPr>
          <p:cNvPr id="12"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135866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20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e la date 2"/>
          <p:cNvSpPr>
            <a:spLocks noGrp="1"/>
          </p:cNvSpPr>
          <p:nvPr>
            <p:ph type="dt" sz="half" idx="10"/>
          </p:nvPr>
        </p:nvSpPr>
        <p:spPr/>
        <p:txBody>
          <a:bodyPr/>
          <a:lstStyle/>
          <a:p>
            <a:fld id="{9FA5119E-225D-4B48-A860-9E7E6661C386}" type="datetimeFigureOut">
              <a:rPr lang="fr-BE" smtClean="0"/>
              <a:t>16-10-19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61F5FDB-363A-4119-9385-F605FC45019E}" type="slidenum">
              <a:rPr lang="fr-BE" smtClean="0"/>
              <a:t>‹nr.›</a:t>
            </a:fld>
            <a:endParaRPr lang="fr-BE"/>
          </a:p>
        </p:txBody>
      </p:sp>
      <p:sp>
        <p:nvSpPr>
          <p:cNvPr id="6"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73107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A5119E-225D-4B48-A860-9E7E6661C386}" type="datetimeFigureOut">
              <a:rPr lang="fr-BE" smtClean="0"/>
              <a:t>16-10-19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61F5FDB-363A-4119-9385-F605FC45019E}" type="slidenum">
              <a:rPr lang="fr-BE" smtClean="0"/>
              <a:t>‹nr.›</a:t>
            </a:fld>
            <a:endParaRPr lang="fr-BE"/>
          </a:p>
        </p:txBody>
      </p:sp>
      <p:sp>
        <p:nvSpPr>
          <p:cNvPr id="5"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594993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ACDF6120-F1F0-4C60-9FE9-39AC71A9C79D}" type="datetimeFigureOut">
              <a:rPr lang="en-US" smtClean="0"/>
              <a:pPr/>
              <a:t>10/16/2019</a:t>
            </a:fld>
            <a:endParaRPr lang="en-US" dirty="0"/>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fld id="{EA7C8D44-3667-46F6-9772-CC52308E2A7F}" type="slidenum">
              <a:rPr kumimoji="0" lang="en-US" smtClean="0"/>
              <a:pPr/>
              <a:t>‹nr.›</a:t>
            </a:fld>
            <a:endParaRPr kumimoji="0" lang="en-US" dirty="0"/>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73303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CDF6120-F1F0-4C60-9FE9-39AC71A9C79D}" type="datetimeFigureOut">
              <a:rPr lang="en-US" smtClean="0"/>
              <a:pPr/>
              <a:t>10/16/2019</a:t>
            </a:fld>
            <a:endParaRPr lang="en-US"/>
          </a:p>
        </p:txBody>
      </p:sp>
      <p:sp>
        <p:nvSpPr>
          <p:cNvPr id="3" name="Tijdelijke aanduiding voor voettekst 2"/>
          <p:cNvSpPr>
            <a:spLocks noGrp="1"/>
          </p:cNvSpPr>
          <p:nvPr>
            <p:ph type="ftr" sz="quarter" idx="11"/>
          </p:nvPr>
        </p:nvSpPr>
        <p:spPr/>
        <p:txBody>
          <a:bodyPr/>
          <a:lstStyle/>
          <a:p>
            <a:endParaRPr kumimoji="0" lang="en-US"/>
          </a:p>
        </p:txBody>
      </p:sp>
      <p:sp>
        <p:nvSpPr>
          <p:cNvPr id="4" name="Tijdelijke aanduiding voor dianummer 3"/>
          <p:cNvSpPr>
            <a:spLocks noGrp="1"/>
          </p:cNvSpPr>
          <p:nvPr>
            <p:ph type="sldNum" sz="quarter" idx="12"/>
          </p:nvPr>
        </p:nvSpPr>
        <p:spPr/>
        <p:txBody>
          <a:bodyPr/>
          <a:lstStyle/>
          <a:p>
            <a:fld id="{EA7C8D44-3667-46F6-9772-CC52308E2A7F}" type="slidenum">
              <a:rPr kumimoji="0" lang="en-US" smtClean="0"/>
              <a:pPr/>
              <a:t>‹nr.›</a:t>
            </a:fld>
            <a:endParaRPr kumimoji="0" lang="en-US"/>
          </a:p>
        </p:txBody>
      </p:sp>
      <p:sp>
        <p:nvSpPr>
          <p:cNvPr id="5" name="Rechte verbindingslijn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Image 6">
            <a:extLst>
              <a:ext uri="{FF2B5EF4-FFF2-40B4-BE49-F238E27FC236}">
                <a16:creationId xmlns:a16="http://schemas.microsoft.com/office/drawing/2014/main" id="{6E503ACA-7D76-024B-879B-BCD1B8127FD6}"/>
              </a:ext>
            </a:extLst>
          </p:cNvPr>
          <p:cNvPicPr>
            <a:picLocks noChangeAspect="1"/>
          </p:cNvPicPr>
          <p:nvPr userDrawn="1"/>
        </p:nvPicPr>
        <p:blipFill>
          <a:blip r:embed="rId2"/>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383037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datum 2"/>
          <p:cNvSpPr>
            <a:spLocks noGrp="1"/>
          </p:cNvSpPr>
          <p:nvPr>
            <p:ph type="dt" sz="half" idx="10"/>
          </p:nvPr>
        </p:nvSpPr>
        <p:spPr>
          <a:xfrm>
            <a:off x="457200" y="6245225"/>
            <a:ext cx="2133600" cy="476250"/>
          </a:xfrm>
          <a:prstGeom prst="rect">
            <a:avLst/>
          </a:prstGeom>
        </p:spPr>
        <p:txBody>
          <a:bodyPr/>
          <a:lstStyle>
            <a:lvl1pPr>
              <a:defRPr/>
            </a:lvl1pPr>
          </a:lstStyle>
          <a:p>
            <a:endParaRPr lang="nl-NL"/>
          </a:p>
        </p:txBody>
      </p:sp>
      <p:sp>
        <p:nvSpPr>
          <p:cNvPr id="4" name="Tijdelijke aanduiding voor voettekst 3"/>
          <p:cNvSpPr>
            <a:spLocks noGrp="1"/>
          </p:cNvSpPr>
          <p:nvPr>
            <p:ph type="ftr" sz="quarter" idx="11"/>
          </p:nvPr>
        </p:nvSpPr>
        <p:spPr>
          <a:xfrm>
            <a:off x="3124200" y="6245225"/>
            <a:ext cx="2895600" cy="476250"/>
          </a:xfrm>
          <a:prstGeom prst="rect">
            <a:avLst/>
          </a:prstGeom>
        </p:spPr>
        <p:txBody>
          <a:bodyPr/>
          <a:lstStyle>
            <a:lvl1pPr>
              <a:defRPr/>
            </a:lvl1pPr>
          </a:lstStyle>
          <a:p>
            <a:endParaRPr lang="nl-NL"/>
          </a:p>
        </p:txBody>
      </p:sp>
      <p:sp>
        <p:nvSpPr>
          <p:cNvPr id="5" name="Tijdelijke aanduiding voor dianummer 4"/>
          <p:cNvSpPr>
            <a:spLocks noGrp="1"/>
          </p:cNvSpPr>
          <p:nvPr>
            <p:ph type="sldNum" sz="quarter" idx="12"/>
          </p:nvPr>
        </p:nvSpPr>
        <p:spPr>
          <a:xfrm>
            <a:off x="6553200" y="6245225"/>
            <a:ext cx="2133600" cy="476250"/>
          </a:xfrm>
          <a:prstGeom prst="rect">
            <a:avLst/>
          </a:prstGeom>
        </p:spPr>
        <p:txBody>
          <a:bodyPr/>
          <a:lstStyle>
            <a:lvl1pPr>
              <a:defRPr/>
            </a:lvl1pPr>
          </a:lstStyle>
          <a:p>
            <a:fld id="{43531411-FCC7-4D4D-A562-5892F9787E5C}" type="slidenum">
              <a:rPr lang="nl-NL"/>
              <a:pPr/>
              <a:t>‹nr.›</a:t>
            </a:fld>
            <a:endParaRPr lang="nl-NL"/>
          </a:p>
        </p:txBody>
      </p:sp>
    </p:spTree>
    <p:extLst>
      <p:ext uri="{BB962C8B-B14F-4D97-AF65-F5344CB8AC3E}">
        <p14:creationId xmlns:p14="http://schemas.microsoft.com/office/powerpoint/2010/main" val="3944167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ACDF6120-F1F0-4C60-9FE9-39AC71A9C79D}" type="datetimeFigureOut">
              <a:rPr lang="en-US" smtClean="0"/>
              <a:pPr/>
              <a:t>10/16/2019</a:t>
            </a:fld>
            <a:endParaRPr lang="en-US"/>
          </a:p>
        </p:txBody>
      </p:sp>
      <p:sp>
        <p:nvSpPr>
          <p:cNvPr id="4" name="Tijdelijke aanduiding voor voettekst 3"/>
          <p:cNvSpPr>
            <a:spLocks noGrp="1"/>
          </p:cNvSpPr>
          <p:nvPr>
            <p:ph type="ftr" sz="quarter" idx="11"/>
          </p:nvPr>
        </p:nvSpPr>
        <p:spPr/>
        <p:txBody>
          <a:bodyPr/>
          <a:lstStyle/>
          <a:p>
            <a:endParaRPr kumimoji="0" lang="en-US"/>
          </a:p>
        </p:txBody>
      </p:sp>
      <p:sp>
        <p:nvSpPr>
          <p:cNvPr id="5" name="Tijdelijke aanduiding voor dianummer 4"/>
          <p:cNvSpPr>
            <a:spLocks noGrp="1"/>
          </p:cNvSpPr>
          <p:nvPr>
            <p:ph type="sldNum" sz="quarter" idx="12"/>
          </p:nvPr>
        </p:nvSpPr>
        <p:spPr/>
        <p:txBody>
          <a:bodyPr/>
          <a:lstStyle/>
          <a:p>
            <a:fld id="{EA7C8D44-3667-46F6-9772-CC52308E2A7F}" type="slidenum">
              <a:rPr kumimoji="0" lang="en-US" smtClean="0"/>
              <a:pPr/>
              <a:t>‹nr.›</a:t>
            </a:fld>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65271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1019491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sz="half" idx="1"/>
          </p:nvPr>
        </p:nvSpPr>
        <p:spPr>
          <a:xfrm>
            <a:off x="628650" y="1825625"/>
            <a:ext cx="3867150" cy="41286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825625"/>
            <a:ext cx="3867150" cy="41286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FA5119E-225D-4B48-A860-9E7E6661C386}" type="datetimeFigureOut">
              <a:rPr lang="fr-BE" smtClean="0"/>
              <a:t>16-10-19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298711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7262" y="331367"/>
            <a:ext cx="7218000" cy="500400"/>
          </a:xfrm>
        </p:spPr>
        <p:txBody>
          <a:bodyPr/>
          <a:lstStyle>
            <a:lvl1pPr>
              <a:defRPr sz="240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630238" y="1681163"/>
            <a:ext cx="3868737"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30238" y="2505076"/>
            <a:ext cx="3868737"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29150" y="2505076"/>
            <a:ext cx="3887788"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FA5119E-225D-4B48-A860-9E7E6661C386}" type="datetimeFigureOut">
              <a:rPr lang="fr-BE" smtClean="0"/>
              <a:t>16-10-19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42869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kern="1200" spc="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idx="1" hasCustomPrompt="1"/>
          </p:nvPr>
        </p:nvSpPr>
        <p:spPr/>
        <p:txBody>
          <a:bodyPr/>
          <a:lstStyle>
            <a:lvl1pPr>
              <a:lnSpc>
                <a:spcPct val="80000"/>
              </a:lnSpc>
              <a:spcBef>
                <a:spcPts val="0"/>
              </a:spcBef>
              <a:defRPr/>
            </a:lvl1pPr>
          </a:lstStyle>
          <a:p>
            <a:pPr lvl="0"/>
            <a:r>
              <a:rPr lang="fr-FR" dirty="0"/>
              <a:t>Titre chapitre / </a:t>
            </a:r>
            <a:r>
              <a:rPr lang="fr-FR" dirty="0" err="1"/>
              <a:t>Titel</a:t>
            </a:r>
            <a:r>
              <a:rPr lang="fr-FR" dirty="0"/>
              <a:t> </a:t>
            </a:r>
            <a:r>
              <a:rPr lang="fr-FR" dirty="0" err="1"/>
              <a:t>hoofdstuk</a:t>
            </a:r>
            <a:r>
              <a:rPr lang="fr-FR" dirty="0"/>
              <a:t> </a:t>
            </a:r>
            <a:r>
              <a:rPr lang="fr-FR" dirty="0" err="1"/>
              <a:t>Eurostile</a:t>
            </a:r>
            <a:r>
              <a:rPr lang="fr-FR" dirty="0"/>
              <a:t> 48</a:t>
            </a:r>
          </a:p>
          <a:p>
            <a:pPr lvl="0"/>
            <a:r>
              <a:rPr lang="fr-FR" dirty="0"/>
              <a:t>Bleu/</a:t>
            </a:r>
            <a:r>
              <a:rPr lang="fr-FR" dirty="0" err="1"/>
              <a:t>Blauw</a:t>
            </a:r>
            <a:r>
              <a:rPr lang="fr-FR" dirty="0"/>
              <a:t> RGB 31 73 125</a:t>
            </a:r>
          </a:p>
        </p:txBody>
      </p:sp>
      <p:sp>
        <p:nvSpPr>
          <p:cNvPr id="4" name="Espace réservé de la date 3"/>
          <p:cNvSpPr>
            <a:spLocks noGrp="1"/>
          </p:cNvSpPr>
          <p:nvPr>
            <p:ph type="dt" sz="half" idx="10"/>
          </p:nvPr>
        </p:nvSpPr>
        <p:spPr>
          <a:xfrm>
            <a:off x="628650" y="6528391"/>
            <a:ext cx="2057400" cy="193084"/>
          </a:xfrm>
          <a:prstGeom prst="rect">
            <a:avLst/>
          </a:prstGeom>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a:xfrm>
            <a:off x="3028950" y="6528391"/>
            <a:ext cx="3086100" cy="193084"/>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457950" y="6528391"/>
            <a:ext cx="2057400" cy="193084"/>
          </a:xfrm>
          <a:prstGeom prst="rect">
            <a:avLst/>
          </a:prstGeom>
        </p:spPr>
        <p:txBody>
          <a:bodyPr/>
          <a:lstStyle/>
          <a:p>
            <a:fld id="{061F5FDB-363A-4119-9385-F605FC45019E}" type="slidenum">
              <a:rPr lang="fr-BE" smtClean="0"/>
              <a:t>‹nr.›</a:t>
            </a:fld>
            <a:endParaRPr lang="fr-BE"/>
          </a:p>
        </p:txBody>
      </p:sp>
      <p:sp>
        <p:nvSpPr>
          <p:cNvPr id="8"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buNone/>
              <a:defRPr sz="2000">
                <a:solidFill>
                  <a:srgbClr val="1F497D"/>
                </a:solidFill>
              </a:defRPr>
            </a:lvl1pPr>
          </a:lstStyle>
          <a:p>
            <a:pPr lvl="0"/>
            <a:r>
              <a:rPr lang="fr-BE" dirty="0"/>
              <a:t>N°</a:t>
            </a:r>
          </a:p>
        </p:txBody>
      </p:sp>
    </p:spTree>
    <p:extLst>
      <p:ext uri="{BB962C8B-B14F-4D97-AF65-F5344CB8AC3E}">
        <p14:creationId xmlns:p14="http://schemas.microsoft.com/office/powerpoint/2010/main" val="985845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20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e la date 2"/>
          <p:cNvSpPr>
            <a:spLocks noGrp="1"/>
          </p:cNvSpPr>
          <p:nvPr>
            <p:ph type="dt" sz="half" idx="10"/>
          </p:nvPr>
        </p:nvSpPr>
        <p:spPr/>
        <p:txBody>
          <a:bodyPr/>
          <a:lstStyle/>
          <a:p>
            <a:fld id="{9FA5119E-225D-4B48-A860-9E7E6661C386}" type="datetimeFigureOut">
              <a:rPr lang="fr-BE" smtClean="0"/>
              <a:t>16-10-19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143623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A5119E-225D-4B48-A860-9E7E6661C386}" type="datetimeFigureOut">
              <a:rPr lang="fr-BE" smtClean="0"/>
              <a:t>16-10-19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362814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idx="1"/>
          </p:nvPr>
        </p:nvSpPr>
        <p:spPr/>
        <p:txBody>
          <a:bodyPr/>
          <a:lstStyle/>
          <a:p>
            <a:pPr lvl="0"/>
            <a:r>
              <a:rPr lang="fr-FR" dirty="0"/>
              <a:t>Modifiez les styles du texte du masque</a:t>
            </a:r>
          </a:p>
          <a:p>
            <a:pPr lvl="0"/>
            <a:r>
              <a:rPr lang="fr-FR" dirty="0"/>
              <a:t>Deuxième niveau</a:t>
            </a:r>
          </a:p>
          <a:p>
            <a:pPr lvl="0"/>
            <a:r>
              <a:rPr lang="fr-FR" dirty="0"/>
              <a:t>Troisième niveau</a:t>
            </a:r>
          </a:p>
          <a:p>
            <a:pPr lvl="0"/>
            <a:r>
              <a:rPr lang="fr-FR" dirty="0"/>
              <a:t>Quatrième niveau</a:t>
            </a:r>
          </a:p>
          <a:p>
            <a:pPr lvl="0"/>
            <a:r>
              <a:rPr lang="fr-FR" dirty="0"/>
              <a:t>Cinquième niveau</a:t>
            </a:r>
            <a:endParaRPr lang="fr-BE" dirty="0"/>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
        <p:nvSpPr>
          <p:cNvPr id="8"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1F497D"/>
                </a:solidFill>
              </a:defRPr>
            </a:lvl1pPr>
          </a:lstStyle>
          <a:p>
            <a:pPr lvl="0"/>
            <a:r>
              <a:rPr lang="fr-BE" dirty="0"/>
              <a:t>N°</a:t>
            </a:r>
          </a:p>
        </p:txBody>
      </p:sp>
    </p:spTree>
    <p:extLst>
      <p:ext uri="{BB962C8B-B14F-4D97-AF65-F5344CB8AC3E}">
        <p14:creationId xmlns:p14="http://schemas.microsoft.com/office/powerpoint/2010/main" val="131360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lvl1pPr>
              <a:lnSpc>
                <a:spcPct val="100000"/>
              </a:lnSpc>
              <a:spcBef>
                <a:spcPts val="0"/>
              </a:spcBef>
              <a:defRPr baseline="0"/>
            </a:lvl1pPr>
          </a:lstStyle>
          <a:p>
            <a:pPr lvl="0"/>
            <a:r>
              <a:rPr lang="fr-FR" dirty="0"/>
              <a:t>Merci pour votre attention / </a:t>
            </a:r>
            <a:r>
              <a:rPr lang="fr-FR" dirty="0" err="1"/>
              <a:t>Bedankt</a:t>
            </a:r>
            <a:r>
              <a:rPr lang="fr-FR" dirty="0"/>
              <a:t> </a:t>
            </a:r>
            <a:r>
              <a:rPr lang="fr-FR" dirty="0" err="1"/>
              <a:t>voor</a:t>
            </a:r>
            <a:r>
              <a:rPr lang="fr-FR" dirty="0"/>
              <a:t> </a:t>
            </a:r>
            <a:r>
              <a:rPr lang="fr-FR" dirty="0" err="1"/>
              <a:t>uw</a:t>
            </a:r>
            <a:r>
              <a:rPr lang="fr-FR" dirty="0"/>
              <a:t> </a:t>
            </a:r>
            <a:r>
              <a:rPr lang="fr-FR" dirty="0" err="1"/>
              <a:t>aandacht</a:t>
            </a:r>
            <a:r>
              <a:rPr lang="fr-FR" dirty="0"/>
              <a:t> </a:t>
            </a:r>
            <a:r>
              <a:rPr lang="fr-FR" dirty="0" err="1"/>
              <a:t>Eurostile</a:t>
            </a:r>
            <a:r>
              <a:rPr lang="fr-FR" dirty="0"/>
              <a:t> 24 Bleu/</a:t>
            </a:r>
            <a:r>
              <a:rPr lang="fr-FR" dirty="0" err="1"/>
              <a:t>Blauw</a:t>
            </a:r>
            <a:r>
              <a:rPr lang="fr-FR" dirty="0"/>
              <a:t> RGB 31 73 25</a:t>
            </a:r>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68145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lvl1pPr>
              <a:lnSpc>
                <a:spcPct val="100000"/>
              </a:lnSpc>
              <a:spcBef>
                <a:spcPts val="0"/>
              </a:spcBef>
              <a:defRPr baseline="0"/>
            </a:lvl1pPr>
          </a:lstStyle>
          <a:p>
            <a:pPr lvl="0"/>
            <a:r>
              <a:rPr lang="fr-FR" dirty="0"/>
              <a:t>Merci pour votre attention / </a:t>
            </a:r>
            <a:r>
              <a:rPr lang="fr-FR" dirty="0" err="1"/>
              <a:t>Bedankt</a:t>
            </a:r>
            <a:r>
              <a:rPr lang="fr-FR" dirty="0"/>
              <a:t> </a:t>
            </a:r>
            <a:r>
              <a:rPr lang="fr-FR" dirty="0" err="1"/>
              <a:t>voor</a:t>
            </a:r>
            <a:r>
              <a:rPr lang="fr-FR" dirty="0"/>
              <a:t> </a:t>
            </a:r>
            <a:r>
              <a:rPr lang="fr-FR" dirty="0" err="1"/>
              <a:t>uw</a:t>
            </a:r>
            <a:r>
              <a:rPr lang="fr-FR" dirty="0"/>
              <a:t> </a:t>
            </a:r>
            <a:r>
              <a:rPr lang="fr-FR" dirty="0" err="1"/>
              <a:t>aandacht</a:t>
            </a:r>
            <a:r>
              <a:rPr lang="fr-FR" dirty="0"/>
              <a:t> </a:t>
            </a:r>
            <a:r>
              <a:rPr lang="fr-FR" dirty="0" err="1"/>
              <a:t>Eurostile</a:t>
            </a:r>
            <a:r>
              <a:rPr lang="fr-FR" dirty="0"/>
              <a:t> 24 Bleu/</a:t>
            </a:r>
            <a:r>
              <a:rPr lang="fr-FR" dirty="0" err="1"/>
              <a:t>Blauw</a:t>
            </a:r>
            <a:r>
              <a:rPr lang="fr-FR" dirty="0"/>
              <a:t> RGB 31 73 25</a:t>
            </a:r>
          </a:p>
        </p:txBody>
      </p:sp>
      <p:sp>
        <p:nvSpPr>
          <p:cNvPr id="4" name="Espace réservé de la date 3"/>
          <p:cNvSpPr>
            <a:spLocks noGrp="1"/>
          </p:cNvSpPr>
          <p:nvPr>
            <p:ph type="dt" sz="half" idx="10"/>
          </p:nvPr>
        </p:nvSpPr>
        <p:spPr>
          <a:xfrm>
            <a:off x="628650" y="6528391"/>
            <a:ext cx="2057400" cy="193084"/>
          </a:xfrm>
          <a:prstGeom prst="rect">
            <a:avLst/>
          </a:prstGeom>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a:xfrm>
            <a:off x="3028950" y="6528391"/>
            <a:ext cx="3086100" cy="193084"/>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457950" y="6528391"/>
            <a:ext cx="2057400" cy="193084"/>
          </a:xfrm>
          <a:prstGeom prst="rect">
            <a:avLst/>
          </a:prstGeom>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277766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a:xfrm>
            <a:off x="628650" y="6528391"/>
            <a:ext cx="2057400" cy="193084"/>
          </a:xfrm>
          <a:prstGeom prst="rect">
            <a:avLst/>
          </a:prstGeom>
        </p:spPr>
        <p:txBody>
          <a:bodyPr/>
          <a:lstStyle/>
          <a:p>
            <a:fld id="{ACDF6120-F1F0-4C60-9FE9-39AC71A9C79D}" type="datetimeFigureOut">
              <a:rPr lang="en-US" smtClean="0"/>
              <a:pPr/>
              <a:t>10/16/2019</a:t>
            </a:fld>
            <a:endParaRPr lang="en-US" dirty="0"/>
          </a:p>
        </p:txBody>
      </p:sp>
      <p:sp>
        <p:nvSpPr>
          <p:cNvPr id="5" name="Tijdelijke aanduiding voor voettekst 4"/>
          <p:cNvSpPr>
            <a:spLocks noGrp="1"/>
          </p:cNvSpPr>
          <p:nvPr>
            <p:ph type="ftr" sz="quarter" idx="11"/>
          </p:nvPr>
        </p:nvSpPr>
        <p:spPr>
          <a:xfrm>
            <a:off x="3028950" y="6528391"/>
            <a:ext cx="3086100" cy="193084"/>
          </a:xfrm>
          <a:prstGeom prst="rect">
            <a:avLst/>
          </a:prstGeom>
        </p:spPr>
        <p:txBody>
          <a:bodyPr/>
          <a:lstStyle/>
          <a:p>
            <a:endParaRPr kumimoji="0" lang="en-US"/>
          </a:p>
        </p:txBody>
      </p:sp>
      <p:sp>
        <p:nvSpPr>
          <p:cNvPr id="6" name="Tijdelijke aanduiding voor dianummer 5"/>
          <p:cNvSpPr>
            <a:spLocks noGrp="1"/>
          </p:cNvSpPr>
          <p:nvPr>
            <p:ph type="sldNum" sz="quarter" idx="12"/>
          </p:nvPr>
        </p:nvSpPr>
        <p:spPr>
          <a:xfrm>
            <a:off x="6457950" y="6528391"/>
            <a:ext cx="2057400" cy="193084"/>
          </a:xfrm>
          <a:prstGeom prst="rect">
            <a:avLst/>
          </a:prstGeom>
        </p:spPr>
        <p:txBody>
          <a:bodyPr/>
          <a:lstStyle/>
          <a:p>
            <a:fld id="{EA7C8D44-3667-46F6-9772-CC52308E2A7F}" type="slidenum">
              <a:rPr kumimoji="0" lang="en-US" smtClean="0"/>
              <a:pPr/>
              <a:t>‹nr.›</a:t>
            </a:fld>
            <a:endParaRPr kumimoji="0" lang="en-US" dirty="0"/>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05717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a:xfrm>
            <a:off x="628650" y="6528391"/>
            <a:ext cx="2057400" cy="193084"/>
          </a:xfrm>
          <a:prstGeom prst="rect">
            <a:avLst/>
          </a:prstGeom>
        </p:spPr>
        <p:txBody>
          <a:bodyPr/>
          <a:lstStyle/>
          <a:p>
            <a:fld id="{ACDF6120-F1F0-4C60-9FE9-39AC71A9C79D}" type="datetimeFigureOut">
              <a:rPr lang="en-US" smtClean="0"/>
              <a:pPr/>
              <a:t>10/16/2019</a:t>
            </a:fld>
            <a:endParaRPr lang="en-US" dirty="0"/>
          </a:p>
        </p:txBody>
      </p:sp>
      <p:sp>
        <p:nvSpPr>
          <p:cNvPr id="5" name="Tijdelijke aanduiding voor voettekst 4"/>
          <p:cNvSpPr>
            <a:spLocks noGrp="1"/>
          </p:cNvSpPr>
          <p:nvPr>
            <p:ph type="ftr" sz="quarter" idx="11"/>
          </p:nvPr>
        </p:nvSpPr>
        <p:spPr>
          <a:xfrm>
            <a:off x="3028950" y="6528391"/>
            <a:ext cx="3086100" cy="193084"/>
          </a:xfrm>
          <a:prstGeom prst="rect">
            <a:avLst/>
          </a:prstGeom>
        </p:spPr>
        <p:txBody>
          <a:bodyPr/>
          <a:lstStyle/>
          <a:p>
            <a:endParaRPr kumimoji="0" lang="en-US"/>
          </a:p>
        </p:txBody>
      </p:sp>
      <p:sp>
        <p:nvSpPr>
          <p:cNvPr id="6" name="Tijdelijke aanduiding voor dianummer 5"/>
          <p:cNvSpPr>
            <a:spLocks noGrp="1"/>
          </p:cNvSpPr>
          <p:nvPr>
            <p:ph type="sldNum" sz="quarter" idx="12"/>
          </p:nvPr>
        </p:nvSpPr>
        <p:spPr>
          <a:xfrm>
            <a:off x="6457950" y="6528391"/>
            <a:ext cx="2057400" cy="193084"/>
          </a:xfrm>
          <a:prstGeom prst="rect">
            <a:avLst/>
          </a:prstGeom>
        </p:spPr>
        <p:txBody>
          <a:bodyPr/>
          <a:lstStyle/>
          <a:p>
            <a:fld id="{EA7C8D44-3667-46F6-9772-CC52308E2A7F}" type="slidenum">
              <a:rPr kumimoji="0" lang="en-US" smtClean="0"/>
              <a:pPr/>
              <a:t>‹nr.›</a:t>
            </a:fld>
            <a:endParaRPr kumimoji="0" lang="en-US" dirty="0"/>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219323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28650" y="6528391"/>
            <a:ext cx="2057400" cy="193084"/>
          </a:xfrm>
          <a:prstGeom prst="rect">
            <a:avLst/>
          </a:prstGeom>
        </p:spPr>
        <p:txBody>
          <a:bodyPr/>
          <a:lstStyle/>
          <a:p>
            <a:fld id="{ACDF6120-F1F0-4C60-9FE9-39AC71A9C79D}" type="datetimeFigureOut">
              <a:rPr lang="en-US" smtClean="0"/>
              <a:pPr/>
              <a:t>10/16/2019</a:t>
            </a:fld>
            <a:endParaRPr lang="en-US"/>
          </a:p>
        </p:txBody>
      </p:sp>
      <p:sp>
        <p:nvSpPr>
          <p:cNvPr id="3" name="Tijdelijke aanduiding voor voettekst 2"/>
          <p:cNvSpPr>
            <a:spLocks noGrp="1"/>
          </p:cNvSpPr>
          <p:nvPr>
            <p:ph type="ftr" sz="quarter" idx="11"/>
          </p:nvPr>
        </p:nvSpPr>
        <p:spPr>
          <a:xfrm>
            <a:off x="3028950" y="6528391"/>
            <a:ext cx="3086100" cy="193084"/>
          </a:xfrm>
          <a:prstGeom prst="rect">
            <a:avLst/>
          </a:prstGeom>
        </p:spPr>
        <p:txBody>
          <a:bodyPr/>
          <a:lstStyle/>
          <a:p>
            <a:endParaRPr kumimoji="0" lang="en-US"/>
          </a:p>
        </p:txBody>
      </p:sp>
      <p:sp>
        <p:nvSpPr>
          <p:cNvPr id="4" name="Tijdelijke aanduiding voor dianummer 3"/>
          <p:cNvSpPr>
            <a:spLocks noGrp="1"/>
          </p:cNvSpPr>
          <p:nvPr>
            <p:ph type="sldNum" sz="quarter" idx="12"/>
          </p:nvPr>
        </p:nvSpPr>
        <p:spPr>
          <a:xfrm>
            <a:off x="6457950" y="6528391"/>
            <a:ext cx="2057400" cy="193084"/>
          </a:xfrm>
          <a:prstGeom prst="rect">
            <a:avLst/>
          </a:prstGeom>
        </p:spPr>
        <p:txBody>
          <a:bodyPr/>
          <a:lstStyle/>
          <a:p>
            <a:fld id="{EA7C8D44-3667-46F6-9772-CC52308E2A7F}" type="slidenum">
              <a:rPr kumimoji="0" lang="en-US" smtClean="0"/>
              <a:pPr/>
              <a:t>‹nr.›</a:t>
            </a:fld>
            <a:endParaRPr kumimoji="0" lang="en-US"/>
          </a:p>
        </p:txBody>
      </p:sp>
      <p:pic>
        <p:nvPicPr>
          <p:cNvPr id="5" name="Image 4">
            <a:extLst>
              <a:ext uri="{FF2B5EF4-FFF2-40B4-BE49-F238E27FC236}">
                <a16:creationId xmlns:a16="http://schemas.microsoft.com/office/drawing/2014/main" id="{769614CB-3586-0E4F-9820-1AC1BB9D44E7}"/>
              </a:ext>
            </a:extLst>
          </p:cNvPr>
          <p:cNvPicPr>
            <a:picLocks noChangeAspect="1"/>
          </p:cNvPicPr>
          <p:nvPr userDrawn="1"/>
        </p:nvPicPr>
        <p:blipFill>
          <a:blip r:embed="rId2"/>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185732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idx="1"/>
          </p:nvPr>
        </p:nvSpPr>
        <p:spPr/>
        <p:txBody>
          <a:bodyPr/>
          <a:lstStyle/>
          <a:p>
            <a:pPr lvl="0"/>
            <a:r>
              <a:rPr lang="fr-FR" dirty="0"/>
              <a:t>Modifiez les styles du texte du masque</a:t>
            </a:r>
          </a:p>
          <a:p>
            <a:pPr lvl="0"/>
            <a:r>
              <a:rPr lang="fr-FR" dirty="0"/>
              <a:t>Deuxième niveau</a:t>
            </a:r>
          </a:p>
          <a:p>
            <a:pPr lvl="0"/>
            <a:r>
              <a:rPr lang="fr-FR" dirty="0"/>
              <a:t>Troisième niveau</a:t>
            </a:r>
          </a:p>
          <a:p>
            <a:pPr lvl="0"/>
            <a:r>
              <a:rPr lang="fr-FR" dirty="0"/>
              <a:t>Quatrième niveau</a:t>
            </a:r>
          </a:p>
          <a:p>
            <a:pPr lvl="0"/>
            <a:r>
              <a:rPr lang="fr-FR" dirty="0"/>
              <a:t>Cinquième niveau</a:t>
            </a:r>
            <a:endParaRPr lang="fr-BE" dirty="0"/>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
        <p:nvSpPr>
          <p:cNvPr id="8"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1F497D"/>
                </a:solidFill>
              </a:defRPr>
            </a:lvl1pPr>
          </a:lstStyle>
          <a:p>
            <a:pPr lvl="0"/>
            <a:r>
              <a:rPr lang="fr-BE" dirty="0"/>
              <a:t>N°</a:t>
            </a:r>
          </a:p>
        </p:txBody>
      </p:sp>
    </p:spTree>
    <p:extLst>
      <p:ext uri="{BB962C8B-B14F-4D97-AF65-F5344CB8AC3E}">
        <p14:creationId xmlns:p14="http://schemas.microsoft.com/office/powerpoint/2010/main" val="236089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lvl1pPr>
              <a:lnSpc>
                <a:spcPct val="100000"/>
              </a:lnSpc>
              <a:spcBef>
                <a:spcPts val="0"/>
              </a:spcBef>
              <a:defRPr baseline="0"/>
            </a:lvl1pPr>
          </a:lstStyle>
          <a:p>
            <a:pPr lvl="0"/>
            <a:r>
              <a:rPr lang="fr-FR" dirty="0"/>
              <a:t>Merci pour votre attention / </a:t>
            </a:r>
            <a:r>
              <a:rPr lang="fr-FR" dirty="0" err="1"/>
              <a:t>Bedankt</a:t>
            </a:r>
            <a:r>
              <a:rPr lang="fr-FR" dirty="0"/>
              <a:t> </a:t>
            </a:r>
            <a:r>
              <a:rPr lang="fr-FR" dirty="0" err="1"/>
              <a:t>voor</a:t>
            </a:r>
            <a:r>
              <a:rPr lang="fr-FR" dirty="0"/>
              <a:t> </a:t>
            </a:r>
            <a:r>
              <a:rPr lang="fr-FR" dirty="0" err="1"/>
              <a:t>uw</a:t>
            </a:r>
            <a:r>
              <a:rPr lang="fr-FR" dirty="0"/>
              <a:t> </a:t>
            </a:r>
            <a:r>
              <a:rPr lang="fr-FR" dirty="0" err="1"/>
              <a:t>aandacht</a:t>
            </a:r>
            <a:r>
              <a:rPr lang="fr-FR" dirty="0"/>
              <a:t> </a:t>
            </a:r>
            <a:r>
              <a:rPr lang="fr-FR" dirty="0" err="1"/>
              <a:t>Eurostile</a:t>
            </a:r>
            <a:r>
              <a:rPr lang="fr-FR" dirty="0"/>
              <a:t> 24 Bleu/</a:t>
            </a:r>
            <a:r>
              <a:rPr lang="fr-FR" dirty="0" err="1"/>
              <a:t>Blauw</a:t>
            </a:r>
            <a:r>
              <a:rPr lang="fr-FR" dirty="0"/>
              <a:t> RGB 31 73 25</a:t>
            </a:r>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Tree>
    <p:extLst>
      <p:ext uri="{BB962C8B-B14F-4D97-AF65-F5344CB8AC3E}">
        <p14:creationId xmlns:p14="http://schemas.microsoft.com/office/powerpoint/2010/main" val="49713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FA5119E-225D-4B48-A860-9E7E6661C386}" type="datetimeFigureOut">
              <a:rPr lang="fr-BE" smtClean="0"/>
              <a:t>16-10-19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61F5FDB-363A-4119-9385-F605FC45019E}" type="slidenum">
              <a:rPr lang="fr-BE" smtClean="0"/>
              <a:t>‹nr.›</a:t>
            </a:fld>
            <a:endParaRPr lang="fr-BE"/>
          </a:p>
        </p:txBody>
      </p:sp>
      <p:sp>
        <p:nvSpPr>
          <p:cNvPr id="8" name="Espace réservé du texte 7"/>
          <p:cNvSpPr>
            <a:spLocks noGrp="1"/>
          </p:cNvSpPr>
          <p:nvPr>
            <p:ph type="body" sz="quarter" idx="13" hasCustomPrompt="1"/>
          </p:nvPr>
        </p:nvSpPr>
        <p:spPr>
          <a:xfrm>
            <a:off x="477838" y="680400"/>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15780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7263" y="340604"/>
            <a:ext cx="7218087" cy="499367"/>
          </a:xfrm>
        </p:spPr>
        <p:txBody>
          <a:bodyPr/>
          <a:lstStyle>
            <a:lvl1pPr>
              <a:defRPr sz="240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contenu 2"/>
          <p:cNvSpPr>
            <a:spLocks noGrp="1"/>
          </p:cNvSpPr>
          <p:nvPr>
            <p:ph sz="half" idx="1"/>
          </p:nvPr>
        </p:nvSpPr>
        <p:spPr>
          <a:xfrm>
            <a:off x="628650" y="1825625"/>
            <a:ext cx="3867150" cy="41286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825625"/>
            <a:ext cx="3867150" cy="41286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FA5119E-225D-4B48-A860-9E7E6661C386}" type="datetimeFigureOut">
              <a:rPr lang="fr-BE" smtClean="0"/>
              <a:t>16-10-19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61F5FDB-363A-4119-9385-F605FC45019E}" type="slidenum">
              <a:rPr lang="fr-BE" smtClean="0"/>
              <a:t>‹nr.›</a:t>
            </a:fld>
            <a:endParaRPr lang="fr-BE"/>
          </a:p>
        </p:txBody>
      </p:sp>
      <p:sp>
        <p:nvSpPr>
          <p:cNvPr id="9"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2023818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2.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emf"/><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image" Target="../media/image5.jpeg"/><Relationship Id="rId4" Type="http://schemas.openxmlformats.org/officeDocument/2006/relationships/slideLayout" Target="../slideLayouts/slideLayout20.xml"/><Relationship Id="rId9"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F26CFEB-2F6E-4249-9D38-B5A9BCDA98D1}"/>
              </a:ext>
            </a:extLst>
          </p:cNvPr>
          <p:cNvPicPr>
            <a:picLocks noChangeAspect="1"/>
          </p:cNvPicPr>
          <p:nvPr userDrawn="1"/>
        </p:nvPicPr>
        <p:blipFill>
          <a:blip r:embed="rId3"/>
          <a:stretch>
            <a:fillRect/>
          </a:stretch>
        </p:blipFill>
        <p:spPr>
          <a:xfrm>
            <a:off x="0" y="-9855"/>
            <a:ext cx="9169400" cy="6858711"/>
          </a:xfrm>
          <a:prstGeom prst="rect">
            <a:avLst/>
          </a:prstGeom>
        </p:spPr>
      </p:pic>
      <p:pic>
        <p:nvPicPr>
          <p:cNvPr id="8" name="Image 3" descr="FOND COURBE PLEIN-CMJN.ai"/>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297896" y="-387048"/>
            <a:ext cx="9795800" cy="1598400"/>
          </a:xfrm>
          <a:prstGeom prst="rect">
            <a:avLst/>
          </a:prstGeom>
        </p:spPr>
      </p:pic>
      <p:pic>
        <p:nvPicPr>
          <p:cNvPr id="9" name="Image 4" descr="LOGO SAINT JEAN + NOM NEGATIF-CMJN.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66" y="-61199"/>
            <a:ext cx="4598971" cy="1613072"/>
          </a:xfrm>
          <a:prstGeom prst="rect">
            <a:avLst/>
          </a:prstGeom>
        </p:spPr>
      </p:pic>
      <p:sp>
        <p:nvSpPr>
          <p:cNvPr id="4" name="Espace réservé de la date 3"/>
          <p:cNvSpPr>
            <a:spLocks noGrp="1"/>
          </p:cNvSpPr>
          <p:nvPr>
            <p:ph type="dt" sz="half" idx="2"/>
          </p:nvPr>
        </p:nvSpPr>
        <p:spPr>
          <a:xfrm>
            <a:off x="628650" y="6528391"/>
            <a:ext cx="2057400" cy="193084"/>
          </a:xfrm>
          <a:prstGeom prst="rect">
            <a:avLst/>
          </a:prstGeom>
        </p:spPr>
        <p:txBody>
          <a:bodyPr vert="horz" lIns="91440" tIns="45720" rIns="91440" bIns="45720" rtlCol="0" anchor="ctr"/>
          <a:lstStyle>
            <a:lvl1pPr algn="l">
              <a:defRPr sz="1200">
                <a:solidFill>
                  <a:schemeClr val="tx1">
                    <a:tint val="75000"/>
                  </a:schemeClr>
                </a:solidFill>
                <a:latin typeface="Eurostile"/>
              </a:defRPr>
            </a:lvl1pPr>
          </a:lstStyle>
          <a:p>
            <a:fld id="{24A23116-1070-4850-9679-BB509AC5AE20}" type="datetimeFigureOut">
              <a:rPr lang="fr-BE" smtClean="0"/>
              <a:pPr/>
              <a:t>16-10-19</a:t>
            </a:fld>
            <a:endParaRPr lang="fr-BE"/>
          </a:p>
        </p:txBody>
      </p:sp>
      <p:sp>
        <p:nvSpPr>
          <p:cNvPr id="5" name="Espace réservé du pied de page 4"/>
          <p:cNvSpPr>
            <a:spLocks noGrp="1"/>
          </p:cNvSpPr>
          <p:nvPr>
            <p:ph type="ftr" sz="quarter" idx="3"/>
          </p:nvPr>
        </p:nvSpPr>
        <p:spPr>
          <a:xfrm>
            <a:off x="3028950" y="6528391"/>
            <a:ext cx="3086100" cy="193084"/>
          </a:xfrm>
          <a:prstGeom prst="rect">
            <a:avLst/>
          </a:prstGeom>
        </p:spPr>
        <p:txBody>
          <a:bodyPr vert="horz" lIns="91440" tIns="45720" rIns="91440" bIns="45720" rtlCol="0" anchor="ctr"/>
          <a:lstStyle>
            <a:lvl1pPr algn="ctr">
              <a:defRPr sz="1200">
                <a:solidFill>
                  <a:schemeClr val="tx1">
                    <a:tint val="75000"/>
                  </a:schemeClr>
                </a:solidFill>
                <a:latin typeface="Eurostile"/>
              </a:defRPr>
            </a:lvl1pPr>
          </a:lstStyle>
          <a:p>
            <a:endParaRPr lang="fr-BE" dirty="0"/>
          </a:p>
        </p:txBody>
      </p:sp>
      <p:sp>
        <p:nvSpPr>
          <p:cNvPr id="6" name="Espace réservé du numéro de diapositive 5"/>
          <p:cNvSpPr>
            <a:spLocks noGrp="1"/>
          </p:cNvSpPr>
          <p:nvPr>
            <p:ph type="sldNum" sz="quarter" idx="4"/>
          </p:nvPr>
        </p:nvSpPr>
        <p:spPr>
          <a:xfrm>
            <a:off x="6457950" y="6528391"/>
            <a:ext cx="2057400" cy="193084"/>
          </a:xfrm>
          <a:prstGeom prst="rect">
            <a:avLst/>
          </a:prstGeom>
        </p:spPr>
        <p:txBody>
          <a:bodyPr vert="horz" lIns="91440" tIns="45720" rIns="91440" bIns="45720" rtlCol="0" anchor="ctr"/>
          <a:lstStyle>
            <a:lvl1pPr algn="r">
              <a:defRPr sz="1200">
                <a:solidFill>
                  <a:schemeClr val="tx1">
                    <a:tint val="75000"/>
                  </a:schemeClr>
                </a:solidFill>
                <a:latin typeface="Eurostile"/>
              </a:defRPr>
            </a:lvl1pPr>
          </a:lstStyle>
          <a:p>
            <a:fld id="{94F74916-EDC3-48FE-8F14-28BD3FD9218E}" type="slidenum">
              <a:rPr lang="fr-BE" smtClean="0"/>
              <a:pPr/>
              <a:t>‹nr.›</a:t>
            </a:fld>
            <a:endParaRPr lang="fr-BE"/>
          </a:p>
        </p:txBody>
      </p:sp>
      <p:pic>
        <p:nvPicPr>
          <p:cNvPr id="10" name="Image 8"/>
          <p:cNvPicPr>
            <a:picLocks noChangeAspect="1"/>
          </p:cNvPicPr>
          <p:nvPr userDrawn="1"/>
        </p:nvPicPr>
        <p:blipFill>
          <a:blip r:embed="rId6"/>
          <a:stretch>
            <a:fillRect/>
          </a:stretch>
        </p:blipFill>
        <p:spPr>
          <a:xfrm>
            <a:off x="3118726" y="4001005"/>
            <a:ext cx="6050674" cy="1129662"/>
          </a:xfrm>
          <a:prstGeom prst="rect">
            <a:avLst/>
          </a:prstGeom>
        </p:spPr>
      </p:pic>
    </p:spTree>
    <p:extLst>
      <p:ext uri="{BB962C8B-B14F-4D97-AF65-F5344CB8AC3E}">
        <p14:creationId xmlns:p14="http://schemas.microsoft.com/office/powerpoint/2010/main" val="41662145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11"/>
          <p:cNvPicPr>
            <a:picLocks noChangeAspect="1"/>
          </p:cNvPicPr>
          <p:nvPr userDrawn="1"/>
        </p:nvPicPr>
        <p:blipFill>
          <a:blip r:embed="rId6"/>
          <a:stretch>
            <a:fillRect/>
          </a:stretch>
        </p:blipFill>
        <p:spPr>
          <a:xfrm>
            <a:off x="2189834" y="1618342"/>
            <a:ext cx="6565900" cy="5239658"/>
          </a:xfrm>
          <a:prstGeom prst="rect">
            <a:avLst/>
          </a:prstGeom>
        </p:spPr>
      </p:pic>
      <p:pic>
        <p:nvPicPr>
          <p:cNvPr id="7" name="Image 3" descr="FOND COURBE PLEIN-CMJN.ai"/>
          <p:cNvPicPr>
            <a:picLocks noChangeAspect="1"/>
          </p:cNvPicPr>
          <p:nvPr userDrawn="1"/>
        </p:nvPicPr>
        <p:blipFill rotWithShape="1">
          <a:blip r:embed="rId7">
            <a:extLst>
              <a:ext uri="{28A0092B-C50C-407E-A947-70E740481C1C}">
                <a14:useLocalDpi xmlns:a14="http://schemas.microsoft.com/office/drawing/2010/main" val="0"/>
              </a:ext>
            </a:extLst>
          </a:blip>
          <a:srcRect l="2843" t="15179" r="3321"/>
          <a:stretch/>
        </p:blipFill>
        <p:spPr>
          <a:xfrm>
            <a:off x="-10634" y="-10633"/>
            <a:ext cx="9154633" cy="1348734"/>
          </a:xfrm>
          <a:prstGeom prst="rect">
            <a:avLst/>
          </a:prstGeom>
        </p:spPr>
      </p:pic>
      <p:pic>
        <p:nvPicPr>
          <p:cNvPr id="9" name="Image 7" descr="LOGO SAINT JEAN + NOM POSITIF-CMJN.ai"/>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Espace réservé du titre 1"/>
          <p:cNvSpPr>
            <a:spLocks noGrp="1"/>
          </p:cNvSpPr>
          <p:nvPr>
            <p:ph type="title"/>
          </p:nvPr>
        </p:nvSpPr>
        <p:spPr>
          <a:xfrm>
            <a:off x="1297263" y="340604"/>
            <a:ext cx="7218087" cy="499367"/>
          </a:xfrm>
          <a:prstGeom prst="rect">
            <a:avLst/>
          </a:prstGeom>
        </p:spPr>
        <p:txBody>
          <a:bodyPr vert="horz" lIns="91440" tIns="45720" rIns="91440" bIns="45720" rtlCol="0" anchor="ctr">
            <a:normAutofit/>
          </a:body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1202152" y="2636888"/>
            <a:ext cx="7690697" cy="2456057"/>
          </a:xfrm>
          <a:prstGeom prst="rect">
            <a:avLst/>
          </a:prstGeom>
        </p:spPr>
        <p:txBody>
          <a:bodyPr vert="horz" lIns="91440" tIns="45720" rIns="91440" bIns="45720" rtlCol="0">
            <a:noAutofit/>
          </a:bodyPr>
          <a:lstStyle/>
          <a:p>
            <a:pPr lvl="0"/>
            <a:r>
              <a:rPr lang="fr-FR" dirty="0"/>
              <a:t>Titre chapitre / </a:t>
            </a:r>
            <a:r>
              <a:rPr lang="fr-FR" dirty="0" err="1"/>
              <a:t>Titel</a:t>
            </a:r>
            <a:r>
              <a:rPr lang="fr-FR" dirty="0"/>
              <a:t> </a:t>
            </a:r>
            <a:r>
              <a:rPr lang="fr-FR" dirty="0" err="1"/>
              <a:t>hoofdstuk</a:t>
            </a:r>
            <a:r>
              <a:rPr lang="fr-FR" dirty="0"/>
              <a:t> </a:t>
            </a:r>
            <a:r>
              <a:rPr lang="fr-FR" dirty="0" err="1"/>
              <a:t>Eurostile</a:t>
            </a:r>
            <a:r>
              <a:rPr lang="fr-FR" dirty="0"/>
              <a:t> 48</a:t>
            </a:r>
          </a:p>
          <a:p>
            <a:pPr lvl="0"/>
            <a:r>
              <a:rPr lang="fr-FR" dirty="0"/>
              <a:t>Bleu/</a:t>
            </a:r>
            <a:r>
              <a:rPr lang="fr-FR" dirty="0" err="1"/>
              <a:t>Blauw</a:t>
            </a:r>
            <a:r>
              <a:rPr lang="fr-FR" dirty="0"/>
              <a:t> RGB 31 73 125</a:t>
            </a:r>
          </a:p>
        </p:txBody>
      </p:sp>
      <p:sp>
        <p:nvSpPr>
          <p:cNvPr id="4" name="Espace réservé de la date 3"/>
          <p:cNvSpPr>
            <a:spLocks noGrp="1"/>
          </p:cNvSpPr>
          <p:nvPr>
            <p:ph type="dt" sz="half" idx="2"/>
          </p:nvPr>
        </p:nvSpPr>
        <p:spPr>
          <a:xfrm>
            <a:off x="628650" y="6528391"/>
            <a:ext cx="2057400" cy="193084"/>
          </a:xfrm>
          <a:prstGeom prst="rect">
            <a:avLst/>
          </a:prstGeom>
        </p:spPr>
        <p:txBody>
          <a:bodyPr vert="horz" lIns="91440" tIns="45720" rIns="91440" bIns="45720" rtlCol="0" anchor="ctr"/>
          <a:lstStyle>
            <a:lvl1pPr algn="l">
              <a:defRPr sz="1050">
                <a:solidFill>
                  <a:schemeClr val="tx1">
                    <a:tint val="75000"/>
                  </a:schemeClr>
                </a:solidFill>
                <a:latin typeface="Eurostile"/>
              </a:defRPr>
            </a:lvl1pPr>
          </a:lstStyle>
          <a:p>
            <a:fld id="{9FA5119E-225D-4B48-A860-9E7E6661C386}" type="datetimeFigureOut">
              <a:rPr lang="fr-BE" smtClean="0"/>
              <a:pPr/>
              <a:t>16-10-19</a:t>
            </a:fld>
            <a:endParaRPr lang="fr-BE"/>
          </a:p>
        </p:txBody>
      </p:sp>
      <p:sp>
        <p:nvSpPr>
          <p:cNvPr id="5" name="Espace réservé du pied de page 4"/>
          <p:cNvSpPr>
            <a:spLocks noGrp="1"/>
          </p:cNvSpPr>
          <p:nvPr>
            <p:ph type="ftr" sz="quarter" idx="3"/>
          </p:nvPr>
        </p:nvSpPr>
        <p:spPr>
          <a:xfrm>
            <a:off x="3028950" y="6528391"/>
            <a:ext cx="3086100" cy="193084"/>
          </a:xfrm>
          <a:prstGeom prst="rect">
            <a:avLst/>
          </a:prstGeom>
        </p:spPr>
        <p:txBody>
          <a:bodyPr vert="horz" lIns="91440" tIns="45720" rIns="91440" bIns="45720" rtlCol="0" anchor="ctr"/>
          <a:lstStyle>
            <a:lvl1pPr algn="ctr">
              <a:defRPr sz="1050">
                <a:solidFill>
                  <a:schemeClr val="tx1">
                    <a:tint val="75000"/>
                  </a:schemeClr>
                </a:solidFill>
                <a:latin typeface="Eurostile"/>
              </a:defRPr>
            </a:lvl1pPr>
          </a:lstStyle>
          <a:p>
            <a:endParaRPr lang="fr-BE"/>
          </a:p>
        </p:txBody>
      </p:sp>
      <p:sp>
        <p:nvSpPr>
          <p:cNvPr id="6" name="Espace réservé du numéro de diapositive 5"/>
          <p:cNvSpPr>
            <a:spLocks noGrp="1"/>
          </p:cNvSpPr>
          <p:nvPr>
            <p:ph type="sldNum" sz="quarter" idx="4"/>
          </p:nvPr>
        </p:nvSpPr>
        <p:spPr>
          <a:xfrm>
            <a:off x="6457950" y="6528391"/>
            <a:ext cx="2057400" cy="193084"/>
          </a:xfrm>
          <a:prstGeom prst="rect">
            <a:avLst/>
          </a:prstGeom>
        </p:spPr>
        <p:txBody>
          <a:bodyPr vert="horz" lIns="91440" tIns="45720" rIns="91440" bIns="45720" rtlCol="0" anchor="ctr"/>
          <a:lstStyle>
            <a:lvl1pPr algn="r">
              <a:defRPr sz="1050">
                <a:solidFill>
                  <a:schemeClr val="tx1">
                    <a:tint val="75000"/>
                  </a:schemeClr>
                </a:solidFill>
                <a:latin typeface="Eurostile"/>
              </a:defRPr>
            </a:lvl1pPr>
          </a:lstStyle>
          <a:p>
            <a:fld id="{061F5FDB-363A-4119-9385-F605FC45019E}" type="slidenum">
              <a:rPr lang="fr-BE" smtClean="0"/>
              <a:pPr/>
              <a:t>‹nr.›</a:t>
            </a:fld>
            <a:endParaRPr lang="fr-BE"/>
          </a:p>
        </p:txBody>
      </p:sp>
      <p:pic>
        <p:nvPicPr>
          <p:cNvPr id="11" name="Image 10">
            <a:extLst>
              <a:ext uri="{FF2B5EF4-FFF2-40B4-BE49-F238E27FC236}">
                <a16:creationId xmlns:a16="http://schemas.microsoft.com/office/drawing/2014/main" id="{BA5705C8-535E-5448-817B-3D993689BF7B}"/>
              </a:ext>
            </a:extLst>
          </p:cNvPr>
          <p:cNvPicPr>
            <a:picLocks noChangeAspect="1"/>
          </p:cNvPicPr>
          <p:nvPr userDrawn="1"/>
        </p:nvPicPr>
        <p:blipFill>
          <a:blip r:embed="rId9"/>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1126216393"/>
      </p:ext>
    </p:extLst>
  </p:cSld>
  <p:clrMap bg1="lt1" tx1="dk1" bg2="lt2" tx2="dk2" accent1="accent1" accent2="accent2" accent3="accent3" accent4="accent4" accent5="accent5" accent6="accent6" hlink="hlink" folHlink="folHlink"/>
  <p:sldLayoutIdLst>
    <p:sldLayoutId id="2147483699" r:id="rId1"/>
    <p:sldLayoutId id="2147483725" r:id="rId2"/>
    <p:sldLayoutId id="2147483747" r:id="rId3"/>
    <p:sldLayoutId id="2147483726" r:id="rId4"/>
  </p:sldLayoutIdLst>
  <p:txStyles>
    <p:titleStyle>
      <a:lvl1pPr algn="l" defTabSz="914400" rtl="0" eaLnBrk="1" latinLnBrk="0" hangingPunct="1">
        <a:lnSpc>
          <a:spcPct val="90000"/>
        </a:lnSpc>
        <a:spcBef>
          <a:spcPct val="0"/>
        </a:spcBef>
        <a:buNone/>
        <a:defRPr sz="2400" b="1" kern="1200" spc="0" baseline="0">
          <a:solidFill>
            <a:schemeClr val="bg1"/>
          </a:solidFill>
          <a:latin typeface="Eurostile"/>
          <a:ea typeface="+mj-ea"/>
          <a:cs typeface="+mj-cs"/>
        </a:defRPr>
      </a:lvl1pPr>
    </p:titleStyle>
    <p:bodyStyle>
      <a:lvl1pPr marL="0" indent="0" algn="l" defTabSz="914400" rtl="0" eaLnBrk="1" latinLnBrk="0" hangingPunct="1">
        <a:lnSpc>
          <a:spcPct val="80000"/>
        </a:lnSpc>
        <a:spcBef>
          <a:spcPts val="0"/>
        </a:spcBef>
        <a:buClr>
          <a:srgbClr val="4BACC6"/>
        </a:buClr>
        <a:buFont typeface="Wingdings" panose="05000000000000000000" pitchFamily="2" charset="2"/>
        <a:buNone/>
        <a:defRPr sz="4800" kern="1200">
          <a:solidFill>
            <a:srgbClr val="1F497D"/>
          </a:solidFill>
          <a:latin typeface="Eurostile"/>
          <a:ea typeface="+mn-ea"/>
          <a:cs typeface="+mn-cs"/>
        </a:defRPr>
      </a:lvl1pPr>
      <a:lvl2pPr marL="6858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2pPr>
      <a:lvl3pPr marL="11430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3pPr>
      <a:lvl4pPr marL="16002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4pPr>
      <a:lvl5pPr marL="20574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11"/>
          <p:cNvPicPr>
            <a:picLocks noChangeAspect="1"/>
          </p:cNvPicPr>
          <p:nvPr userDrawn="1"/>
        </p:nvPicPr>
        <p:blipFill>
          <a:blip r:embed="rId4"/>
          <a:stretch>
            <a:fillRect/>
          </a:stretch>
        </p:blipFill>
        <p:spPr>
          <a:xfrm>
            <a:off x="2189834" y="1618342"/>
            <a:ext cx="6565900" cy="5239658"/>
          </a:xfrm>
          <a:prstGeom prst="rect">
            <a:avLst/>
          </a:prstGeom>
        </p:spPr>
      </p:pic>
      <p:pic>
        <p:nvPicPr>
          <p:cNvPr id="7" name="Image 3" descr="FOND COURBE PLEIN-CMJN.ai"/>
          <p:cNvPicPr>
            <a:picLocks noChangeAspect="1"/>
          </p:cNvPicPr>
          <p:nvPr userDrawn="1"/>
        </p:nvPicPr>
        <p:blipFill rotWithShape="1">
          <a:blip r:embed="rId5">
            <a:extLst>
              <a:ext uri="{28A0092B-C50C-407E-A947-70E740481C1C}">
                <a14:useLocalDpi xmlns:a14="http://schemas.microsoft.com/office/drawing/2010/main" val="0"/>
              </a:ext>
            </a:extLst>
          </a:blip>
          <a:srcRect l="2843" t="15179" r="3321"/>
          <a:stretch/>
        </p:blipFill>
        <p:spPr>
          <a:xfrm>
            <a:off x="-10634" y="-10633"/>
            <a:ext cx="9154633" cy="1348734"/>
          </a:xfrm>
          <a:prstGeom prst="rect">
            <a:avLst/>
          </a:prstGeom>
        </p:spPr>
      </p:pic>
      <p:pic>
        <p:nvPicPr>
          <p:cNvPr id="9" name="Image 7" descr="LOGO SAINT JEAN + NOM POSITIF-CMJN.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10" name="Rounded Rectangle 6"/>
          <p:cNvSpPr/>
          <p:nvPr userDrawn="1"/>
        </p:nvSpPr>
        <p:spPr>
          <a:xfrm>
            <a:off x="483061" y="691686"/>
            <a:ext cx="719092" cy="669600"/>
          </a:xfrm>
          <a:prstGeom prst="roundRect">
            <a:avLst/>
          </a:prstGeom>
          <a:ln w="6350">
            <a:solidFill>
              <a:srgbClr val="4BACC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sp>
        <p:nvSpPr>
          <p:cNvPr id="2" name="Espace réservé du titre 1"/>
          <p:cNvSpPr>
            <a:spLocks noGrp="1"/>
          </p:cNvSpPr>
          <p:nvPr>
            <p:ph type="title"/>
          </p:nvPr>
        </p:nvSpPr>
        <p:spPr>
          <a:xfrm>
            <a:off x="1297263" y="340604"/>
            <a:ext cx="7218087" cy="499367"/>
          </a:xfrm>
          <a:prstGeom prst="rect">
            <a:avLst/>
          </a:prstGeom>
        </p:spPr>
        <p:txBody>
          <a:bodyPr vert="horz" lIns="91440" tIns="45720" rIns="91440" bIns="45720" rtlCol="0" anchor="ctr">
            <a:normAutofit/>
          </a:body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1202152" y="2312999"/>
            <a:ext cx="5428273" cy="1569660"/>
          </a:xfrm>
          <a:prstGeom prst="rect">
            <a:avLst/>
          </a:prstGeom>
        </p:spPr>
        <p:txBody>
          <a:bodyPr vert="horz" lIns="91440" tIns="45720" rIns="91440" bIns="45720" rtlCol="0">
            <a:normAutofit/>
          </a:bodyPr>
          <a:lstStyle/>
          <a:p>
            <a:pPr lvl="0"/>
            <a:r>
              <a:rPr lang="fr-FR" dirty="0"/>
              <a:t>Modifiez les styles du texte du masque</a:t>
            </a:r>
          </a:p>
          <a:p>
            <a:pPr lvl="0"/>
            <a:r>
              <a:rPr lang="fr-FR" dirty="0"/>
              <a:t>Deuxième niveau</a:t>
            </a:r>
          </a:p>
          <a:p>
            <a:pPr lvl="0"/>
            <a:r>
              <a:rPr lang="fr-FR" dirty="0"/>
              <a:t>Troisième niveau</a:t>
            </a:r>
          </a:p>
          <a:p>
            <a:pPr lvl="0"/>
            <a:r>
              <a:rPr lang="fr-FR" dirty="0"/>
              <a:t>Quatrième niveau</a:t>
            </a:r>
          </a:p>
          <a:p>
            <a:pPr lvl="0"/>
            <a:r>
              <a:rPr lang="fr-FR" dirty="0"/>
              <a:t>Cinquième niveau</a:t>
            </a:r>
            <a:endParaRPr lang="fr-BE" dirty="0"/>
          </a:p>
        </p:txBody>
      </p:sp>
      <p:sp>
        <p:nvSpPr>
          <p:cNvPr id="4" name="Espace réservé de la date 3"/>
          <p:cNvSpPr>
            <a:spLocks noGrp="1"/>
          </p:cNvSpPr>
          <p:nvPr>
            <p:ph type="dt" sz="half" idx="2"/>
          </p:nvPr>
        </p:nvSpPr>
        <p:spPr>
          <a:xfrm>
            <a:off x="628650" y="6528391"/>
            <a:ext cx="2057400" cy="193084"/>
          </a:xfrm>
          <a:prstGeom prst="rect">
            <a:avLst/>
          </a:prstGeom>
        </p:spPr>
        <p:txBody>
          <a:bodyPr vert="horz" lIns="91440" tIns="45720" rIns="91440" bIns="45720" rtlCol="0" anchor="ctr"/>
          <a:lstStyle>
            <a:lvl1pPr algn="l">
              <a:defRPr sz="1050">
                <a:solidFill>
                  <a:schemeClr val="tx1">
                    <a:tint val="75000"/>
                  </a:schemeClr>
                </a:solidFill>
                <a:latin typeface="Eurostile"/>
              </a:defRPr>
            </a:lvl1pPr>
          </a:lstStyle>
          <a:p>
            <a:fld id="{9FA5119E-225D-4B48-A860-9E7E6661C386}" type="datetimeFigureOut">
              <a:rPr lang="fr-BE" smtClean="0"/>
              <a:pPr/>
              <a:t>16-10-19</a:t>
            </a:fld>
            <a:endParaRPr lang="fr-BE"/>
          </a:p>
        </p:txBody>
      </p:sp>
      <p:sp>
        <p:nvSpPr>
          <p:cNvPr id="5" name="Espace réservé du pied de page 4"/>
          <p:cNvSpPr>
            <a:spLocks noGrp="1"/>
          </p:cNvSpPr>
          <p:nvPr>
            <p:ph type="ftr" sz="quarter" idx="3"/>
          </p:nvPr>
        </p:nvSpPr>
        <p:spPr>
          <a:xfrm>
            <a:off x="3028950" y="6528391"/>
            <a:ext cx="3086100" cy="193084"/>
          </a:xfrm>
          <a:prstGeom prst="rect">
            <a:avLst/>
          </a:prstGeom>
        </p:spPr>
        <p:txBody>
          <a:bodyPr vert="horz" lIns="91440" tIns="45720" rIns="91440" bIns="45720" rtlCol="0" anchor="ctr"/>
          <a:lstStyle>
            <a:lvl1pPr algn="ctr">
              <a:defRPr sz="1050">
                <a:solidFill>
                  <a:schemeClr val="tx1">
                    <a:tint val="75000"/>
                  </a:schemeClr>
                </a:solidFill>
                <a:latin typeface="Eurostile"/>
              </a:defRPr>
            </a:lvl1pPr>
          </a:lstStyle>
          <a:p>
            <a:endParaRPr lang="fr-BE"/>
          </a:p>
        </p:txBody>
      </p:sp>
      <p:sp>
        <p:nvSpPr>
          <p:cNvPr id="6" name="Espace réservé du numéro de diapositive 5"/>
          <p:cNvSpPr>
            <a:spLocks noGrp="1"/>
          </p:cNvSpPr>
          <p:nvPr>
            <p:ph type="sldNum" sz="quarter" idx="4"/>
          </p:nvPr>
        </p:nvSpPr>
        <p:spPr>
          <a:xfrm>
            <a:off x="6457950" y="6528391"/>
            <a:ext cx="2057400" cy="193084"/>
          </a:xfrm>
          <a:prstGeom prst="rect">
            <a:avLst/>
          </a:prstGeom>
        </p:spPr>
        <p:txBody>
          <a:bodyPr vert="horz" lIns="91440" tIns="45720" rIns="91440" bIns="45720" rtlCol="0" anchor="ctr"/>
          <a:lstStyle>
            <a:lvl1pPr algn="r">
              <a:defRPr sz="1050">
                <a:solidFill>
                  <a:schemeClr val="tx1">
                    <a:tint val="75000"/>
                  </a:schemeClr>
                </a:solidFill>
                <a:latin typeface="Eurostile"/>
              </a:defRPr>
            </a:lvl1pPr>
          </a:lstStyle>
          <a:p>
            <a:fld id="{061F5FDB-363A-4119-9385-F605FC45019E}" type="slidenum">
              <a:rPr lang="fr-BE" smtClean="0"/>
              <a:pPr/>
              <a:t>‹nr.›</a:t>
            </a:fld>
            <a:endParaRPr lang="fr-BE"/>
          </a:p>
        </p:txBody>
      </p:sp>
      <p:pic>
        <p:nvPicPr>
          <p:cNvPr id="11" name="Image 10">
            <a:extLst>
              <a:ext uri="{FF2B5EF4-FFF2-40B4-BE49-F238E27FC236}">
                <a16:creationId xmlns:a16="http://schemas.microsoft.com/office/drawing/2014/main" id="{9989E518-509F-AE40-B8FE-E21CB8A28CC1}"/>
              </a:ext>
            </a:extLst>
          </p:cNvPr>
          <p:cNvPicPr>
            <a:picLocks noChangeAspect="1"/>
          </p:cNvPicPr>
          <p:nvPr userDrawn="1"/>
        </p:nvPicPr>
        <p:blipFill>
          <a:blip r:embed="rId7"/>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2810123644"/>
      </p:ext>
    </p:extLst>
  </p:cSld>
  <p:clrMap bg1="lt1" tx1="dk1" bg2="lt2" tx2="dk2" accent1="accent1" accent2="accent2" accent3="accent3" accent4="accent4" accent5="accent5" accent6="accent6" hlink="hlink" folHlink="folHlink"/>
  <p:sldLayoutIdLst>
    <p:sldLayoutId id="2147483695" r:id="rId1"/>
    <p:sldLayoutId id="2147483729" r:id="rId2"/>
  </p:sldLayoutIdLst>
  <p:txStyles>
    <p:titleStyle>
      <a:lvl1pPr algn="l" defTabSz="914400" rtl="0" eaLnBrk="1" latinLnBrk="0" hangingPunct="1">
        <a:lnSpc>
          <a:spcPct val="90000"/>
        </a:lnSpc>
        <a:spcBef>
          <a:spcPct val="0"/>
        </a:spcBef>
        <a:buNone/>
        <a:defRPr sz="2400" b="1" kern="1200" spc="0" baseline="0">
          <a:solidFill>
            <a:schemeClr val="bg1"/>
          </a:solidFill>
          <a:latin typeface="Eurostile"/>
          <a:ea typeface="+mj-ea"/>
          <a:cs typeface="+mj-cs"/>
        </a:defRPr>
      </a:lvl1pPr>
    </p:titleStyle>
    <p:bodyStyle>
      <a:lvl1pPr marL="228600" indent="-228600" algn="l" defTabSz="914400" rtl="0" eaLnBrk="1" latinLnBrk="0" hangingPunct="1">
        <a:lnSpc>
          <a:spcPct val="90000"/>
        </a:lnSpc>
        <a:spcBef>
          <a:spcPts val="1000"/>
        </a:spcBef>
        <a:buClr>
          <a:srgbClr val="4BACC6"/>
        </a:buClr>
        <a:buFont typeface="Wingdings" panose="05000000000000000000" pitchFamily="2" charset="2"/>
        <a:buChar char="§"/>
        <a:defRPr sz="2400" kern="1200">
          <a:solidFill>
            <a:srgbClr val="1F497D"/>
          </a:solidFill>
          <a:latin typeface="Eurostile"/>
          <a:ea typeface="+mn-ea"/>
          <a:cs typeface="+mn-cs"/>
        </a:defRPr>
      </a:lvl1pPr>
      <a:lvl2pPr marL="6858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2pPr>
      <a:lvl3pPr marL="11430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3pPr>
      <a:lvl4pPr marL="16002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4pPr>
      <a:lvl5pPr marL="20574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FOND COURBE PLEIN-CMJN.ai"/>
          <p:cNvPicPr>
            <a:picLocks noChangeAspect="1"/>
          </p:cNvPicPr>
          <p:nvPr userDrawn="1"/>
        </p:nvPicPr>
        <p:blipFill rotWithShape="1">
          <a:blip r:embed="rId11">
            <a:extLst>
              <a:ext uri="{28A0092B-C50C-407E-A947-70E740481C1C}">
                <a14:useLocalDpi xmlns:a14="http://schemas.microsoft.com/office/drawing/2010/main" val="0"/>
              </a:ext>
            </a:extLst>
          </a:blip>
          <a:srcRect l="2843" t="15179" r="3321"/>
          <a:stretch/>
        </p:blipFill>
        <p:spPr>
          <a:xfrm>
            <a:off x="-10634" y="-10633"/>
            <a:ext cx="9154633" cy="1348734"/>
          </a:xfrm>
          <a:prstGeom prst="rect">
            <a:avLst/>
          </a:prstGeom>
        </p:spPr>
      </p:pic>
      <p:pic>
        <p:nvPicPr>
          <p:cNvPr id="8" name="Image 11"/>
          <p:cNvPicPr>
            <a:picLocks noChangeAspect="1"/>
          </p:cNvPicPr>
          <p:nvPr userDrawn="1"/>
        </p:nvPicPr>
        <p:blipFill>
          <a:blip r:embed="rId12"/>
          <a:stretch>
            <a:fillRect/>
          </a:stretch>
        </p:blipFill>
        <p:spPr>
          <a:xfrm>
            <a:off x="2189834" y="1618342"/>
            <a:ext cx="6565900" cy="5239658"/>
          </a:xfrm>
          <a:prstGeom prst="rect">
            <a:avLst/>
          </a:prstGeom>
        </p:spPr>
      </p:pic>
      <p:pic>
        <p:nvPicPr>
          <p:cNvPr id="9" name="Image 7" descr="LOGO SAINT JEAN + NOM POSITIF-CMJN.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10" name="Rounded Rectangle 6"/>
          <p:cNvSpPr/>
          <p:nvPr userDrawn="1"/>
        </p:nvSpPr>
        <p:spPr>
          <a:xfrm>
            <a:off x="483061" y="691686"/>
            <a:ext cx="719092" cy="669600"/>
          </a:xfrm>
          <a:prstGeom prst="roundRect">
            <a:avLst/>
          </a:prstGeom>
          <a:ln w="6350">
            <a:solidFill>
              <a:srgbClr val="4BACC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sp>
        <p:nvSpPr>
          <p:cNvPr id="2" name="Espace réservé du titre 1"/>
          <p:cNvSpPr>
            <a:spLocks noGrp="1"/>
          </p:cNvSpPr>
          <p:nvPr>
            <p:ph type="title"/>
          </p:nvPr>
        </p:nvSpPr>
        <p:spPr>
          <a:xfrm>
            <a:off x="1297263" y="340604"/>
            <a:ext cx="7218087" cy="499367"/>
          </a:xfrm>
          <a:prstGeom prst="rect">
            <a:avLst/>
          </a:prstGeom>
        </p:spPr>
        <p:txBody>
          <a:bodyPr vert="horz" lIns="91440" tIns="45720" rIns="91440" bIns="45720" rtlCol="0" anchor="ctr">
            <a:normAutofit/>
          </a:body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628650" y="1825625"/>
            <a:ext cx="7886700" cy="412592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628650" y="6528391"/>
            <a:ext cx="2057400" cy="193084"/>
          </a:xfrm>
          <a:prstGeom prst="rect">
            <a:avLst/>
          </a:prstGeom>
        </p:spPr>
        <p:txBody>
          <a:bodyPr vert="horz" lIns="91440" tIns="45720" rIns="91440" bIns="45720" rtlCol="0" anchor="ctr"/>
          <a:lstStyle>
            <a:lvl1pPr algn="l">
              <a:defRPr sz="1050">
                <a:solidFill>
                  <a:schemeClr val="tx1">
                    <a:tint val="75000"/>
                  </a:schemeClr>
                </a:solidFill>
                <a:latin typeface="Eurostile"/>
              </a:defRPr>
            </a:lvl1pPr>
          </a:lstStyle>
          <a:p>
            <a:fld id="{9FA5119E-225D-4B48-A860-9E7E6661C386}" type="datetimeFigureOut">
              <a:rPr lang="fr-BE" smtClean="0"/>
              <a:pPr/>
              <a:t>16-10-19</a:t>
            </a:fld>
            <a:endParaRPr lang="fr-BE"/>
          </a:p>
        </p:txBody>
      </p:sp>
      <p:sp>
        <p:nvSpPr>
          <p:cNvPr id="5" name="Espace réservé du pied de page 4"/>
          <p:cNvSpPr>
            <a:spLocks noGrp="1"/>
          </p:cNvSpPr>
          <p:nvPr>
            <p:ph type="ftr" sz="quarter" idx="3"/>
          </p:nvPr>
        </p:nvSpPr>
        <p:spPr>
          <a:xfrm>
            <a:off x="3028950" y="6528391"/>
            <a:ext cx="3086100" cy="193084"/>
          </a:xfrm>
          <a:prstGeom prst="rect">
            <a:avLst/>
          </a:prstGeom>
        </p:spPr>
        <p:txBody>
          <a:bodyPr vert="horz" lIns="91440" tIns="45720" rIns="91440" bIns="45720" rtlCol="0" anchor="ctr"/>
          <a:lstStyle>
            <a:lvl1pPr algn="ctr">
              <a:defRPr sz="1050">
                <a:solidFill>
                  <a:schemeClr val="tx1">
                    <a:tint val="75000"/>
                  </a:schemeClr>
                </a:solidFill>
                <a:latin typeface="Eurostile"/>
              </a:defRPr>
            </a:lvl1pPr>
          </a:lstStyle>
          <a:p>
            <a:endParaRPr lang="fr-BE"/>
          </a:p>
        </p:txBody>
      </p:sp>
      <p:sp>
        <p:nvSpPr>
          <p:cNvPr id="6" name="Espace réservé du numéro de diapositive 5"/>
          <p:cNvSpPr>
            <a:spLocks noGrp="1"/>
          </p:cNvSpPr>
          <p:nvPr>
            <p:ph type="sldNum" sz="quarter" idx="4"/>
          </p:nvPr>
        </p:nvSpPr>
        <p:spPr>
          <a:xfrm>
            <a:off x="6457950" y="6528391"/>
            <a:ext cx="2057400" cy="193084"/>
          </a:xfrm>
          <a:prstGeom prst="rect">
            <a:avLst/>
          </a:prstGeom>
        </p:spPr>
        <p:txBody>
          <a:bodyPr vert="horz" lIns="91440" tIns="45720" rIns="91440" bIns="45720" rtlCol="0" anchor="ctr"/>
          <a:lstStyle>
            <a:lvl1pPr algn="r">
              <a:defRPr sz="1050">
                <a:solidFill>
                  <a:schemeClr val="tx1">
                    <a:tint val="75000"/>
                  </a:schemeClr>
                </a:solidFill>
                <a:latin typeface="Eurostile"/>
              </a:defRPr>
            </a:lvl1pPr>
          </a:lstStyle>
          <a:p>
            <a:fld id="{061F5FDB-363A-4119-9385-F605FC45019E}" type="slidenum">
              <a:rPr lang="fr-BE" smtClean="0"/>
              <a:pPr/>
              <a:t>‹nr.›</a:t>
            </a:fld>
            <a:endParaRPr lang="fr-BE"/>
          </a:p>
        </p:txBody>
      </p:sp>
      <p:pic>
        <p:nvPicPr>
          <p:cNvPr id="11" name="Image 10">
            <a:extLst>
              <a:ext uri="{FF2B5EF4-FFF2-40B4-BE49-F238E27FC236}">
                <a16:creationId xmlns:a16="http://schemas.microsoft.com/office/drawing/2014/main" id="{38F95B22-DA9D-F64D-BE5A-D2EB4167BB95}"/>
              </a:ext>
            </a:extLst>
          </p:cNvPr>
          <p:cNvPicPr>
            <a:picLocks noChangeAspect="1"/>
          </p:cNvPicPr>
          <p:nvPr userDrawn="1"/>
        </p:nvPicPr>
        <p:blipFill>
          <a:blip r:embed="rId14"/>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3748126152"/>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 id="2147483687" r:id="rId5"/>
    <p:sldLayoutId id="2147483702" r:id="rId6"/>
    <p:sldLayoutId id="2147483703" r:id="rId7"/>
    <p:sldLayoutId id="2147483705" r:id="rId8"/>
    <p:sldLayoutId id="2147483706" r:id="rId9"/>
  </p:sldLayoutIdLst>
  <p:txStyles>
    <p:titleStyle>
      <a:lvl1pPr algn="l" defTabSz="914400" rtl="0" eaLnBrk="1" latinLnBrk="0" hangingPunct="1">
        <a:lnSpc>
          <a:spcPct val="90000"/>
        </a:lnSpc>
        <a:spcBef>
          <a:spcPct val="0"/>
        </a:spcBef>
        <a:buNone/>
        <a:defRPr sz="2400" b="1" kern="1200">
          <a:solidFill>
            <a:schemeClr val="bg1"/>
          </a:solidFill>
          <a:latin typeface="Eurostile"/>
          <a:ea typeface="+mj-ea"/>
          <a:cs typeface="+mj-cs"/>
        </a:defRPr>
      </a:lvl1pPr>
    </p:titleStyle>
    <p:bodyStyle>
      <a:lvl1pPr marL="228600" indent="-228600" algn="l" defTabSz="914400" rtl="0" eaLnBrk="1" latinLnBrk="0" hangingPunct="1">
        <a:lnSpc>
          <a:spcPct val="90000"/>
        </a:lnSpc>
        <a:spcBef>
          <a:spcPts val="1000"/>
        </a:spcBef>
        <a:buClr>
          <a:srgbClr val="4BACC6"/>
        </a:buClr>
        <a:buFont typeface="Wingdings" panose="05000000000000000000" pitchFamily="2" charset="2"/>
        <a:buChar char="§"/>
        <a:defRPr sz="1600" kern="1200">
          <a:solidFill>
            <a:schemeClr val="tx1"/>
          </a:solidFill>
          <a:latin typeface="Eurostile"/>
          <a:ea typeface="+mn-ea"/>
          <a:cs typeface="+mn-cs"/>
        </a:defRPr>
      </a:lvl1pPr>
      <a:lvl2pPr marL="6858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2pPr>
      <a:lvl3pPr marL="11430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3pPr>
      <a:lvl4pPr marL="16002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4pPr>
      <a:lvl5pPr marL="20574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FOND COURBE PLEIN-CMJN.ai"/>
          <p:cNvPicPr>
            <a:picLocks noChangeAspect="1"/>
          </p:cNvPicPr>
          <p:nvPr userDrawn="1"/>
        </p:nvPicPr>
        <p:blipFill rotWithShape="1">
          <a:blip r:embed="rId9">
            <a:extLst>
              <a:ext uri="{28A0092B-C50C-407E-A947-70E740481C1C}">
                <a14:useLocalDpi xmlns:a14="http://schemas.microsoft.com/office/drawing/2010/main" val="0"/>
              </a:ext>
            </a:extLst>
          </a:blip>
          <a:srcRect l="2843" t="15179" r="3321"/>
          <a:stretch/>
        </p:blipFill>
        <p:spPr>
          <a:xfrm>
            <a:off x="-10634" y="-10633"/>
            <a:ext cx="9154633" cy="1348734"/>
          </a:xfrm>
          <a:prstGeom prst="rect">
            <a:avLst/>
          </a:prstGeom>
        </p:spPr>
      </p:pic>
      <p:pic>
        <p:nvPicPr>
          <p:cNvPr id="8" name="Image 11"/>
          <p:cNvPicPr>
            <a:picLocks noChangeAspect="1"/>
          </p:cNvPicPr>
          <p:nvPr userDrawn="1"/>
        </p:nvPicPr>
        <p:blipFill>
          <a:blip r:embed="rId10"/>
          <a:stretch>
            <a:fillRect/>
          </a:stretch>
        </p:blipFill>
        <p:spPr>
          <a:xfrm>
            <a:off x="2189834" y="1618342"/>
            <a:ext cx="6565900" cy="5239658"/>
          </a:xfrm>
          <a:prstGeom prst="rect">
            <a:avLst/>
          </a:prstGeom>
        </p:spPr>
      </p:pic>
      <p:pic>
        <p:nvPicPr>
          <p:cNvPr id="9" name="Image 7" descr="LOGO SAINT JEAN + NOM POSITIF-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Espace réservé du titre 1"/>
          <p:cNvSpPr>
            <a:spLocks noGrp="1"/>
          </p:cNvSpPr>
          <p:nvPr>
            <p:ph type="title"/>
          </p:nvPr>
        </p:nvSpPr>
        <p:spPr>
          <a:xfrm>
            <a:off x="1297263" y="340604"/>
            <a:ext cx="7218087" cy="499367"/>
          </a:xfrm>
          <a:prstGeom prst="rect">
            <a:avLst/>
          </a:prstGeom>
        </p:spPr>
        <p:txBody>
          <a:bodyPr vert="horz" lIns="91440" tIns="45720" rIns="91440" bIns="45720" rtlCol="0" anchor="ctr">
            <a:normAutofit/>
          </a:body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628650" y="1825625"/>
            <a:ext cx="7886700" cy="412592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628650" y="6528391"/>
            <a:ext cx="2057400" cy="193084"/>
          </a:xfrm>
          <a:prstGeom prst="rect">
            <a:avLst/>
          </a:prstGeom>
        </p:spPr>
        <p:txBody>
          <a:bodyPr vert="horz" lIns="91440" tIns="45720" rIns="91440" bIns="45720" rtlCol="0" anchor="ctr"/>
          <a:lstStyle>
            <a:lvl1pPr algn="l">
              <a:defRPr sz="1050">
                <a:solidFill>
                  <a:schemeClr val="tx1">
                    <a:tint val="75000"/>
                  </a:schemeClr>
                </a:solidFill>
                <a:latin typeface="Eurostile"/>
              </a:defRPr>
            </a:lvl1pPr>
          </a:lstStyle>
          <a:p>
            <a:fld id="{9FA5119E-225D-4B48-A860-9E7E6661C386}" type="datetimeFigureOut">
              <a:rPr lang="fr-BE" smtClean="0"/>
              <a:pPr/>
              <a:t>16-10-19</a:t>
            </a:fld>
            <a:endParaRPr lang="fr-BE"/>
          </a:p>
        </p:txBody>
      </p:sp>
      <p:sp>
        <p:nvSpPr>
          <p:cNvPr id="5" name="Espace réservé du pied de page 4"/>
          <p:cNvSpPr>
            <a:spLocks noGrp="1"/>
          </p:cNvSpPr>
          <p:nvPr>
            <p:ph type="ftr" sz="quarter" idx="3"/>
          </p:nvPr>
        </p:nvSpPr>
        <p:spPr>
          <a:xfrm>
            <a:off x="3028950" y="6528391"/>
            <a:ext cx="3086100" cy="193084"/>
          </a:xfrm>
          <a:prstGeom prst="rect">
            <a:avLst/>
          </a:prstGeom>
        </p:spPr>
        <p:txBody>
          <a:bodyPr vert="horz" lIns="91440" tIns="45720" rIns="91440" bIns="45720" rtlCol="0" anchor="ctr"/>
          <a:lstStyle>
            <a:lvl1pPr algn="ctr">
              <a:defRPr sz="1050">
                <a:solidFill>
                  <a:schemeClr val="tx1">
                    <a:tint val="75000"/>
                  </a:schemeClr>
                </a:solidFill>
                <a:latin typeface="Eurostile"/>
              </a:defRPr>
            </a:lvl1pPr>
          </a:lstStyle>
          <a:p>
            <a:endParaRPr lang="fr-BE"/>
          </a:p>
        </p:txBody>
      </p:sp>
      <p:sp>
        <p:nvSpPr>
          <p:cNvPr id="6" name="Espace réservé du numéro de diapositive 5"/>
          <p:cNvSpPr>
            <a:spLocks noGrp="1"/>
          </p:cNvSpPr>
          <p:nvPr>
            <p:ph type="sldNum" sz="quarter" idx="4"/>
          </p:nvPr>
        </p:nvSpPr>
        <p:spPr>
          <a:xfrm>
            <a:off x="6457950" y="6528391"/>
            <a:ext cx="2057400" cy="193084"/>
          </a:xfrm>
          <a:prstGeom prst="rect">
            <a:avLst/>
          </a:prstGeom>
        </p:spPr>
        <p:txBody>
          <a:bodyPr vert="horz" lIns="91440" tIns="45720" rIns="91440" bIns="45720" rtlCol="0" anchor="ctr"/>
          <a:lstStyle>
            <a:lvl1pPr algn="r">
              <a:defRPr sz="1050">
                <a:solidFill>
                  <a:schemeClr val="tx1">
                    <a:tint val="75000"/>
                  </a:schemeClr>
                </a:solidFill>
                <a:latin typeface="Eurostile"/>
              </a:defRPr>
            </a:lvl1pPr>
          </a:lstStyle>
          <a:p>
            <a:fld id="{061F5FDB-363A-4119-9385-F605FC45019E}" type="slidenum">
              <a:rPr lang="fr-BE" smtClean="0"/>
              <a:pPr/>
              <a:t>‹nr.›</a:t>
            </a:fld>
            <a:endParaRPr lang="fr-BE"/>
          </a:p>
        </p:txBody>
      </p:sp>
      <p:pic>
        <p:nvPicPr>
          <p:cNvPr id="10" name="Image 9">
            <a:extLst>
              <a:ext uri="{FF2B5EF4-FFF2-40B4-BE49-F238E27FC236}">
                <a16:creationId xmlns:a16="http://schemas.microsoft.com/office/drawing/2014/main" id="{47C096C6-AFEA-4D48-ACD7-76E0F6705A33}"/>
              </a:ext>
            </a:extLst>
          </p:cNvPr>
          <p:cNvPicPr>
            <a:picLocks noChangeAspect="1"/>
          </p:cNvPicPr>
          <p:nvPr userDrawn="1"/>
        </p:nvPicPr>
        <p:blipFill>
          <a:blip r:embed="rId12"/>
          <a:stretch>
            <a:fillRect/>
          </a:stretch>
        </p:blipFill>
        <p:spPr>
          <a:xfrm>
            <a:off x="6749114" y="6040086"/>
            <a:ext cx="1912784" cy="465069"/>
          </a:xfrm>
          <a:prstGeom prst="rect">
            <a:avLst/>
          </a:prstGeom>
        </p:spPr>
      </p:pic>
    </p:spTree>
    <p:extLst>
      <p:ext uri="{BB962C8B-B14F-4D97-AF65-F5344CB8AC3E}">
        <p14:creationId xmlns:p14="http://schemas.microsoft.com/office/powerpoint/2010/main" val="37080270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730" r:id="rId6"/>
    <p:sldLayoutId id="2147483732" r:id="rId7"/>
  </p:sldLayoutIdLst>
  <p:txStyles>
    <p:titleStyle>
      <a:lvl1pPr algn="l" defTabSz="914400" rtl="0" eaLnBrk="1" latinLnBrk="0" hangingPunct="1">
        <a:lnSpc>
          <a:spcPct val="90000"/>
        </a:lnSpc>
        <a:spcBef>
          <a:spcPct val="0"/>
        </a:spcBef>
        <a:buNone/>
        <a:defRPr sz="2200" b="1" kern="1200">
          <a:solidFill>
            <a:schemeClr val="bg1"/>
          </a:solidFill>
          <a:latin typeface="Eurostile"/>
          <a:ea typeface="+mj-ea"/>
          <a:cs typeface="+mj-cs"/>
        </a:defRPr>
      </a:lvl1pPr>
    </p:titleStyle>
    <p:bodyStyle>
      <a:lvl1pPr marL="228600" indent="-228600" algn="l" defTabSz="914400" rtl="0" eaLnBrk="1" latinLnBrk="0" hangingPunct="1">
        <a:lnSpc>
          <a:spcPct val="90000"/>
        </a:lnSpc>
        <a:spcBef>
          <a:spcPts val="1000"/>
        </a:spcBef>
        <a:buClr>
          <a:srgbClr val="4BACC6"/>
        </a:buClr>
        <a:buFont typeface="Wingdings" panose="05000000000000000000" pitchFamily="2" charset="2"/>
        <a:buChar char="§"/>
        <a:defRPr sz="1600" kern="1200">
          <a:solidFill>
            <a:schemeClr val="tx1"/>
          </a:solidFill>
          <a:latin typeface="Eurostile"/>
          <a:ea typeface="+mn-ea"/>
          <a:cs typeface="+mn-cs"/>
        </a:defRPr>
      </a:lvl1pPr>
      <a:lvl2pPr marL="6858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2pPr>
      <a:lvl3pPr marL="11430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3pPr>
      <a:lvl4pPr marL="16002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4pPr>
      <a:lvl5pPr marL="2057400" indent="-228600" algn="l" defTabSz="914400" rtl="0" eaLnBrk="1" latinLnBrk="0" hangingPunct="1">
        <a:lnSpc>
          <a:spcPct val="90000"/>
        </a:lnSpc>
        <a:spcBef>
          <a:spcPts val="500"/>
        </a:spcBef>
        <a:buClr>
          <a:srgbClr val="4BACC6"/>
        </a:buClr>
        <a:buFont typeface="Wingdings" panose="05000000000000000000" pitchFamily="2" charset="2"/>
        <a:buChar char="§"/>
        <a:defRPr sz="1600" kern="1200">
          <a:solidFill>
            <a:schemeClr val="tx1"/>
          </a:solidFill>
          <a:latin typeface="Eurostil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11"/>
          <p:cNvPicPr>
            <a:picLocks noChangeAspect="1"/>
          </p:cNvPicPr>
          <p:nvPr userDrawn="1"/>
        </p:nvPicPr>
        <p:blipFill>
          <a:blip r:embed="rId3"/>
          <a:stretch>
            <a:fillRect/>
          </a:stretch>
        </p:blipFill>
        <p:spPr>
          <a:xfrm>
            <a:off x="2189834" y="1618342"/>
            <a:ext cx="6565900" cy="5239658"/>
          </a:xfrm>
          <a:prstGeom prst="rect">
            <a:avLst/>
          </a:prstGeom>
        </p:spPr>
      </p:pic>
      <p:pic>
        <p:nvPicPr>
          <p:cNvPr id="7" name="Image 3" descr="FOND COURBE PLEIN-CMJN.ai"/>
          <p:cNvPicPr>
            <a:picLocks noChangeAspect="1"/>
          </p:cNvPicPr>
          <p:nvPr userDrawn="1"/>
        </p:nvPicPr>
        <p:blipFill rotWithShape="1">
          <a:blip r:embed="rId4">
            <a:extLst>
              <a:ext uri="{28A0092B-C50C-407E-A947-70E740481C1C}">
                <a14:useLocalDpi xmlns:a14="http://schemas.microsoft.com/office/drawing/2010/main" val="0"/>
              </a:ext>
            </a:extLst>
          </a:blip>
          <a:srcRect l="2843" t="15179" r="3321"/>
          <a:stretch/>
        </p:blipFill>
        <p:spPr>
          <a:xfrm>
            <a:off x="-10634" y="-10633"/>
            <a:ext cx="9154633" cy="1348734"/>
          </a:xfrm>
          <a:prstGeom prst="rect">
            <a:avLst/>
          </a:prstGeom>
        </p:spPr>
      </p:pic>
      <p:sp>
        <p:nvSpPr>
          <p:cNvPr id="3" name="Espace réservé du texte 2"/>
          <p:cNvSpPr>
            <a:spLocks noGrp="1"/>
          </p:cNvSpPr>
          <p:nvPr>
            <p:ph type="body" idx="1"/>
          </p:nvPr>
        </p:nvSpPr>
        <p:spPr>
          <a:xfrm>
            <a:off x="1202152" y="3035693"/>
            <a:ext cx="6046371" cy="1200329"/>
          </a:xfrm>
          <a:prstGeom prst="rect">
            <a:avLst/>
          </a:prstGeom>
        </p:spPr>
        <p:txBody>
          <a:bodyPr vert="horz" lIns="91440" tIns="45720" rIns="91440" bIns="45720" rtlCol="0">
            <a:noAutofit/>
          </a:bodyPr>
          <a:lstStyle/>
          <a:p>
            <a:pPr lvl="0"/>
            <a:r>
              <a:rPr lang="fr-FR" dirty="0"/>
              <a:t>Merci pour votre attention / </a:t>
            </a:r>
            <a:r>
              <a:rPr lang="fr-FR" dirty="0" err="1"/>
              <a:t>Bedankt</a:t>
            </a:r>
            <a:r>
              <a:rPr lang="fr-FR" dirty="0"/>
              <a:t> </a:t>
            </a:r>
            <a:r>
              <a:rPr lang="fr-FR" dirty="0" err="1"/>
              <a:t>voor</a:t>
            </a:r>
            <a:r>
              <a:rPr lang="fr-FR" dirty="0"/>
              <a:t> </a:t>
            </a:r>
            <a:r>
              <a:rPr lang="fr-FR" dirty="0" err="1"/>
              <a:t>uw</a:t>
            </a:r>
            <a:r>
              <a:rPr lang="fr-FR" dirty="0"/>
              <a:t> </a:t>
            </a:r>
            <a:r>
              <a:rPr lang="fr-FR" dirty="0" err="1"/>
              <a:t>aandacht</a:t>
            </a:r>
            <a:r>
              <a:rPr lang="fr-FR" dirty="0"/>
              <a:t> </a:t>
            </a:r>
            <a:r>
              <a:rPr lang="fr-FR" dirty="0" err="1"/>
              <a:t>Eurostile</a:t>
            </a:r>
            <a:r>
              <a:rPr lang="fr-FR" dirty="0"/>
              <a:t> 24 Bleu/</a:t>
            </a:r>
            <a:r>
              <a:rPr lang="fr-FR" dirty="0" err="1"/>
              <a:t>Blauw</a:t>
            </a:r>
            <a:r>
              <a:rPr lang="fr-FR" dirty="0"/>
              <a:t> RGB 31 73 25</a:t>
            </a:r>
          </a:p>
        </p:txBody>
      </p:sp>
      <p:sp>
        <p:nvSpPr>
          <p:cNvPr id="10" name="Rectangle 9">
            <a:extLst>
              <a:ext uri="{FF2B5EF4-FFF2-40B4-BE49-F238E27FC236}">
                <a16:creationId xmlns:a16="http://schemas.microsoft.com/office/drawing/2014/main" id="{7BED05BC-E520-46AA-961D-AFC9A3EBE2CB}"/>
              </a:ext>
            </a:extLst>
          </p:cNvPr>
          <p:cNvSpPr/>
          <p:nvPr userDrawn="1"/>
        </p:nvSpPr>
        <p:spPr>
          <a:xfrm>
            <a:off x="-104502" y="5952919"/>
            <a:ext cx="9318172" cy="905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6">
            <a:extLst>
              <a:ext uri="{FF2B5EF4-FFF2-40B4-BE49-F238E27FC236}">
                <a16:creationId xmlns:a16="http://schemas.microsoft.com/office/drawing/2014/main" id="{EDC4B721-DB7C-4177-8015-1043E42D226F}"/>
              </a:ext>
            </a:extLst>
          </p:cNvPr>
          <p:cNvPicPr>
            <a:picLocks noChangeAspect="1"/>
          </p:cNvPicPr>
          <p:nvPr userDrawn="1"/>
        </p:nvPicPr>
        <p:blipFill>
          <a:blip r:embed="rId5"/>
          <a:stretch>
            <a:fillRect/>
          </a:stretch>
        </p:blipFill>
        <p:spPr>
          <a:xfrm>
            <a:off x="6364429" y="5952919"/>
            <a:ext cx="2446084" cy="697983"/>
          </a:xfrm>
          <a:prstGeom prst="rect">
            <a:avLst/>
          </a:prstGeom>
        </p:spPr>
      </p:pic>
      <p:pic>
        <p:nvPicPr>
          <p:cNvPr id="12" name="Image 5">
            <a:extLst>
              <a:ext uri="{FF2B5EF4-FFF2-40B4-BE49-F238E27FC236}">
                <a16:creationId xmlns:a16="http://schemas.microsoft.com/office/drawing/2014/main" id="{43C5CFF2-85AA-4A84-AD7B-A4E6B7FCCF25}"/>
              </a:ext>
            </a:extLst>
          </p:cNvPr>
          <p:cNvPicPr>
            <a:picLocks noChangeAspect="1"/>
          </p:cNvPicPr>
          <p:nvPr userDrawn="1"/>
        </p:nvPicPr>
        <p:blipFill>
          <a:blip r:embed="rId6"/>
          <a:stretch>
            <a:fillRect/>
          </a:stretch>
        </p:blipFill>
        <p:spPr>
          <a:xfrm>
            <a:off x="303349" y="6115684"/>
            <a:ext cx="2538463" cy="535218"/>
          </a:xfrm>
          <a:prstGeom prst="rect">
            <a:avLst/>
          </a:prstGeom>
        </p:spPr>
      </p:pic>
      <p:pic>
        <p:nvPicPr>
          <p:cNvPr id="13" name="Image 11">
            <a:extLst>
              <a:ext uri="{FF2B5EF4-FFF2-40B4-BE49-F238E27FC236}">
                <a16:creationId xmlns:a16="http://schemas.microsoft.com/office/drawing/2014/main" id="{7C96CBBA-E2FF-4DB7-BC41-4AE22D0E5CB9}"/>
              </a:ext>
            </a:extLst>
          </p:cNvPr>
          <p:cNvPicPr>
            <a:picLocks noChangeAspect="1"/>
          </p:cNvPicPr>
          <p:nvPr userDrawn="1"/>
        </p:nvPicPr>
        <p:blipFill>
          <a:blip r:embed="rId7"/>
          <a:stretch>
            <a:fillRect/>
          </a:stretch>
        </p:blipFill>
        <p:spPr>
          <a:xfrm>
            <a:off x="3889189" y="6036422"/>
            <a:ext cx="1330790" cy="713889"/>
          </a:xfrm>
          <a:prstGeom prst="rect">
            <a:avLst/>
          </a:prstGeom>
        </p:spPr>
      </p:pic>
    </p:spTree>
    <p:extLst>
      <p:ext uri="{BB962C8B-B14F-4D97-AF65-F5344CB8AC3E}">
        <p14:creationId xmlns:p14="http://schemas.microsoft.com/office/powerpoint/2010/main" val="113805310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2400" b="1" kern="1200">
          <a:solidFill>
            <a:schemeClr val="bg1"/>
          </a:solidFill>
          <a:latin typeface="Eurostile"/>
          <a:ea typeface="+mj-ea"/>
          <a:cs typeface="+mj-cs"/>
        </a:defRPr>
      </a:lvl1pPr>
    </p:titleStyle>
    <p:bodyStyle>
      <a:lvl1pPr marL="0" indent="0" algn="l" defTabSz="914400" rtl="0" eaLnBrk="1" latinLnBrk="0" hangingPunct="1">
        <a:lnSpc>
          <a:spcPct val="100000"/>
        </a:lnSpc>
        <a:spcBef>
          <a:spcPts val="0"/>
        </a:spcBef>
        <a:buClr>
          <a:srgbClr val="4BACC6"/>
        </a:buClr>
        <a:buFont typeface="Wingdings" panose="05000000000000000000" pitchFamily="2" charset="2"/>
        <a:buNone/>
        <a:defRPr sz="2400" kern="1200">
          <a:solidFill>
            <a:srgbClr val="1F497D"/>
          </a:solidFill>
          <a:latin typeface="Eurostile"/>
          <a:ea typeface="+mn-ea"/>
          <a:cs typeface="+mn-cs"/>
        </a:defRPr>
      </a:lvl1pPr>
      <a:lvl2pPr marL="6858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2pPr>
      <a:lvl3pPr marL="11430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3pPr>
      <a:lvl4pPr marL="16002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4pPr>
      <a:lvl5pPr marL="2057400" indent="-228600" algn="l" defTabSz="914400" rtl="0" eaLnBrk="1" latinLnBrk="0" hangingPunct="1">
        <a:lnSpc>
          <a:spcPct val="90000"/>
        </a:lnSpc>
        <a:spcBef>
          <a:spcPts val="500"/>
        </a:spcBef>
        <a:buClr>
          <a:srgbClr val="31859C"/>
        </a:buClr>
        <a:buFont typeface="Wingdings" panose="05000000000000000000" pitchFamily="2" charset="2"/>
        <a:buChar char="§"/>
        <a:defRPr sz="2400" kern="1200">
          <a:solidFill>
            <a:srgbClr val="004380"/>
          </a:solidFill>
          <a:latin typeface="Eurostil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59888" y="4051693"/>
            <a:ext cx="5784113" cy="1040879"/>
          </a:xfrm>
        </p:spPr>
        <p:txBody>
          <a:bodyPr>
            <a:noAutofit/>
          </a:bodyPr>
          <a:lstStyle/>
          <a:p>
            <a:pPr>
              <a:lnSpc>
                <a:spcPct val="100000"/>
              </a:lnSpc>
            </a:pPr>
            <a:r>
              <a:rPr lang="fr-BE" b="1" dirty="0"/>
              <a:t/>
            </a:r>
            <a:br>
              <a:rPr lang="fr-BE" b="1" dirty="0"/>
            </a:br>
            <a:r>
              <a:rPr lang="fr-BE" b="1" dirty="0" smtClean="0"/>
              <a:t>HPV : THE PSYCHOSEXUAL IMPACT</a:t>
            </a:r>
            <a:r>
              <a:rPr lang="fr-BE" dirty="0"/>
              <a:t/>
            </a:r>
            <a:br>
              <a:rPr lang="fr-BE" dirty="0"/>
            </a:br>
            <a:endParaRPr lang="fr-BE" dirty="0"/>
          </a:p>
        </p:txBody>
      </p:sp>
      <p:sp>
        <p:nvSpPr>
          <p:cNvPr id="3" name="Sous-titre 2"/>
          <p:cNvSpPr>
            <a:spLocks noGrp="1"/>
          </p:cNvSpPr>
          <p:nvPr>
            <p:ph type="subTitle" idx="1"/>
          </p:nvPr>
        </p:nvSpPr>
        <p:spPr>
          <a:xfrm>
            <a:off x="3359889" y="5158704"/>
            <a:ext cx="5784112" cy="512762"/>
          </a:xfrm>
        </p:spPr>
        <p:txBody>
          <a:bodyPr/>
          <a:lstStyle/>
          <a:p>
            <a:r>
              <a:rPr lang="fr-BE" sz="2000" b="1" dirty="0" smtClean="0"/>
              <a:t>Alexandrine CLOSE</a:t>
            </a:r>
            <a:endParaRPr lang="fr-BE" sz="2000" b="1" dirty="0"/>
          </a:p>
        </p:txBody>
      </p:sp>
      <p:sp>
        <p:nvSpPr>
          <p:cNvPr id="4" name="Rectangle 3">
            <a:extLst>
              <a:ext uri="{FF2B5EF4-FFF2-40B4-BE49-F238E27FC236}">
                <a16:creationId xmlns:a16="http://schemas.microsoft.com/office/drawing/2014/main" id="{C6440D76-B468-614E-BD7C-E9A93D6CB0D0}"/>
              </a:ext>
            </a:extLst>
          </p:cNvPr>
          <p:cNvSpPr/>
          <p:nvPr/>
        </p:nvSpPr>
        <p:spPr>
          <a:xfrm>
            <a:off x="-104502" y="5952919"/>
            <a:ext cx="9318172" cy="905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EB611FD-186B-AB4C-BDD8-2BFB1813E651}"/>
              </a:ext>
            </a:extLst>
          </p:cNvPr>
          <p:cNvPicPr>
            <a:picLocks noChangeAspect="1"/>
          </p:cNvPicPr>
          <p:nvPr/>
        </p:nvPicPr>
        <p:blipFill>
          <a:blip r:embed="rId2"/>
          <a:stretch>
            <a:fillRect/>
          </a:stretch>
        </p:blipFill>
        <p:spPr>
          <a:xfrm>
            <a:off x="303349" y="6115684"/>
            <a:ext cx="2538463" cy="535218"/>
          </a:xfrm>
          <a:prstGeom prst="rect">
            <a:avLst/>
          </a:prstGeom>
        </p:spPr>
      </p:pic>
      <p:pic>
        <p:nvPicPr>
          <p:cNvPr id="12" name="Image 11">
            <a:extLst>
              <a:ext uri="{FF2B5EF4-FFF2-40B4-BE49-F238E27FC236}">
                <a16:creationId xmlns:a16="http://schemas.microsoft.com/office/drawing/2014/main" id="{79810685-F917-3248-9A43-36BD8F79F59F}"/>
              </a:ext>
            </a:extLst>
          </p:cNvPr>
          <p:cNvPicPr>
            <a:picLocks noChangeAspect="1"/>
          </p:cNvPicPr>
          <p:nvPr/>
        </p:nvPicPr>
        <p:blipFill>
          <a:blip r:embed="rId3"/>
          <a:stretch>
            <a:fillRect/>
          </a:stretch>
        </p:blipFill>
        <p:spPr>
          <a:xfrm>
            <a:off x="3889189" y="6036422"/>
            <a:ext cx="1330790" cy="713889"/>
          </a:xfrm>
          <a:prstGeom prst="rect">
            <a:avLst/>
          </a:prstGeom>
        </p:spPr>
      </p:pic>
      <p:pic>
        <p:nvPicPr>
          <p:cNvPr id="8" name="Image 7">
            <a:extLst>
              <a:ext uri="{FF2B5EF4-FFF2-40B4-BE49-F238E27FC236}">
                <a16:creationId xmlns:a16="http://schemas.microsoft.com/office/drawing/2014/main" id="{86BCD3A6-8EF8-784A-8382-AD2E0B6D8A97}"/>
              </a:ext>
            </a:extLst>
          </p:cNvPr>
          <p:cNvPicPr>
            <a:picLocks noChangeAspect="1"/>
          </p:cNvPicPr>
          <p:nvPr/>
        </p:nvPicPr>
        <p:blipFill>
          <a:blip r:embed="rId4"/>
          <a:stretch>
            <a:fillRect/>
          </a:stretch>
        </p:blipFill>
        <p:spPr>
          <a:xfrm>
            <a:off x="6293161" y="5974892"/>
            <a:ext cx="2569063" cy="624635"/>
          </a:xfrm>
          <a:prstGeom prst="rect">
            <a:avLst/>
          </a:prstGeom>
        </p:spPr>
      </p:pic>
    </p:spTree>
    <p:extLst>
      <p:ext uri="{BB962C8B-B14F-4D97-AF65-F5344CB8AC3E}">
        <p14:creationId xmlns:p14="http://schemas.microsoft.com/office/powerpoint/2010/main" val="3162014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Autofit/>
          </a:bodyPr>
          <a:lstStyle/>
          <a:p>
            <a:r>
              <a:rPr lang="fr-FR" sz="2800" dirty="0" smtClean="0"/>
              <a:t>HPV infection in men </a:t>
            </a:r>
            <a:r>
              <a:rPr lang="mr-IN" sz="2800" dirty="0" smtClean="0"/>
              <a:t>–</a:t>
            </a:r>
            <a:r>
              <a:rPr lang="fr-FR" sz="2800" dirty="0" smtClean="0"/>
              <a:t> </a:t>
            </a:r>
            <a:r>
              <a:rPr lang="fr-FR" sz="2800" i="1" dirty="0" smtClean="0"/>
              <a:t>HIM STUDY</a:t>
            </a:r>
            <a:endParaRPr lang="fr-FR" sz="2800" i="1"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62643" y="979714"/>
            <a:ext cx="8599714" cy="4593772"/>
          </a:xfrm>
        </p:spPr>
        <p:txBody>
          <a:bodyPr/>
          <a:lstStyle/>
          <a:p>
            <a:pPr marL="914400" indent="-914400">
              <a:buFont typeface="Arial" charset="0"/>
              <a:buChar char="•"/>
            </a:pPr>
            <a:endParaRPr lang="fr-FR" sz="2400" dirty="0" smtClean="0"/>
          </a:p>
          <a:p>
            <a:pPr marL="914400" indent="-914400">
              <a:lnSpc>
                <a:spcPct val="100000"/>
              </a:lnSpc>
              <a:buFont typeface="Arial" charset="0"/>
              <a:buChar char="•"/>
            </a:pPr>
            <a:r>
              <a:rPr lang="fr-FR" sz="2400" b="1" dirty="0"/>
              <a:t>Organ-preserving </a:t>
            </a:r>
            <a:r>
              <a:rPr lang="fr-FR" sz="2400" b="1" dirty="0" err="1"/>
              <a:t>treatment</a:t>
            </a:r>
            <a:r>
              <a:rPr lang="fr-FR" sz="2400" b="1" dirty="0"/>
              <a:t> :</a:t>
            </a:r>
          </a:p>
          <a:p>
            <a:pPr marL="1333500" indent="-439738">
              <a:lnSpc>
                <a:spcPct val="100000"/>
              </a:lnSpc>
              <a:buFont typeface="Wingdings" charset="2"/>
              <a:buChar char="ü"/>
            </a:pPr>
            <a:r>
              <a:rPr lang="fr-FR" sz="2400" dirty="0" err="1"/>
              <a:t>QoL</a:t>
            </a:r>
            <a:endParaRPr lang="fr-FR" sz="2400" dirty="0"/>
          </a:p>
          <a:p>
            <a:pPr marL="1333500" indent="-439738">
              <a:lnSpc>
                <a:spcPct val="100000"/>
              </a:lnSpc>
              <a:buFont typeface="Wingdings" charset="2"/>
              <a:buChar char="ü"/>
            </a:pPr>
            <a:r>
              <a:rPr lang="fr-FR" sz="2400" dirty="0" err="1"/>
              <a:t>Sexual</a:t>
            </a:r>
            <a:r>
              <a:rPr lang="fr-FR" sz="2400" dirty="0"/>
              <a:t> </a:t>
            </a:r>
            <a:r>
              <a:rPr lang="fr-FR" sz="2400" dirty="0" err="1"/>
              <a:t>function</a:t>
            </a:r>
            <a:endParaRPr lang="fr-FR" sz="2400" dirty="0"/>
          </a:p>
          <a:p>
            <a:pPr marL="1333500" indent="-439738">
              <a:lnSpc>
                <a:spcPct val="100000"/>
              </a:lnSpc>
              <a:buFont typeface="Wingdings" charset="2"/>
              <a:buChar char="ü"/>
            </a:pPr>
            <a:endParaRPr lang="fr-FR" sz="2400" dirty="0"/>
          </a:p>
          <a:p>
            <a:pPr marL="914400" indent="-914400">
              <a:lnSpc>
                <a:spcPct val="100000"/>
              </a:lnSpc>
              <a:buFont typeface="Arial" charset="0"/>
              <a:buChar char="•"/>
            </a:pPr>
            <a:r>
              <a:rPr lang="fr-FR" sz="2400" b="1" dirty="0" smtClean="0"/>
              <a:t>Partial or total </a:t>
            </a:r>
            <a:r>
              <a:rPr lang="fr-FR" sz="2400" b="1" dirty="0" err="1" smtClean="0"/>
              <a:t>penectomy</a:t>
            </a:r>
            <a:r>
              <a:rPr lang="fr-FR" sz="2400" b="1" dirty="0" smtClean="0"/>
              <a:t> :</a:t>
            </a:r>
          </a:p>
          <a:p>
            <a:pPr marL="1333500" indent="-439738">
              <a:lnSpc>
                <a:spcPct val="100000"/>
              </a:lnSpc>
              <a:buFont typeface="Wingdings" charset="2"/>
              <a:buChar char="ü"/>
            </a:pPr>
            <a:r>
              <a:rPr lang="fr-FR" sz="2400" dirty="0"/>
              <a:t>Self-</a:t>
            </a:r>
            <a:r>
              <a:rPr lang="fr-FR" sz="2400" dirty="0" err="1"/>
              <a:t>esteem</a:t>
            </a:r>
            <a:r>
              <a:rPr lang="fr-FR" sz="2400" dirty="0"/>
              <a:t> &amp; </a:t>
            </a:r>
            <a:r>
              <a:rPr lang="fr-FR" sz="2400" dirty="0" smtClean="0"/>
              <a:t>self-image, </a:t>
            </a:r>
            <a:r>
              <a:rPr lang="fr-FR" sz="2400" dirty="0" err="1" smtClean="0"/>
              <a:t>shame</a:t>
            </a:r>
            <a:endParaRPr lang="fr-FR" sz="2400" dirty="0"/>
          </a:p>
          <a:p>
            <a:pPr marL="1333500" indent="-439738">
              <a:lnSpc>
                <a:spcPct val="100000"/>
              </a:lnSpc>
              <a:buFont typeface="Wingdings" charset="2"/>
              <a:buChar char="ü"/>
            </a:pPr>
            <a:r>
              <a:rPr lang="fr-FR" sz="2400" dirty="0" err="1" smtClean="0"/>
              <a:t>Cosmetic</a:t>
            </a:r>
            <a:r>
              <a:rPr lang="fr-FR" sz="2400" dirty="0" smtClean="0"/>
              <a:t> </a:t>
            </a:r>
            <a:r>
              <a:rPr lang="fr-FR" sz="2400" dirty="0" err="1" smtClean="0"/>
              <a:t>penile</a:t>
            </a:r>
            <a:r>
              <a:rPr lang="fr-FR" sz="2400" dirty="0" smtClean="0"/>
              <a:t> </a:t>
            </a:r>
            <a:r>
              <a:rPr lang="fr-FR" sz="2400" dirty="0" err="1" smtClean="0"/>
              <a:t>appearance</a:t>
            </a:r>
            <a:endParaRPr lang="fr-FR" sz="2400" dirty="0" smtClean="0"/>
          </a:p>
          <a:p>
            <a:pPr marL="1333500" indent="-439738">
              <a:lnSpc>
                <a:spcPct val="100000"/>
              </a:lnSpc>
              <a:buFont typeface="Wingdings" charset="2"/>
              <a:buChar char="ü"/>
            </a:pPr>
            <a:r>
              <a:rPr lang="fr-FR" sz="2400" dirty="0" err="1" smtClean="0"/>
              <a:t>Inability</a:t>
            </a:r>
            <a:r>
              <a:rPr lang="fr-FR" sz="2400" dirty="0" smtClean="0"/>
              <a:t> to </a:t>
            </a:r>
            <a:r>
              <a:rPr lang="fr-FR" sz="2400" dirty="0" err="1" smtClean="0"/>
              <a:t>please</a:t>
            </a:r>
            <a:r>
              <a:rPr lang="fr-FR" sz="2400" dirty="0" smtClean="0"/>
              <a:t> the </a:t>
            </a:r>
            <a:r>
              <a:rPr lang="fr-FR" sz="2400" dirty="0" err="1" smtClean="0"/>
              <a:t>partner</a:t>
            </a:r>
            <a:r>
              <a:rPr lang="fr-FR" sz="2400" dirty="0"/>
              <a:t> </a:t>
            </a:r>
            <a:r>
              <a:rPr lang="fr-FR" sz="2400" dirty="0" smtClean="0"/>
              <a:t>&amp; </a:t>
            </a:r>
            <a:r>
              <a:rPr lang="fr-FR" sz="2400" dirty="0" err="1" smtClean="0"/>
              <a:t>manual</a:t>
            </a:r>
            <a:r>
              <a:rPr lang="fr-FR" sz="2400" dirty="0" smtClean="0"/>
              <a:t> or oral stimulation</a:t>
            </a:r>
          </a:p>
          <a:p>
            <a:pPr marL="1333500" indent="-439738">
              <a:lnSpc>
                <a:spcPct val="100000"/>
              </a:lnSpc>
              <a:buFont typeface="Wingdings" charset="2"/>
              <a:buChar char="ü"/>
            </a:pPr>
            <a:r>
              <a:rPr lang="fr-FR" sz="2400" dirty="0" err="1" smtClean="0"/>
              <a:t>Voiding</a:t>
            </a:r>
            <a:r>
              <a:rPr lang="fr-FR" sz="2400" dirty="0" smtClean="0"/>
              <a:t> </a:t>
            </a:r>
            <a:r>
              <a:rPr lang="fr-FR" sz="2400" dirty="0" err="1" smtClean="0"/>
              <a:t>problems</a:t>
            </a:r>
            <a:endParaRPr lang="fr-FR" sz="2400" dirty="0" smtClean="0"/>
          </a:p>
          <a:p>
            <a:pPr marL="1333500" indent="-439738">
              <a:lnSpc>
                <a:spcPct val="100000"/>
              </a:lnSpc>
              <a:buFont typeface="Wingdings" charset="2"/>
              <a:buChar char="ü"/>
            </a:pPr>
            <a:endParaRPr lang="fr-FR" sz="2400" dirty="0" smtClean="0"/>
          </a:p>
          <a:p>
            <a:pPr marL="914400" indent="-914400">
              <a:lnSpc>
                <a:spcPct val="100000"/>
              </a:lnSpc>
              <a:buFont typeface="Arial" charset="0"/>
              <a:buChar char="•"/>
            </a:pPr>
            <a:r>
              <a:rPr lang="fr-FR" sz="2400" dirty="0" smtClean="0"/>
              <a:t>Encouragements of </a:t>
            </a:r>
            <a:r>
              <a:rPr lang="fr-FR" sz="2400" dirty="0" err="1" smtClean="0"/>
              <a:t>wives</a:t>
            </a:r>
            <a:r>
              <a:rPr lang="fr-FR" sz="2400" dirty="0" smtClean="0"/>
              <a:t> and </a:t>
            </a:r>
            <a:r>
              <a:rPr lang="fr-FR" sz="2400" dirty="0" err="1" smtClean="0"/>
              <a:t>families</a:t>
            </a: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6" name="ZoneTexte 5"/>
          <p:cNvSpPr txBox="1"/>
          <p:nvPr/>
        </p:nvSpPr>
        <p:spPr>
          <a:xfrm>
            <a:off x="318407" y="5863131"/>
            <a:ext cx="8953500" cy="261610"/>
          </a:xfrm>
          <a:prstGeom prst="rect">
            <a:avLst/>
          </a:prstGeom>
          <a:noFill/>
        </p:spPr>
        <p:txBody>
          <a:bodyPr wrap="square" rtlCol="0">
            <a:spAutoFit/>
          </a:bodyPr>
          <a:lstStyle/>
          <a:p>
            <a:r>
              <a:rPr lang="fr-FR" sz="1100" dirty="0" err="1" smtClean="0">
                <a:solidFill>
                  <a:srgbClr val="1F497D"/>
                </a:solidFill>
                <a:latin typeface="Eurostile" charset="0"/>
                <a:ea typeface="Eurostile" charset="0"/>
                <a:cs typeface="Eurostile" charset="0"/>
              </a:rPr>
              <a:t>Sichero</a:t>
            </a:r>
            <a:r>
              <a:rPr lang="fr-FR" sz="1100" dirty="0" smtClean="0">
                <a:solidFill>
                  <a:srgbClr val="1F497D"/>
                </a:solidFill>
                <a:latin typeface="Eurostile" charset="0"/>
                <a:ea typeface="Eurostile" charset="0"/>
                <a:cs typeface="Eurostile" charset="0"/>
              </a:rPr>
              <a:t> L et al. </a:t>
            </a:r>
            <a:r>
              <a:rPr lang="fr-FR" sz="1100" dirty="0" err="1" smtClean="0">
                <a:solidFill>
                  <a:srgbClr val="1F497D"/>
                </a:solidFill>
                <a:latin typeface="Eurostile" charset="0"/>
                <a:ea typeface="Eurostile" charset="0"/>
                <a:cs typeface="Eurostile" charset="0"/>
              </a:rPr>
              <a:t>Human</a:t>
            </a:r>
            <a:r>
              <a:rPr lang="fr-FR" sz="1100" dirty="0" smtClean="0">
                <a:solidFill>
                  <a:srgbClr val="1F497D"/>
                </a:solidFill>
                <a:latin typeface="Eurostile" charset="0"/>
                <a:ea typeface="Eurostile" charset="0"/>
                <a:cs typeface="Eurostile" charset="0"/>
              </a:rPr>
              <a:t> papillomavirus and </a:t>
            </a:r>
            <a:r>
              <a:rPr lang="fr-FR" sz="1100" dirty="0" err="1" smtClean="0">
                <a:solidFill>
                  <a:srgbClr val="1F497D"/>
                </a:solidFill>
                <a:latin typeface="Eurostile" charset="0"/>
                <a:ea typeface="Eurostile" charset="0"/>
                <a:cs typeface="Eurostile" charset="0"/>
              </a:rPr>
              <a:t>genital</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disease</a:t>
            </a:r>
            <a:r>
              <a:rPr lang="fr-FR" sz="1100" dirty="0" smtClean="0">
                <a:solidFill>
                  <a:srgbClr val="1F497D"/>
                </a:solidFill>
                <a:latin typeface="Eurostile" charset="0"/>
                <a:ea typeface="Eurostile" charset="0"/>
                <a:cs typeface="Eurostile" charset="0"/>
              </a:rPr>
              <a:t> in men : </a:t>
            </a:r>
            <a:r>
              <a:rPr lang="fr-FR" sz="1100" dirty="0" err="1" smtClean="0">
                <a:solidFill>
                  <a:srgbClr val="1F497D"/>
                </a:solidFill>
                <a:latin typeface="Eurostile" charset="0"/>
                <a:ea typeface="Eurostile" charset="0"/>
                <a:cs typeface="Eurostile" charset="0"/>
              </a:rPr>
              <a:t>what</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we</a:t>
            </a:r>
            <a:r>
              <a:rPr lang="fr-FR" sz="1100" dirty="0" smtClean="0">
                <a:solidFill>
                  <a:srgbClr val="1F497D"/>
                </a:solidFill>
                <a:latin typeface="Eurostile" charset="0"/>
                <a:ea typeface="Eurostile" charset="0"/>
                <a:cs typeface="Eurostile" charset="0"/>
              </a:rPr>
              <a:t> have </a:t>
            </a:r>
            <a:r>
              <a:rPr lang="fr-FR" sz="1100" dirty="0" err="1" smtClean="0">
                <a:solidFill>
                  <a:srgbClr val="1F497D"/>
                </a:solidFill>
                <a:latin typeface="Eurostile" charset="0"/>
                <a:ea typeface="Eurostile" charset="0"/>
                <a:cs typeface="Eurostile" charset="0"/>
              </a:rPr>
              <a:t>learned</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from</a:t>
            </a:r>
            <a:r>
              <a:rPr lang="fr-FR" sz="1100" dirty="0" smtClean="0">
                <a:solidFill>
                  <a:srgbClr val="1F497D"/>
                </a:solidFill>
                <a:latin typeface="Eurostile" charset="0"/>
                <a:ea typeface="Eurostile" charset="0"/>
                <a:cs typeface="Eurostile" charset="0"/>
              </a:rPr>
              <a:t> the HIM </a:t>
            </a:r>
            <a:r>
              <a:rPr lang="fr-FR" sz="1100" dirty="0" err="1" smtClean="0">
                <a:solidFill>
                  <a:srgbClr val="1F497D"/>
                </a:solidFill>
                <a:latin typeface="Eurostile" charset="0"/>
                <a:ea typeface="Eurostile" charset="0"/>
                <a:cs typeface="Eurostile" charset="0"/>
              </a:rPr>
              <a:t>Study</a:t>
            </a:r>
            <a:r>
              <a:rPr lang="fr-FR" sz="1100" dirty="0" smtClean="0">
                <a:solidFill>
                  <a:srgbClr val="1F497D"/>
                </a:solidFill>
                <a:latin typeface="Eurostile" charset="0"/>
                <a:ea typeface="Eurostile" charset="0"/>
                <a:cs typeface="Eurostile" charset="0"/>
              </a:rPr>
              <a:t>. Acta </a:t>
            </a:r>
            <a:r>
              <a:rPr lang="fr-FR" sz="1100" dirty="0" err="1" smtClean="0">
                <a:solidFill>
                  <a:srgbClr val="1F497D"/>
                </a:solidFill>
                <a:latin typeface="Eurostile" charset="0"/>
                <a:ea typeface="Eurostile" charset="0"/>
                <a:cs typeface="Eurostile" charset="0"/>
              </a:rPr>
              <a:t>Cytol</a:t>
            </a:r>
            <a:r>
              <a:rPr lang="fr-FR" sz="1100" dirty="0" smtClean="0">
                <a:solidFill>
                  <a:srgbClr val="1F497D"/>
                </a:solidFill>
                <a:latin typeface="Eurostile" charset="0"/>
                <a:ea typeface="Eurostile" charset="0"/>
                <a:cs typeface="Eurostile" charset="0"/>
              </a:rPr>
              <a:t>. 2019. </a:t>
            </a:r>
            <a:endParaRPr lang="fr-FR" sz="1100" dirty="0">
              <a:solidFill>
                <a:srgbClr val="1F497D"/>
              </a:solidFill>
              <a:latin typeface="Eurostile" charset="0"/>
              <a:ea typeface="Eurostile" charset="0"/>
              <a:cs typeface="Eurostile" charset="0"/>
            </a:endParaRPr>
          </a:p>
        </p:txBody>
      </p:sp>
    </p:spTree>
    <p:extLst>
      <p:ext uri="{BB962C8B-B14F-4D97-AF65-F5344CB8AC3E}">
        <p14:creationId xmlns:p14="http://schemas.microsoft.com/office/powerpoint/2010/main" val="82016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CONCLUSION</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62643" y="1863999"/>
            <a:ext cx="8599714" cy="3611879"/>
          </a:xfrm>
        </p:spPr>
        <p:txBody>
          <a:bodyPr/>
          <a:lstStyle/>
          <a:p>
            <a:pPr marL="914400" indent="-914400">
              <a:lnSpc>
                <a:spcPct val="100000"/>
              </a:lnSpc>
              <a:buFont typeface="Arial" charset="0"/>
              <a:buChar char="•"/>
            </a:pPr>
            <a:r>
              <a:rPr lang="fr-FR" sz="2400" dirty="0" smtClean="0"/>
              <a:t>Importance of correct </a:t>
            </a:r>
            <a:r>
              <a:rPr lang="fr-FR" sz="2400" dirty="0" err="1" smtClean="0"/>
              <a:t>sexual</a:t>
            </a:r>
            <a:r>
              <a:rPr lang="fr-FR" sz="2400" dirty="0" smtClean="0"/>
              <a:t> </a:t>
            </a:r>
            <a:r>
              <a:rPr lang="fr-FR" sz="2400" dirty="0" err="1" smtClean="0"/>
              <a:t>behavior</a:t>
            </a:r>
            <a:r>
              <a:rPr lang="fr-FR" sz="2400" dirty="0" smtClean="0"/>
              <a:t> at first IC</a:t>
            </a:r>
          </a:p>
          <a:p>
            <a:pPr marL="914400" indent="-914400">
              <a:lnSpc>
                <a:spcPct val="100000"/>
              </a:lnSpc>
              <a:buFont typeface="Arial" charset="0"/>
              <a:buChar char="•"/>
            </a:pPr>
            <a:endParaRPr lang="fr-FR" sz="2400" dirty="0" smtClean="0"/>
          </a:p>
          <a:p>
            <a:pPr marL="914400" indent="-914400">
              <a:lnSpc>
                <a:spcPct val="100000"/>
              </a:lnSpc>
              <a:buFont typeface="Arial" charset="0"/>
              <a:buChar char="•"/>
            </a:pPr>
            <a:endParaRPr lang="fr-FR" sz="2400" dirty="0" smtClean="0"/>
          </a:p>
          <a:p>
            <a:pPr marL="914400" indent="-914400">
              <a:lnSpc>
                <a:spcPct val="100000"/>
              </a:lnSpc>
              <a:buFont typeface="Arial" charset="0"/>
              <a:buChar char="•"/>
            </a:pPr>
            <a:r>
              <a:rPr lang="fr-FR" sz="2400" b="1" dirty="0" err="1" smtClean="0"/>
              <a:t>Potential</a:t>
            </a:r>
            <a:r>
              <a:rPr lang="fr-FR" sz="2400" b="1" dirty="0" smtClean="0"/>
              <a:t> </a:t>
            </a:r>
            <a:r>
              <a:rPr lang="fr-FR" sz="2400" b="1" dirty="0" err="1" smtClean="0"/>
              <a:t>treatment</a:t>
            </a:r>
            <a:r>
              <a:rPr lang="fr-FR" sz="2400" b="1" dirty="0" smtClean="0"/>
              <a:t> options :</a:t>
            </a:r>
          </a:p>
          <a:p>
            <a:pPr marL="1333500" indent="-439738">
              <a:lnSpc>
                <a:spcPct val="100000"/>
              </a:lnSpc>
              <a:buFont typeface="Wingdings" charset="2"/>
              <a:buChar char="ü"/>
            </a:pPr>
            <a:r>
              <a:rPr lang="fr-FR" sz="2400" dirty="0" err="1" smtClean="0"/>
              <a:t>Medical</a:t>
            </a:r>
            <a:r>
              <a:rPr lang="fr-FR" sz="2400" dirty="0" smtClean="0"/>
              <a:t> </a:t>
            </a:r>
            <a:r>
              <a:rPr lang="fr-FR" sz="2400" dirty="0" err="1" smtClean="0"/>
              <a:t>factors</a:t>
            </a:r>
            <a:endParaRPr lang="fr-FR" sz="2400" dirty="0" smtClean="0"/>
          </a:p>
          <a:p>
            <a:pPr marL="1333500" indent="-439738">
              <a:lnSpc>
                <a:spcPct val="100000"/>
              </a:lnSpc>
              <a:buFont typeface="Wingdings" charset="2"/>
              <a:buChar char="ü"/>
            </a:pPr>
            <a:r>
              <a:rPr lang="fr-FR" sz="2400" dirty="0" err="1" smtClean="0"/>
              <a:t>Individual</a:t>
            </a:r>
            <a:r>
              <a:rPr lang="fr-FR" sz="2400" dirty="0" smtClean="0"/>
              <a:t> </a:t>
            </a:r>
            <a:r>
              <a:rPr lang="fr-FR" sz="2400" dirty="0" err="1" smtClean="0"/>
              <a:t>concerns</a:t>
            </a:r>
            <a:endParaRPr lang="fr-FR" sz="2400" dirty="0" smtClean="0"/>
          </a:p>
          <a:p>
            <a:pPr marL="1333500" indent="-439738">
              <a:lnSpc>
                <a:spcPct val="100000"/>
              </a:lnSpc>
              <a:buFont typeface="Wingdings" charset="2"/>
              <a:buChar char="ü"/>
            </a:pPr>
            <a:r>
              <a:rPr lang="fr-FR" sz="2400" dirty="0" err="1" smtClean="0"/>
              <a:t>Psychological</a:t>
            </a:r>
            <a:r>
              <a:rPr lang="fr-FR" sz="2400" dirty="0" smtClean="0"/>
              <a:t> </a:t>
            </a:r>
            <a:r>
              <a:rPr lang="fr-FR" sz="2400" dirty="0" err="1" smtClean="0"/>
              <a:t>burdens</a:t>
            </a:r>
            <a:endParaRPr lang="fr-FR" sz="2400"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Tree>
    <p:extLst>
      <p:ext uri="{BB962C8B-B14F-4D97-AF65-F5344CB8AC3E}">
        <p14:creationId xmlns:p14="http://schemas.microsoft.com/office/powerpoint/2010/main" val="76280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HPV Impact Profile HIP</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57200" y="2155370"/>
            <a:ext cx="8229600" cy="4001589"/>
          </a:xfrm>
        </p:spPr>
        <p:txBody>
          <a:bodyPr/>
          <a:lstStyle/>
          <a:p>
            <a:pPr marL="914400" indent="-914400">
              <a:lnSpc>
                <a:spcPct val="100000"/>
              </a:lnSpc>
              <a:buFont typeface="+mj-lt"/>
              <a:buAutoNum type="arabicPeriod"/>
            </a:pPr>
            <a:r>
              <a:rPr lang="fr-FR" sz="2400" dirty="0" err="1" smtClean="0"/>
              <a:t>Worries</a:t>
            </a:r>
            <a:r>
              <a:rPr lang="fr-FR" sz="2400" dirty="0" smtClean="0"/>
              <a:t>/</a:t>
            </a:r>
            <a:r>
              <a:rPr lang="fr-FR" sz="2400" dirty="0" err="1" smtClean="0"/>
              <a:t>concerns</a:t>
            </a:r>
            <a:endParaRPr lang="fr-FR" sz="2400" dirty="0" smtClean="0"/>
          </a:p>
          <a:p>
            <a:pPr marL="914400" indent="-914400">
              <a:lnSpc>
                <a:spcPct val="100000"/>
              </a:lnSpc>
              <a:buFont typeface="+mj-lt"/>
              <a:buAutoNum type="arabicPeriod"/>
            </a:pPr>
            <a:r>
              <a:rPr lang="fr-FR" sz="2400" dirty="0" err="1" smtClean="0"/>
              <a:t>Emotional</a:t>
            </a:r>
            <a:r>
              <a:rPr lang="fr-FR" sz="2400" dirty="0" smtClean="0"/>
              <a:t> impact</a:t>
            </a:r>
          </a:p>
          <a:p>
            <a:pPr marL="914400" indent="-914400">
              <a:lnSpc>
                <a:spcPct val="100000"/>
              </a:lnSpc>
              <a:buFont typeface="+mj-lt"/>
              <a:buAutoNum type="arabicPeriod"/>
            </a:pPr>
            <a:r>
              <a:rPr lang="fr-FR" sz="2400" dirty="0" err="1" smtClean="0"/>
              <a:t>Sexual</a:t>
            </a:r>
            <a:r>
              <a:rPr lang="fr-FR" sz="2400" dirty="0" smtClean="0"/>
              <a:t> impact</a:t>
            </a:r>
          </a:p>
          <a:p>
            <a:pPr marL="914400" indent="-914400">
              <a:lnSpc>
                <a:spcPct val="100000"/>
              </a:lnSpc>
              <a:buFont typeface="+mj-lt"/>
              <a:buAutoNum type="arabicPeriod"/>
            </a:pPr>
            <a:r>
              <a:rPr lang="fr-FR" sz="2400" dirty="0" smtClean="0"/>
              <a:t>Self-image</a:t>
            </a:r>
          </a:p>
          <a:p>
            <a:pPr marL="914400" indent="-914400">
              <a:lnSpc>
                <a:spcPct val="100000"/>
              </a:lnSpc>
              <a:buFont typeface="+mj-lt"/>
              <a:buAutoNum type="arabicPeriod"/>
            </a:pPr>
            <a:r>
              <a:rPr lang="fr-FR" sz="2400" dirty="0" smtClean="0"/>
              <a:t>Partner/transmission</a:t>
            </a:r>
          </a:p>
          <a:p>
            <a:pPr marL="914400" indent="-914400">
              <a:lnSpc>
                <a:spcPct val="100000"/>
              </a:lnSpc>
              <a:buFont typeface="+mj-lt"/>
              <a:buAutoNum type="arabicPeriod"/>
            </a:pPr>
            <a:r>
              <a:rPr lang="fr-FR" sz="2400" dirty="0" smtClean="0"/>
              <a:t>Interactions </a:t>
            </a:r>
            <a:r>
              <a:rPr lang="fr-FR" sz="2400" dirty="0" err="1" smtClean="0"/>
              <a:t>with</a:t>
            </a:r>
            <a:r>
              <a:rPr lang="fr-FR" sz="2400" dirty="0" smtClean="0"/>
              <a:t> </a:t>
            </a:r>
            <a:r>
              <a:rPr lang="fr-FR" sz="2400" dirty="0" err="1" smtClean="0"/>
              <a:t>doctors</a:t>
            </a:r>
            <a:endParaRPr lang="fr-FR" sz="2400" dirty="0" smtClean="0"/>
          </a:p>
          <a:p>
            <a:pPr marL="914400" indent="-914400">
              <a:lnSpc>
                <a:spcPct val="100000"/>
              </a:lnSpc>
              <a:buFont typeface="+mj-lt"/>
              <a:buAutoNum type="arabicPeriod"/>
            </a:pPr>
            <a:r>
              <a:rPr lang="fr-FR" sz="2400" dirty="0" err="1" smtClean="0"/>
              <a:t>Health</a:t>
            </a:r>
            <a:r>
              <a:rPr lang="fr-FR" sz="2400" dirty="0" smtClean="0"/>
              <a:t> control/life impact</a:t>
            </a:r>
            <a:endParaRPr lang="fr-FR" sz="2400" dirty="0"/>
          </a:p>
        </p:txBody>
      </p:sp>
      <p:pic>
        <p:nvPicPr>
          <p:cNvPr id="6" name="Image 5"/>
          <p:cNvPicPr>
            <a:picLocks noChangeAspect="1"/>
          </p:cNvPicPr>
          <p:nvPr/>
        </p:nvPicPr>
        <p:blipFill>
          <a:blip r:embed="rId3"/>
          <a:stretch>
            <a:fillRect/>
          </a:stretch>
        </p:blipFill>
        <p:spPr>
          <a:xfrm>
            <a:off x="5715000" y="1277147"/>
            <a:ext cx="3429000" cy="679286"/>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49177"/>
            <a:ext cx="1533070" cy="1140542"/>
          </a:xfrm>
          <a:prstGeom prst="rect">
            <a:avLst/>
          </a:prstGeom>
        </p:spPr>
      </p:pic>
      <p:sp>
        <p:nvSpPr>
          <p:cNvPr id="12" name="ZoneTexte 11"/>
          <p:cNvSpPr txBox="1"/>
          <p:nvPr/>
        </p:nvSpPr>
        <p:spPr>
          <a:xfrm>
            <a:off x="457200" y="5464814"/>
            <a:ext cx="8392886" cy="430887"/>
          </a:xfrm>
          <a:prstGeom prst="rect">
            <a:avLst/>
          </a:prstGeom>
          <a:noFill/>
        </p:spPr>
        <p:txBody>
          <a:bodyPr wrap="square" rtlCol="0">
            <a:spAutoFit/>
          </a:bodyPr>
          <a:lstStyle/>
          <a:p>
            <a:r>
              <a:rPr lang="fr-FR" sz="1100" dirty="0" err="1" smtClean="0">
                <a:solidFill>
                  <a:srgbClr val="1F497D"/>
                </a:solidFill>
                <a:latin typeface="Eurostile" charset="0"/>
                <a:ea typeface="Eurostile" charset="0"/>
                <a:cs typeface="Eurostile" charset="0"/>
              </a:rPr>
              <a:t>Mast</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T</a:t>
            </a:r>
            <a:r>
              <a:rPr lang="fr-FR" sz="1100" dirty="0">
                <a:solidFill>
                  <a:srgbClr val="1F497D"/>
                </a:solidFill>
                <a:latin typeface="Eurostile" charset="0"/>
                <a:ea typeface="Eurostile" charset="0"/>
                <a:cs typeface="Eurostile" charset="0"/>
              </a:rPr>
              <a:t>. C., Zhu, X., </a:t>
            </a:r>
            <a:r>
              <a:rPr lang="fr-FR" sz="1100" dirty="0" err="1">
                <a:solidFill>
                  <a:srgbClr val="1F497D"/>
                </a:solidFill>
                <a:latin typeface="Eurostile" charset="0"/>
                <a:ea typeface="Eurostile" charset="0"/>
                <a:cs typeface="Eurostile" charset="0"/>
              </a:rPr>
              <a:t>Demuro-Mercon</a:t>
            </a:r>
            <a:r>
              <a:rPr lang="fr-FR" sz="1100" dirty="0">
                <a:solidFill>
                  <a:srgbClr val="1F497D"/>
                </a:solidFill>
                <a:latin typeface="Eurostile" charset="0"/>
                <a:ea typeface="Eurostile" charset="0"/>
                <a:cs typeface="Eurostile" charset="0"/>
              </a:rPr>
              <a:t>, C., Cummings, H. W., </a:t>
            </a:r>
            <a:r>
              <a:rPr lang="fr-FR" sz="1100" dirty="0" err="1">
                <a:solidFill>
                  <a:srgbClr val="1F497D"/>
                </a:solidFill>
                <a:latin typeface="Eurostile" charset="0"/>
                <a:ea typeface="Eurostile" charset="0"/>
                <a:cs typeface="Eurostile" charset="0"/>
              </a:rPr>
              <a:t>Sings</a:t>
            </a:r>
            <a:r>
              <a:rPr lang="fr-FR" sz="1100" dirty="0">
                <a:solidFill>
                  <a:srgbClr val="1F497D"/>
                </a:solidFill>
                <a:latin typeface="Eurostile" charset="0"/>
                <a:ea typeface="Eurostile" charset="0"/>
                <a:cs typeface="Eurostile" charset="0"/>
              </a:rPr>
              <a:t>, H. L., &amp; Ferris, D. G. (2009). </a:t>
            </a:r>
            <a:r>
              <a:rPr lang="fr-FR" sz="1100" i="1" dirty="0" err="1">
                <a:solidFill>
                  <a:srgbClr val="1F497D"/>
                </a:solidFill>
                <a:latin typeface="Eurostile" charset="0"/>
                <a:ea typeface="Eurostile" charset="0"/>
                <a:cs typeface="Eurostile" charset="0"/>
              </a:rPr>
              <a:t>Development</a:t>
            </a:r>
            <a:r>
              <a:rPr lang="fr-FR" sz="1100" i="1" dirty="0">
                <a:solidFill>
                  <a:srgbClr val="1F497D"/>
                </a:solidFill>
                <a:latin typeface="Eurostile" charset="0"/>
                <a:ea typeface="Eurostile" charset="0"/>
                <a:cs typeface="Eurostile" charset="0"/>
              </a:rPr>
              <a:t> and </a:t>
            </a:r>
            <a:r>
              <a:rPr lang="fr-FR" sz="1100" i="1" dirty="0" err="1">
                <a:solidFill>
                  <a:srgbClr val="1F497D"/>
                </a:solidFill>
                <a:latin typeface="Eurostile" charset="0"/>
                <a:ea typeface="Eurostile" charset="0"/>
                <a:cs typeface="Eurostile" charset="0"/>
              </a:rPr>
              <a:t>psychometric</a:t>
            </a:r>
            <a:r>
              <a:rPr lang="fr-FR" sz="1100" i="1" dirty="0">
                <a:solidFill>
                  <a:srgbClr val="1F497D"/>
                </a:solidFill>
                <a:latin typeface="Eurostile" charset="0"/>
                <a:ea typeface="Eurostile" charset="0"/>
                <a:cs typeface="Eurostile" charset="0"/>
              </a:rPr>
              <a:t> </a:t>
            </a:r>
            <a:r>
              <a:rPr lang="fr-FR" sz="1100" i="1" dirty="0" err="1">
                <a:solidFill>
                  <a:srgbClr val="1F497D"/>
                </a:solidFill>
                <a:latin typeface="Eurostile" charset="0"/>
                <a:ea typeface="Eurostile" charset="0"/>
                <a:cs typeface="Eurostile" charset="0"/>
              </a:rPr>
              <a:t>properties</a:t>
            </a:r>
            <a:r>
              <a:rPr lang="fr-FR" sz="1100" i="1" dirty="0">
                <a:solidFill>
                  <a:srgbClr val="1F497D"/>
                </a:solidFill>
                <a:latin typeface="Eurostile" charset="0"/>
                <a:ea typeface="Eurostile" charset="0"/>
                <a:cs typeface="Eurostile" charset="0"/>
              </a:rPr>
              <a:t> of the HPV Impact Profile (HIP) to </a:t>
            </a:r>
            <a:r>
              <a:rPr lang="fr-FR" sz="1100" i="1" dirty="0" err="1">
                <a:solidFill>
                  <a:srgbClr val="1F497D"/>
                </a:solidFill>
                <a:latin typeface="Eurostile" charset="0"/>
                <a:ea typeface="Eurostile" charset="0"/>
                <a:cs typeface="Eurostile" charset="0"/>
              </a:rPr>
              <a:t>assess</a:t>
            </a:r>
            <a:r>
              <a:rPr lang="fr-FR" sz="1100" i="1" dirty="0">
                <a:solidFill>
                  <a:srgbClr val="1F497D"/>
                </a:solidFill>
                <a:latin typeface="Eurostile" charset="0"/>
                <a:ea typeface="Eurostile" charset="0"/>
                <a:cs typeface="Eurostile" charset="0"/>
              </a:rPr>
              <a:t> the psychosocial </a:t>
            </a:r>
            <a:r>
              <a:rPr lang="fr-FR" sz="1100" i="1" dirty="0" err="1">
                <a:solidFill>
                  <a:srgbClr val="1F497D"/>
                </a:solidFill>
                <a:latin typeface="Eurostile" charset="0"/>
                <a:ea typeface="Eurostile" charset="0"/>
                <a:cs typeface="Eurostile" charset="0"/>
              </a:rPr>
              <a:t>burden</a:t>
            </a:r>
            <a:r>
              <a:rPr lang="fr-FR" sz="1100" i="1" dirty="0">
                <a:solidFill>
                  <a:srgbClr val="1F497D"/>
                </a:solidFill>
                <a:latin typeface="Eurostile" charset="0"/>
                <a:ea typeface="Eurostile" charset="0"/>
                <a:cs typeface="Eurostile" charset="0"/>
              </a:rPr>
              <a:t> of HPV. </a:t>
            </a:r>
            <a:r>
              <a:rPr lang="fr-FR" sz="1100" dirty="0" err="1">
                <a:solidFill>
                  <a:srgbClr val="1F497D"/>
                </a:solidFill>
                <a:latin typeface="Eurostile" charset="0"/>
                <a:ea typeface="Eurostile" charset="0"/>
                <a:cs typeface="Eurostile" charset="0"/>
              </a:rPr>
              <a:t>Current</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Medical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Research</a:t>
            </a:r>
            <a:r>
              <a:rPr lang="fr-FR" sz="1100" dirty="0">
                <a:solidFill>
                  <a:srgbClr val="1F497D"/>
                </a:solidFill>
                <a:latin typeface="Eurostile" charset="0"/>
                <a:ea typeface="Eurostile" charset="0"/>
                <a:cs typeface="Eurostile" charset="0"/>
              </a:rPr>
              <a:t> and Opinion, 25(11), 2609–2619.</a:t>
            </a:r>
          </a:p>
        </p:txBody>
      </p:sp>
    </p:spTree>
    <p:extLst>
      <p:ext uri="{BB962C8B-B14F-4D97-AF65-F5344CB8AC3E}">
        <p14:creationId xmlns:p14="http://schemas.microsoft.com/office/powerpoint/2010/main" val="168217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206829" y="2155370"/>
            <a:ext cx="8806541" cy="4001589"/>
          </a:xfrm>
        </p:spPr>
        <p:txBody>
          <a:bodyPr/>
          <a:lstStyle/>
          <a:p>
            <a:pPr marL="914400" indent="-914400">
              <a:lnSpc>
                <a:spcPct val="100000"/>
              </a:lnSpc>
              <a:buFont typeface="Arial" charset="0"/>
              <a:buChar char="•"/>
            </a:pPr>
            <a:r>
              <a:rPr lang="fr-FR" sz="2400" b="1" dirty="0" smtClean="0"/>
              <a:t>Male GW </a:t>
            </a:r>
            <a:r>
              <a:rPr lang="fr-FR" sz="2400" dirty="0" smtClean="0"/>
              <a:t>: </a:t>
            </a:r>
            <a:r>
              <a:rPr lang="fr-FR" sz="2400" b="1" dirty="0" smtClean="0"/>
              <a:t>85% </a:t>
            </a:r>
            <a:r>
              <a:rPr lang="fr-FR" sz="2400" b="1" dirty="0" err="1" smtClean="0"/>
              <a:t>with</a:t>
            </a:r>
            <a:r>
              <a:rPr lang="fr-FR" sz="2400" b="1" dirty="0" smtClean="0"/>
              <a:t> </a:t>
            </a:r>
            <a:r>
              <a:rPr lang="fr-FR" sz="2400" dirty="0" smtClean="0"/>
              <a:t>vs </a:t>
            </a:r>
            <a:r>
              <a:rPr lang="fr-FR" sz="2400" b="1" dirty="0" smtClean="0"/>
              <a:t>32% </a:t>
            </a:r>
            <a:r>
              <a:rPr lang="fr-FR" sz="2400" b="1" dirty="0" err="1" smtClean="0"/>
              <a:t>without</a:t>
            </a:r>
            <a:endParaRPr lang="fr-FR" sz="2400" b="1" dirty="0"/>
          </a:p>
          <a:p>
            <a:pPr marL="1431925" indent="-498475">
              <a:lnSpc>
                <a:spcPct val="100000"/>
              </a:lnSpc>
              <a:buFont typeface="Wingdings" charset="2"/>
              <a:buChar char="Ø"/>
            </a:pPr>
            <a:r>
              <a:rPr lang="fr-FR" sz="2400" dirty="0" err="1" smtClean="0"/>
              <a:t>Sexual</a:t>
            </a:r>
            <a:r>
              <a:rPr lang="fr-FR" sz="2400" dirty="0" smtClean="0"/>
              <a:t> </a:t>
            </a:r>
            <a:r>
              <a:rPr lang="fr-FR" sz="2400" dirty="0" err="1" smtClean="0"/>
              <a:t>partners</a:t>
            </a:r>
            <a:r>
              <a:rPr lang="fr-FR" sz="2400" dirty="0" smtClean="0"/>
              <a:t> male GW +++</a:t>
            </a:r>
          </a:p>
          <a:p>
            <a:pPr marL="914400" indent="-914400">
              <a:buFont typeface="Arial" charset="0"/>
              <a:buChar char="•"/>
            </a:pPr>
            <a:endParaRPr lang="fr-FR" sz="2400" dirty="0" smtClean="0"/>
          </a:p>
          <a:p>
            <a:pPr marL="914400" indent="-914400">
              <a:lnSpc>
                <a:spcPct val="100000"/>
              </a:lnSpc>
              <a:buFont typeface="Arial" charset="0"/>
              <a:buChar char="•"/>
            </a:pPr>
            <a:r>
              <a:rPr lang="fr-FR" sz="2400" b="1" dirty="0" err="1" smtClean="0"/>
              <a:t>Female</a:t>
            </a:r>
            <a:r>
              <a:rPr lang="fr-FR" sz="2400" b="1" dirty="0" smtClean="0"/>
              <a:t> HPV-</a:t>
            </a:r>
            <a:r>
              <a:rPr lang="fr-FR" sz="2400" b="1" dirty="0" err="1" smtClean="0"/>
              <a:t>related</a:t>
            </a:r>
            <a:r>
              <a:rPr lang="fr-FR" sz="2400" b="1" dirty="0" smtClean="0"/>
              <a:t> </a:t>
            </a:r>
            <a:r>
              <a:rPr lang="fr-FR" sz="2400" b="1" dirty="0" err="1" smtClean="0"/>
              <a:t>diseases</a:t>
            </a:r>
            <a:r>
              <a:rPr lang="fr-FR" sz="2400" b="1" dirty="0" smtClean="0"/>
              <a:t> </a:t>
            </a:r>
            <a:r>
              <a:rPr lang="fr-FR" sz="2400" dirty="0" smtClean="0"/>
              <a:t>: </a:t>
            </a:r>
            <a:r>
              <a:rPr lang="fr-FR" sz="2400" b="1" dirty="0" smtClean="0"/>
              <a:t>88,5% </a:t>
            </a:r>
            <a:r>
              <a:rPr lang="fr-FR" sz="2400" b="1" dirty="0" err="1" smtClean="0"/>
              <a:t>with</a:t>
            </a:r>
            <a:r>
              <a:rPr lang="fr-FR" sz="2400" b="1" dirty="0" smtClean="0"/>
              <a:t> </a:t>
            </a:r>
            <a:r>
              <a:rPr lang="fr-FR" sz="2400" dirty="0" smtClean="0"/>
              <a:t>vs </a:t>
            </a:r>
            <a:r>
              <a:rPr lang="fr-FR" sz="2400" b="1" dirty="0" smtClean="0"/>
              <a:t>66% </a:t>
            </a:r>
            <a:r>
              <a:rPr lang="fr-FR" sz="2400" b="1" dirty="0" err="1" smtClean="0"/>
              <a:t>without</a:t>
            </a:r>
            <a:endParaRPr lang="fr-FR" sz="2400" b="1" dirty="0" smtClean="0"/>
          </a:p>
          <a:p>
            <a:pPr marL="914400" indent="-914400">
              <a:buFont typeface="Arial" charset="0"/>
              <a:buChar char="•"/>
            </a:pPr>
            <a:endParaRPr lang="fr-FR" sz="2400" dirty="0"/>
          </a:p>
          <a:p>
            <a:pPr marL="914400" indent="-914400">
              <a:buFont typeface="Arial" charset="0"/>
              <a:buChar char="•"/>
            </a:pPr>
            <a:r>
              <a:rPr lang="fr-FR" sz="2400" dirty="0" smtClean="0"/>
              <a:t>HIP &amp; </a:t>
            </a:r>
            <a:r>
              <a:rPr lang="fr-FR" sz="2400" dirty="0" err="1" smtClean="0"/>
              <a:t>QoL</a:t>
            </a:r>
            <a:r>
              <a:rPr lang="fr-FR" sz="2400" dirty="0" smtClean="0"/>
              <a:t> </a:t>
            </a:r>
            <a:r>
              <a:rPr lang="fr-FR" sz="2400" b="1" dirty="0" err="1" smtClean="0"/>
              <a:t>female</a:t>
            </a:r>
            <a:r>
              <a:rPr lang="fr-FR" sz="2400" dirty="0" smtClean="0"/>
              <a:t> GW </a:t>
            </a:r>
            <a:r>
              <a:rPr lang="fr-FR" sz="2400" b="1" dirty="0" smtClean="0"/>
              <a:t>&gt; male </a:t>
            </a:r>
            <a:r>
              <a:rPr lang="fr-FR" sz="2400" dirty="0" smtClean="0"/>
              <a:t>GW</a:t>
            </a:r>
          </a:p>
          <a:p>
            <a:pPr marL="914400" indent="-914400">
              <a:buFont typeface="Arial" charset="0"/>
              <a:buChar char="•"/>
            </a:pPr>
            <a:endParaRPr lang="fr-FR" sz="2400" dirty="0"/>
          </a:p>
          <a:p>
            <a:pPr marL="914400" indent="-914400">
              <a:lnSpc>
                <a:spcPct val="100000"/>
              </a:lnSpc>
              <a:buFont typeface="Arial" charset="0"/>
              <a:buChar char="•"/>
            </a:pPr>
            <a:r>
              <a:rPr lang="fr-FR" sz="2400" dirty="0" err="1" smtClean="0"/>
              <a:t>Largest</a:t>
            </a:r>
            <a:r>
              <a:rPr lang="fr-FR" sz="2400" dirty="0" smtClean="0"/>
              <a:t> impact of GW on </a:t>
            </a:r>
            <a:r>
              <a:rPr lang="fr-FR" sz="2400" dirty="0" err="1" smtClean="0"/>
              <a:t>sexual</a:t>
            </a:r>
            <a:r>
              <a:rPr lang="fr-FR" sz="2400" dirty="0" smtClean="0"/>
              <a:t> impact, self-image and </a:t>
            </a:r>
            <a:r>
              <a:rPr lang="fr-FR" sz="2400" dirty="0" err="1" smtClean="0"/>
              <a:t>partner</a:t>
            </a:r>
            <a:r>
              <a:rPr lang="fr-FR" sz="2400" dirty="0"/>
              <a:t>/</a:t>
            </a:r>
            <a:r>
              <a:rPr lang="fr-FR" sz="2400" dirty="0" smtClean="0"/>
              <a:t>transmission</a:t>
            </a:r>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12" name="ZoneTexte 11"/>
          <p:cNvSpPr txBox="1"/>
          <p:nvPr/>
        </p:nvSpPr>
        <p:spPr>
          <a:xfrm>
            <a:off x="457200" y="5464814"/>
            <a:ext cx="8392886" cy="600164"/>
          </a:xfrm>
          <a:prstGeom prst="rect">
            <a:avLst/>
          </a:prstGeom>
          <a:noFill/>
        </p:spPr>
        <p:txBody>
          <a:bodyPr wrap="square" rtlCol="0">
            <a:spAutoFit/>
          </a:bodyPr>
          <a:lstStyle/>
          <a:p>
            <a:pPr marL="171450" indent="-171450">
              <a:buFont typeface="Courier New" charset="0"/>
              <a:buChar char="o"/>
            </a:pPr>
            <a:r>
              <a:rPr lang="fr-FR" sz="1100" dirty="0">
                <a:solidFill>
                  <a:srgbClr val="1F497D"/>
                </a:solidFill>
                <a:latin typeface="Eurostile" charset="0"/>
                <a:ea typeface="Eurostile" charset="0"/>
                <a:cs typeface="Eurostile" charset="0"/>
              </a:rPr>
              <a:t>Lee TS, </a:t>
            </a:r>
            <a:r>
              <a:rPr lang="fr-FR" sz="1100" dirty="0" err="1">
                <a:solidFill>
                  <a:srgbClr val="1F497D"/>
                </a:solidFill>
                <a:latin typeface="Eurostile" charset="0"/>
                <a:ea typeface="Eurostile" charset="0"/>
                <a:cs typeface="Eurostile" charset="0"/>
              </a:rPr>
              <a:t>Kothari-Talwar</a:t>
            </a:r>
            <a:r>
              <a:rPr lang="fr-FR" sz="1100" dirty="0">
                <a:solidFill>
                  <a:srgbClr val="1F497D"/>
                </a:solidFill>
                <a:latin typeface="Eurostile" charset="0"/>
                <a:ea typeface="Eurostile" charset="0"/>
                <a:cs typeface="Eurostile" charset="0"/>
              </a:rPr>
              <a:t> S, </a:t>
            </a:r>
            <a:r>
              <a:rPr lang="fr-FR" sz="1100" dirty="0" err="1">
                <a:solidFill>
                  <a:srgbClr val="1F497D"/>
                </a:solidFill>
                <a:latin typeface="Eurostile" charset="0"/>
                <a:ea typeface="Eurostile" charset="0"/>
                <a:cs typeface="Eurostile" charset="0"/>
              </a:rPr>
              <a:t>Singhal</a:t>
            </a:r>
            <a:r>
              <a:rPr lang="fr-FR" sz="1100" dirty="0">
                <a:solidFill>
                  <a:srgbClr val="1F497D"/>
                </a:solidFill>
                <a:latin typeface="Eurostile" charset="0"/>
                <a:ea typeface="Eurostile" charset="0"/>
                <a:cs typeface="Eurostile" charset="0"/>
              </a:rPr>
              <a:t> PK</a:t>
            </a:r>
            <a:r>
              <a:rPr lang="fr-FR" sz="1100" i="1" dirty="0">
                <a:solidFill>
                  <a:srgbClr val="1F497D"/>
                </a:solidFill>
                <a:latin typeface="Eurostile" charset="0"/>
                <a:ea typeface="Eurostile" charset="0"/>
                <a:cs typeface="Eurostile" charset="0"/>
              </a:rPr>
              <a:t>, et al</a:t>
            </a:r>
            <a:r>
              <a:rPr lang="fr-FR" sz="1100" dirty="0">
                <a:solidFill>
                  <a:srgbClr val="1F497D"/>
                </a:solidFill>
                <a:latin typeface="Eurostile" charset="0"/>
                <a:ea typeface="Eurostile" charset="0"/>
                <a:cs typeface="Eurostile" charset="0"/>
              </a:rPr>
              <a:t>. Cross-</a:t>
            </a:r>
            <a:r>
              <a:rPr lang="fr-FR" sz="1100" dirty="0" err="1">
                <a:solidFill>
                  <a:srgbClr val="1F497D"/>
                </a:solidFill>
                <a:latin typeface="Eurostile" charset="0"/>
                <a:ea typeface="Eurostile" charset="0"/>
                <a:cs typeface="Eurostile" charset="0"/>
              </a:rPr>
              <a:t>sectional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study</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estimating</a:t>
            </a:r>
            <a:r>
              <a:rPr lang="fr-FR" sz="1100" dirty="0">
                <a:solidFill>
                  <a:srgbClr val="1F497D"/>
                </a:solidFill>
                <a:latin typeface="Eurostile" charset="0"/>
                <a:ea typeface="Eurostile" charset="0"/>
                <a:cs typeface="Eurostile" charset="0"/>
              </a:rPr>
              <a:t> the psychosocial impact of </a:t>
            </a:r>
            <a:r>
              <a:rPr lang="fr-FR" sz="1100" dirty="0" err="1">
                <a:solidFill>
                  <a:srgbClr val="1F497D"/>
                </a:solidFill>
                <a:latin typeface="Eurostile" charset="0"/>
                <a:ea typeface="Eurostile" charset="0"/>
                <a:cs typeface="Eurostile" charset="0"/>
              </a:rPr>
              <a:t>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warts</a:t>
            </a:r>
            <a:r>
              <a:rPr lang="fr-FR" sz="1100" dirty="0">
                <a:solidFill>
                  <a:srgbClr val="1F497D"/>
                </a:solidFill>
                <a:latin typeface="Eurostile" charset="0"/>
                <a:ea typeface="Eurostile" charset="0"/>
                <a:cs typeface="Eurostile" charset="0"/>
              </a:rPr>
              <a:t> and </a:t>
            </a:r>
            <a:r>
              <a:rPr lang="fr-FR" sz="1100" dirty="0" err="1">
                <a:solidFill>
                  <a:srgbClr val="1F497D"/>
                </a:solidFill>
                <a:latin typeface="Eurostile" charset="0"/>
                <a:ea typeface="Eurostile" charset="0"/>
                <a:cs typeface="Eurostile" charset="0"/>
              </a:rPr>
              <a:t>other</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anogenital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diseases</a:t>
            </a:r>
            <a:r>
              <a:rPr lang="fr-FR" sz="1100" dirty="0">
                <a:solidFill>
                  <a:srgbClr val="1F497D"/>
                </a:solidFill>
                <a:latin typeface="Eurostile" charset="0"/>
                <a:ea typeface="Eurostile" charset="0"/>
                <a:cs typeface="Eurostile" charset="0"/>
              </a:rPr>
              <a:t> in South </a:t>
            </a:r>
            <a:r>
              <a:rPr lang="fr-FR" sz="1100" dirty="0" err="1">
                <a:solidFill>
                  <a:srgbClr val="1F497D"/>
                </a:solidFill>
                <a:latin typeface="Eurostile" charset="0"/>
                <a:ea typeface="Eurostile" charset="0"/>
                <a:cs typeface="Eurostile" charset="0"/>
              </a:rPr>
              <a:t>Korea</a:t>
            </a:r>
            <a:r>
              <a:rPr lang="fr-FR" sz="1100" dirty="0">
                <a:solidFill>
                  <a:srgbClr val="1F497D"/>
                </a:solidFill>
                <a:latin typeface="Eurostile" charset="0"/>
                <a:ea typeface="Eurostile" charset="0"/>
                <a:cs typeface="Eurostile" charset="0"/>
              </a:rPr>
              <a:t>. </a:t>
            </a:r>
            <a:r>
              <a:rPr lang="fr-FR" sz="1100" i="1" dirty="0">
                <a:solidFill>
                  <a:srgbClr val="1F497D"/>
                </a:solidFill>
                <a:latin typeface="Eurostile" charset="0"/>
                <a:ea typeface="Eurostile" charset="0"/>
                <a:cs typeface="Eurostile" charset="0"/>
              </a:rPr>
              <a:t>BMJ Open </a:t>
            </a:r>
            <a:r>
              <a:rPr lang="fr-FR" sz="1100" dirty="0">
                <a:solidFill>
                  <a:srgbClr val="1F497D"/>
                </a:solidFill>
                <a:latin typeface="Eurostile" charset="0"/>
                <a:ea typeface="Eurostile" charset="0"/>
                <a:cs typeface="Eurostile" charset="0"/>
              </a:rPr>
              <a:t>2019.</a:t>
            </a:r>
          </a:p>
          <a:p>
            <a:pPr marL="171450" indent="-171450">
              <a:buFont typeface="Courier New" charset="0"/>
              <a:buChar char="o"/>
            </a:pPr>
            <a:r>
              <a:rPr lang="fr-FR" sz="1100" dirty="0" err="1">
                <a:solidFill>
                  <a:srgbClr val="1F497D"/>
                </a:solidFill>
                <a:latin typeface="Eurostile" charset="0"/>
                <a:ea typeface="Eurostile" charset="0"/>
                <a:cs typeface="Eurostile" charset="0"/>
              </a:rPr>
              <a:t>Vriend</a:t>
            </a:r>
            <a:r>
              <a:rPr lang="fr-FR" sz="1100" dirty="0">
                <a:solidFill>
                  <a:srgbClr val="1F497D"/>
                </a:solidFill>
                <a:latin typeface="Eurostile" charset="0"/>
                <a:ea typeface="Eurostile" charset="0"/>
                <a:cs typeface="Eurostile" charset="0"/>
              </a:rPr>
              <a:t> HJ et al. Impact of </a:t>
            </a:r>
            <a:r>
              <a:rPr lang="fr-FR" sz="1100" dirty="0" err="1">
                <a:solidFill>
                  <a:srgbClr val="1F497D"/>
                </a:solidFill>
                <a:latin typeface="Eurostile" charset="0"/>
                <a:ea typeface="Eurostile" charset="0"/>
                <a:cs typeface="Eurostile" charset="0"/>
              </a:rPr>
              <a:t>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warts</a:t>
            </a:r>
            <a:r>
              <a:rPr lang="fr-FR" sz="1100" dirty="0">
                <a:solidFill>
                  <a:srgbClr val="1F497D"/>
                </a:solidFill>
                <a:latin typeface="Eurostile" charset="0"/>
                <a:ea typeface="Eurostile" charset="0"/>
                <a:cs typeface="Eurostile" charset="0"/>
              </a:rPr>
              <a:t> on </a:t>
            </a:r>
            <a:r>
              <a:rPr lang="fr-FR" sz="1100" dirty="0" err="1">
                <a:solidFill>
                  <a:srgbClr val="1F497D"/>
                </a:solidFill>
                <a:latin typeface="Eurostile" charset="0"/>
                <a:ea typeface="Eurostile" charset="0"/>
                <a:cs typeface="Eurostile" charset="0"/>
              </a:rPr>
              <a:t>emotional</a:t>
            </a:r>
            <a:r>
              <a:rPr lang="fr-FR" sz="1100" dirty="0">
                <a:solidFill>
                  <a:srgbClr val="1F497D"/>
                </a:solidFill>
                <a:latin typeface="Eurostile" charset="0"/>
                <a:ea typeface="Eurostile" charset="0"/>
                <a:cs typeface="Eurostile" charset="0"/>
              </a:rPr>
              <a:t> and </a:t>
            </a:r>
            <a:r>
              <a:rPr lang="fr-FR" sz="1100" dirty="0" err="1">
                <a:solidFill>
                  <a:srgbClr val="1F497D"/>
                </a:solidFill>
                <a:latin typeface="Eurostile" charset="0"/>
                <a:ea typeface="Eurostile" charset="0"/>
                <a:cs typeface="Eurostile" charset="0"/>
              </a:rPr>
              <a:t>sexual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well-being</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differs</a:t>
            </a:r>
            <a:r>
              <a:rPr lang="fr-FR" sz="1100" dirty="0">
                <a:solidFill>
                  <a:srgbClr val="1F497D"/>
                </a:solidFill>
                <a:latin typeface="Eurostile" charset="0"/>
                <a:ea typeface="Eurostile" charset="0"/>
                <a:cs typeface="Eurostile" charset="0"/>
              </a:rPr>
              <a:t> by </a:t>
            </a:r>
            <a:r>
              <a:rPr lang="fr-FR" sz="1100" dirty="0" err="1">
                <a:solidFill>
                  <a:srgbClr val="1F497D"/>
                </a:solidFill>
                <a:latin typeface="Eurostile" charset="0"/>
                <a:ea typeface="Eurostile" charset="0"/>
                <a:cs typeface="Eurostile" charset="0"/>
              </a:rPr>
              <a:t>gender</a:t>
            </a:r>
            <a:r>
              <a:rPr lang="fr-FR" sz="1100" dirty="0">
                <a:solidFill>
                  <a:srgbClr val="1F497D"/>
                </a:solidFill>
                <a:latin typeface="Eurostile" charset="0"/>
                <a:ea typeface="Eurostile" charset="0"/>
                <a:cs typeface="Eurostile" charset="0"/>
              </a:rPr>
              <a:t>. Int J STD AIDS. 2014 Nov.</a:t>
            </a:r>
          </a:p>
        </p:txBody>
      </p:sp>
      <p:sp>
        <p:nvSpPr>
          <p:cNvPr id="7" name="Titre 1"/>
          <p:cNvSpPr txBox="1">
            <a:spLocks/>
          </p:cNvSpPr>
          <p:nvPr/>
        </p:nvSpPr>
        <p:spPr>
          <a:xfrm>
            <a:off x="457200" y="117565"/>
            <a:ext cx="9221190" cy="16720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400" b="1" kern="1200" spc="0" baseline="0">
                <a:solidFill>
                  <a:schemeClr val="bg1"/>
                </a:solidFill>
                <a:latin typeface="Eurostile"/>
                <a:ea typeface="+mj-ea"/>
                <a:cs typeface="+mj-cs"/>
              </a:defRPr>
            </a:lvl1pPr>
          </a:lstStyle>
          <a:p>
            <a:r>
              <a:rPr lang="fr-FR" sz="2200" smtClean="0">
                <a:solidFill>
                  <a:schemeClr val="tx1"/>
                </a:solidFill>
                <a:latin typeface="Arial Rounded MT Bold" charset="0"/>
                <a:ea typeface="Arial Rounded MT Bold" charset="0"/>
                <a:cs typeface="Arial Rounded MT Bold" charset="0"/>
              </a:rPr>
              <a:t>Cross-sectional study estimating the psychosocial impact of genital warts and other anogenital diseases in South Korea</a:t>
            </a:r>
            <a:r>
              <a:rPr lang="fr-FR" sz="3200" smtClean="0">
                <a:solidFill>
                  <a:schemeClr val="tx1"/>
                </a:solidFill>
              </a:rPr>
              <a:t/>
            </a:r>
            <a:br>
              <a:rPr lang="fr-FR" sz="3200" smtClean="0">
                <a:solidFill>
                  <a:schemeClr val="tx1"/>
                </a:solidFill>
              </a:rPr>
            </a:br>
            <a:r>
              <a:rPr lang="fr-FR" sz="3600" smtClean="0">
                <a:solidFill>
                  <a:schemeClr val="tx1"/>
                </a:solidFill>
              </a:rPr>
              <a:t/>
            </a:r>
            <a:br>
              <a:rPr lang="fr-FR" sz="3600" smtClean="0">
                <a:solidFill>
                  <a:schemeClr val="tx1"/>
                </a:solidFill>
              </a:rPr>
            </a:br>
            <a:endParaRPr lang="fr-FR" sz="3600" dirty="0">
              <a:solidFill>
                <a:schemeClr val="tx1"/>
              </a:solidFill>
              <a:latin typeface="Century Gothic" charset="0"/>
              <a:ea typeface="Century Gothic" charset="0"/>
              <a:cs typeface="Century Gothic"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6" y="864928"/>
            <a:ext cx="1894114" cy="1082123"/>
          </a:xfrm>
          <a:prstGeom prst="rect">
            <a:avLst/>
          </a:prstGeom>
        </p:spPr>
      </p:pic>
    </p:spTree>
    <p:extLst>
      <p:ext uri="{BB962C8B-B14F-4D97-AF65-F5344CB8AC3E}">
        <p14:creationId xmlns:p14="http://schemas.microsoft.com/office/powerpoint/2010/main" val="182318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57200" y="1992083"/>
            <a:ext cx="8229600" cy="4001589"/>
          </a:xfrm>
        </p:spPr>
        <p:txBody>
          <a:bodyPr/>
          <a:lstStyle/>
          <a:p>
            <a:pPr marL="914400" indent="-914400">
              <a:buFont typeface="Arial" charset="0"/>
              <a:buChar char="•"/>
            </a:pPr>
            <a:r>
              <a:rPr lang="fr-FR" sz="2400" dirty="0" err="1" smtClean="0"/>
              <a:t>External</a:t>
            </a:r>
            <a:r>
              <a:rPr lang="fr-FR" sz="2400" dirty="0" smtClean="0"/>
              <a:t> GW </a:t>
            </a:r>
            <a:r>
              <a:rPr lang="fr-FR" sz="2400" dirty="0"/>
              <a:t>=</a:t>
            </a:r>
            <a:r>
              <a:rPr lang="fr-FR" sz="2400" dirty="0" smtClean="0"/>
              <a:t> </a:t>
            </a:r>
            <a:r>
              <a:rPr lang="fr-FR" sz="2400" b="1" dirty="0" smtClean="0"/>
              <a:t>visible STI</a:t>
            </a:r>
            <a:endParaRPr lang="fr-FR" sz="2400" b="1" dirty="0"/>
          </a:p>
          <a:p>
            <a:pPr marL="1431925" indent="-498475">
              <a:buFont typeface="Wingdings" charset="2"/>
              <a:buChar char="ü"/>
            </a:pPr>
            <a:r>
              <a:rPr lang="fr-FR" sz="2400" dirty="0" err="1" smtClean="0"/>
              <a:t>Shame</a:t>
            </a:r>
            <a:r>
              <a:rPr lang="fr-FR" sz="2400" dirty="0" smtClean="0"/>
              <a:t>/</a:t>
            </a:r>
            <a:r>
              <a:rPr lang="fr-FR" sz="2400" dirty="0" err="1" smtClean="0"/>
              <a:t>embarrassment</a:t>
            </a:r>
            <a:endParaRPr lang="fr-FR" sz="2400" dirty="0" smtClean="0"/>
          </a:p>
          <a:p>
            <a:pPr marL="1431925" indent="-498475">
              <a:buFont typeface="Wingdings" charset="2"/>
              <a:buChar char="ü"/>
            </a:pPr>
            <a:r>
              <a:rPr lang="fr-FR" sz="2400" dirty="0" err="1" smtClean="0"/>
              <a:t>Anxiety</a:t>
            </a:r>
            <a:r>
              <a:rPr lang="fr-FR" sz="2400" dirty="0" smtClean="0"/>
              <a:t>/</a:t>
            </a:r>
            <a:r>
              <a:rPr lang="fr-FR" sz="2400" dirty="0" err="1" smtClean="0"/>
              <a:t>depression</a:t>
            </a:r>
            <a:endParaRPr lang="fr-FR" sz="2400" dirty="0" smtClean="0"/>
          </a:p>
          <a:p>
            <a:pPr marL="1431925" indent="-498475">
              <a:buFont typeface="Wingdings" charset="2"/>
              <a:buChar char="ü"/>
            </a:pPr>
            <a:r>
              <a:rPr lang="fr-FR" sz="2400" dirty="0" err="1" smtClean="0"/>
              <a:t>Disgust</a:t>
            </a:r>
            <a:endParaRPr lang="fr-FR" sz="2400" dirty="0" smtClean="0"/>
          </a:p>
          <a:p>
            <a:pPr marL="1431925" indent="-498475">
              <a:buFont typeface="Wingdings" charset="2"/>
              <a:buChar char="ü"/>
            </a:pPr>
            <a:r>
              <a:rPr lang="fr-FR" sz="2400" dirty="0" smtClean="0"/>
              <a:t>Anger</a:t>
            </a:r>
          </a:p>
          <a:p>
            <a:pPr marL="1431925" indent="-498475">
              <a:buFont typeface="Wingdings" charset="2"/>
              <a:buChar char="ü"/>
            </a:pPr>
            <a:r>
              <a:rPr lang="fr-FR" sz="2400" dirty="0" err="1" smtClean="0"/>
              <a:t>Worry</a:t>
            </a:r>
            <a:endParaRPr lang="fr-FR" sz="2400" dirty="0" smtClean="0"/>
          </a:p>
          <a:p>
            <a:pPr marL="1431925" indent="-498475">
              <a:buFont typeface="Wingdings" charset="2"/>
              <a:buChar char="ü"/>
            </a:pPr>
            <a:r>
              <a:rPr lang="fr-FR" sz="2400" dirty="0" err="1" smtClean="0"/>
              <a:t>Less</a:t>
            </a:r>
            <a:r>
              <a:rPr lang="fr-FR" sz="2400" dirty="0" smtClean="0"/>
              <a:t> </a:t>
            </a:r>
            <a:r>
              <a:rPr lang="fr-FR" sz="2400" dirty="0" err="1" smtClean="0"/>
              <a:t>desirable</a:t>
            </a:r>
            <a:endParaRPr lang="fr-FR" sz="2400"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a:p>
          <a:p>
            <a:pPr marL="12700" indent="854075">
              <a:buFont typeface="Wingdings" charset="2"/>
              <a:buChar char="Ø"/>
            </a:pPr>
            <a:r>
              <a:rPr lang="fr-FR" sz="2400" b="1" dirty="0" smtClean="0"/>
              <a:t>Psychosocial impact of STD by </a:t>
            </a:r>
            <a:r>
              <a:rPr lang="fr-FR" sz="2400" b="1" dirty="0" err="1" smtClean="0"/>
              <a:t>female</a:t>
            </a:r>
            <a:r>
              <a:rPr lang="fr-FR" sz="2400" b="1" dirty="0" smtClean="0"/>
              <a:t> &gt;&gt; male</a:t>
            </a:r>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12" name="ZoneTexte 11"/>
          <p:cNvSpPr txBox="1"/>
          <p:nvPr/>
        </p:nvSpPr>
        <p:spPr>
          <a:xfrm>
            <a:off x="457200" y="5464814"/>
            <a:ext cx="8392886" cy="600164"/>
          </a:xfrm>
          <a:prstGeom prst="rect">
            <a:avLst/>
          </a:prstGeom>
          <a:noFill/>
        </p:spPr>
        <p:txBody>
          <a:bodyPr wrap="square" rtlCol="0">
            <a:spAutoFit/>
          </a:bodyPr>
          <a:lstStyle/>
          <a:p>
            <a:pPr marL="171450" indent="-171450">
              <a:buFont typeface="Courier New" charset="0"/>
              <a:buChar char="o"/>
            </a:pPr>
            <a:r>
              <a:rPr lang="fr-FR" sz="1100" dirty="0">
                <a:solidFill>
                  <a:srgbClr val="1F497D"/>
                </a:solidFill>
                <a:latin typeface="Eurostile" charset="0"/>
                <a:ea typeface="Eurostile" charset="0"/>
                <a:cs typeface="Eurostile" charset="0"/>
              </a:rPr>
              <a:t>Lee TS, </a:t>
            </a:r>
            <a:r>
              <a:rPr lang="fr-FR" sz="1100" dirty="0" err="1">
                <a:solidFill>
                  <a:srgbClr val="1F497D"/>
                </a:solidFill>
                <a:latin typeface="Eurostile" charset="0"/>
                <a:ea typeface="Eurostile" charset="0"/>
                <a:cs typeface="Eurostile" charset="0"/>
              </a:rPr>
              <a:t>Kothari-Talwar</a:t>
            </a:r>
            <a:r>
              <a:rPr lang="fr-FR" sz="1100" dirty="0">
                <a:solidFill>
                  <a:srgbClr val="1F497D"/>
                </a:solidFill>
                <a:latin typeface="Eurostile" charset="0"/>
                <a:ea typeface="Eurostile" charset="0"/>
                <a:cs typeface="Eurostile" charset="0"/>
              </a:rPr>
              <a:t> S, </a:t>
            </a:r>
            <a:r>
              <a:rPr lang="fr-FR" sz="1100" dirty="0" err="1">
                <a:solidFill>
                  <a:srgbClr val="1F497D"/>
                </a:solidFill>
                <a:latin typeface="Eurostile" charset="0"/>
                <a:ea typeface="Eurostile" charset="0"/>
                <a:cs typeface="Eurostile" charset="0"/>
              </a:rPr>
              <a:t>Singhal</a:t>
            </a:r>
            <a:r>
              <a:rPr lang="fr-FR" sz="1100" dirty="0">
                <a:solidFill>
                  <a:srgbClr val="1F497D"/>
                </a:solidFill>
                <a:latin typeface="Eurostile" charset="0"/>
                <a:ea typeface="Eurostile" charset="0"/>
                <a:cs typeface="Eurostile" charset="0"/>
              </a:rPr>
              <a:t> PK</a:t>
            </a:r>
            <a:r>
              <a:rPr lang="fr-FR" sz="1100" i="1" dirty="0">
                <a:solidFill>
                  <a:srgbClr val="1F497D"/>
                </a:solidFill>
                <a:latin typeface="Eurostile" charset="0"/>
                <a:ea typeface="Eurostile" charset="0"/>
                <a:cs typeface="Eurostile" charset="0"/>
              </a:rPr>
              <a:t>, et al</a:t>
            </a:r>
            <a:r>
              <a:rPr lang="fr-FR" sz="1100" dirty="0">
                <a:solidFill>
                  <a:srgbClr val="1F497D"/>
                </a:solidFill>
                <a:latin typeface="Eurostile" charset="0"/>
                <a:ea typeface="Eurostile" charset="0"/>
                <a:cs typeface="Eurostile" charset="0"/>
              </a:rPr>
              <a:t>. Cross-</a:t>
            </a:r>
            <a:r>
              <a:rPr lang="fr-FR" sz="1100" dirty="0" err="1">
                <a:solidFill>
                  <a:srgbClr val="1F497D"/>
                </a:solidFill>
                <a:latin typeface="Eurostile" charset="0"/>
                <a:ea typeface="Eurostile" charset="0"/>
                <a:cs typeface="Eurostile" charset="0"/>
              </a:rPr>
              <a:t>sectional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study</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estimating</a:t>
            </a:r>
            <a:r>
              <a:rPr lang="fr-FR" sz="1100" dirty="0">
                <a:solidFill>
                  <a:srgbClr val="1F497D"/>
                </a:solidFill>
                <a:latin typeface="Eurostile" charset="0"/>
                <a:ea typeface="Eurostile" charset="0"/>
                <a:cs typeface="Eurostile" charset="0"/>
              </a:rPr>
              <a:t> the psychosocial impact of </a:t>
            </a:r>
            <a:r>
              <a:rPr lang="fr-FR" sz="1100" dirty="0" err="1">
                <a:solidFill>
                  <a:srgbClr val="1F497D"/>
                </a:solidFill>
                <a:latin typeface="Eurostile" charset="0"/>
                <a:ea typeface="Eurostile" charset="0"/>
                <a:cs typeface="Eurostile" charset="0"/>
              </a:rPr>
              <a:t>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warts</a:t>
            </a:r>
            <a:r>
              <a:rPr lang="fr-FR" sz="1100" dirty="0">
                <a:solidFill>
                  <a:srgbClr val="1F497D"/>
                </a:solidFill>
                <a:latin typeface="Eurostile" charset="0"/>
                <a:ea typeface="Eurostile" charset="0"/>
                <a:cs typeface="Eurostile" charset="0"/>
              </a:rPr>
              <a:t> and </a:t>
            </a:r>
            <a:r>
              <a:rPr lang="fr-FR" sz="1100" dirty="0" err="1">
                <a:solidFill>
                  <a:srgbClr val="1F497D"/>
                </a:solidFill>
                <a:latin typeface="Eurostile" charset="0"/>
                <a:ea typeface="Eurostile" charset="0"/>
                <a:cs typeface="Eurostile" charset="0"/>
              </a:rPr>
              <a:t>other</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anogenital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diseases</a:t>
            </a:r>
            <a:r>
              <a:rPr lang="fr-FR" sz="1100" dirty="0">
                <a:solidFill>
                  <a:srgbClr val="1F497D"/>
                </a:solidFill>
                <a:latin typeface="Eurostile" charset="0"/>
                <a:ea typeface="Eurostile" charset="0"/>
                <a:cs typeface="Eurostile" charset="0"/>
              </a:rPr>
              <a:t> in South </a:t>
            </a:r>
            <a:r>
              <a:rPr lang="fr-FR" sz="1100" dirty="0" err="1">
                <a:solidFill>
                  <a:srgbClr val="1F497D"/>
                </a:solidFill>
                <a:latin typeface="Eurostile" charset="0"/>
                <a:ea typeface="Eurostile" charset="0"/>
                <a:cs typeface="Eurostile" charset="0"/>
              </a:rPr>
              <a:t>Korea</a:t>
            </a:r>
            <a:r>
              <a:rPr lang="fr-FR" sz="1100" dirty="0">
                <a:solidFill>
                  <a:srgbClr val="1F497D"/>
                </a:solidFill>
                <a:latin typeface="Eurostile" charset="0"/>
                <a:ea typeface="Eurostile" charset="0"/>
                <a:cs typeface="Eurostile" charset="0"/>
              </a:rPr>
              <a:t>. </a:t>
            </a:r>
            <a:r>
              <a:rPr lang="fr-FR" sz="1100" i="1" dirty="0">
                <a:solidFill>
                  <a:srgbClr val="1F497D"/>
                </a:solidFill>
                <a:latin typeface="Eurostile" charset="0"/>
                <a:ea typeface="Eurostile" charset="0"/>
                <a:cs typeface="Eurostile" charset="0"/>
              </a:rPr>
              <a:t>BMJ Open </a:t>
            </a:r>
            <a:r>
              <a:rPr lang="fr-FR" sz="1100" dirty="0">
                <a:solidFill>
                  <a:srgbClr val="1F497D"/>
                </a:solidFill>
                <a:latin typeface="Eurostile" charset="0"/>
                <a:ea typeface="Eurostile" charset="0"/>
                <a:cs typeface="Eurostile" charset="0"/>
              </a:rPr>
              <a:t>2019.</a:t>
            </a:r>
          </a:p>
          <a:p>
            <a:pPr marL="171450" indent="-171450">
              <a:buFont typeface="Courier New" charset="0"/>
              <a:buChar char="o"/>
            </a:pPr>
            <a:r>
              <a:rPr lang="fr-FR" sz="1100" dirty="0" err="1">
                <a:solidFill>
                  <a:srgbClr val="1F497D"/>
                </a:solidFill>
                <a:latin typeface="Eurostile" charset="0"/>
                <a:ea typeface="Eurostile" charset="0"/>
                <a:cs typeface="Eurostile" charset="0"/>
              </a:rPr>
              <a:t>Vriend</a:t>
            </a:r>
            <a:r>
              <a:rPr lang="fr-FR" sz="1100" dirty="0">
                <a:solidFill>
                  <a:srgbClr val="1F497D"/>
                </a:solidFill>
                <a:latin typeface="Eurostile" charset="0"/>
                <a:ea typeface="Eurostile" charset="0"/>
                <a:cs typeface="Eurostile" charset="0"/>
              </a:rPr>
              <a:t> HJ et al. Impact of </a:t>
            </a:r>
            <a:r>
              <a:rPr lang="fr-FR" sz="1100" dirty="0" err="1">
                <a:solidFill>
                  <a:srgbClr val="1F497D"/>
                </a:solidFill>
                <a:latin typeface="Eurostile" charset="0"/>
                <a:ea typeface="Eurostile" charset="0"/>
                <a:cs typeface="Eurostile" charset="0"/>
              </a:rPr>
              <a:t>genital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warts</a:t>
            </a:r>
            <a:r>
              <a:rPr lang="fr-FR" sz="1100" dirty="0">
                <a:solidFill>
                  <a:srgbClr val="1F497D"/>
                </a:solidFill>
                <a:latin typeface="Eurostile" charset="0"/>
                <a:ea typeface="Eurostile" charset="0"/>
                <a:cs typeface="Eurostile" charset="0"/>
              </a:rPr>
              <a:t> on </a:t>
            </a:r>
            <a:r>
              <a:rPr lang="fr-FR" sz="1100" dirty="0" err="1">
                <a:solidFill>
                  <a:srgbClr val="1F497D"/>
                </a:solidFill>
                <a:latin typeface="Eurostile" charset="0"/>
                <a:ea typeface="Eurostile" charset="0"/>
                <a:cs typeface="Eurostile" charset="0"/>
              </a:rPr>
              <a:t>emotional</a:t>
            </a:r>
            <a:r>
              <a:rPr lang="fr-FR" sz="1100" dirty="0">
                <a:solidFill>
                  <a:srgbClr val="1F497D"/>
                </a:solidFill>
                <a:latin typeface="Eurostile" charset="0"/>
                <a:ea typeface="Eurostile" charset="0"/>
                <a:cs typeface="Eurostile" charset="0"/>
              </a:rPr>
              <a:t> and </a:t>
            </a:r>
            <a:r>
              <a:rPr lang="fr-FR" sz="1100" dirty="0" err="1">
                <a:solidFill>
                  <a:srgbClr val="1F497D"/>
                </a:solidFill>
                <a:latin typeface="Eurostile" charset="0"/>
                <a:ea typeface="Eurostile" charset="0"/>
                <a:cs typeface="Eurostile" charset="0"/>
              </a:rPr>
              <a:t>sexual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well-being</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differs</a:t>
            </a:r>
            <a:r>
              <a:rPr lang="fr-FR" sz="1100" dirty="0">
                <a:solidFill>
                  <a:srgbClr val="1F497D"/>
                </a:solidFill>
                <a:latin typeface="Eurostile" charset="0"/>
                <a:ea typeface="Eurostile" charset="0"/>
                <a:cs typeface="Eurostile" charset="0"/>
              </a:rPr>
              <a:t> by </a:t>
            </a:r>
            <a:r>
              <a:rPr lang="fr-FR" sz="1100" dirty="0" err="1">
                <a:solidFill>
                  <a:srgbClr val="1F497D"/>
                </a:solidFill>
                <a:latin typeface="Eurostile" charset="0"/>
                <a:ea typeface="Eurostile" charset="0"/>
                <a:cs typeface="Eurostile" charset="0"/>
              </a:rPr>
              <a:t>gender</a:t>
            </a:r>
            <a:r>
              <a:rPr lang="fr-FR" sz="1100" dirty="0">
                <a:solidFill>
                  <a:srgbClr val="1F497D"/>
                </a:solidFill>
                <a:latin typeface="Eurostile" charset="0"/>
                <a:ea typeface="Eurostile" charset="0"/>
                <a:cs typeface="Eurostile" charset="0"/>
              </a:rPr>
              <a:t>. Int J STD AIDS. 2014 Nov.</a:t>
            </a:r>
          </a:p>
        </p:txBody>
      </p:sp>
      <p:sp>
        <p:nvSpPr>
          <p:cNvPr id="7" name="Titre 1"/>
          <p:cNvSpPr txBox="1">
            <a:spLocks/>
          </p:cNvSpPr>
          <p:nvPr/>
        </p:nvSpPr>
        <p:spPr>
          <a:xfrm>
            <a:off x="457200" y="117565"/>
            <a:ext cx="9221190" cy="16720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400" b="1" kern="1200" spc="0" baseline="0">
                <a:solidFill>
                  <a:schemeClr val="bg1"/>
                </a:solidFill>
                <a:latin typeface="Eurostile"/>
                <a:ea typeface="+mj-ea"/>
                <a:cs typeface="+mj-cs"/>
              </a:defRPr>
            </a:lvl1pPr>
          </a:lstStyle>
          <a:p>
            <a:r>
              <a:rPr lang="fr-FR" sz="2200" smtClean="0">
                <a:solidFill>
                  <a:schemeClr val="tx1"/>
                </a:solidFill>
                <a:latin typeface="Arial Rounded MT Bold" charset="0"/>
                <a:ea typeface="Arial Rounded MT Bold" charset="0"/>
                <a:cs typeface="Arial Rounded MT Bold" charset="0"/>
              </a:rPr>
              <a:t>Cross-sectional study estimating the psychosocial impact of genital warts and other anogenital diseases in South Korea</a:t>
            </a:r>
            <a:r>
              <a:rPr lang="fr-FR" sz="3200" smtClean="0">
                <a:solidFill>
                  <a:schemeClr val="tx1"/>
                </a:solidFill>
              </a:rPr>
              <a:t/>
            </a:r>
            <a:br>
              <a:rPr lang="fr-FR" sz="3200" smtClean="0">
                <a:solidFill>
                  <a:schemeClr val="tx1"/>
                </a:solidFill>
              </a:rPr>
            </a:br>
            <a:r>
              <a:rPr lang="fr-FR" sz="3600" smtClean="0">
                <a:solidFill>
                  <a:schemeClr val="tx1"/>
                </a:solidFill>
              </a:rPr>
              <a:t/>
            </a:r>
            <a:br>
              <a:rPr lang="fr-FR" sz="3600" smtClean="0">
                <a:solidFill>
                  <a:schemeClr val="tx1"/>
                </a:solidFill>
              </a:rPr>
            </a:br>
            <a:endParaRPr lang="fr-FR" sz="3600" dirty="0">
              <a:solidFill>
                <a:schemeClr val="tx1"/>
              </a:solidFill>
              <a:latin typeface="Century Gothic" charset="0"/>
              <a:ea typeface="Century Gothic" charset="0"/>
              <a:cs typeface="Century Gothic"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6" y="864928"/>
            <a:ext cx="1894114" cy="1082123"/>
          </a:xfrm>
          <a:prstGeom prst="rect">
            <a:avLst/>
          </a:prstGeom>
        </p:spPr>
      </p:pic>
    </p:spTree>
    <p:extLst>
      <p:ext uri="{BB962C8B-B14F-4D97-AF65-F5344CB8AC3E}">
        <p14:creationId xmlns:p14="http://schemas.microsoft.com/office/powerpoint/2010/main" val="124494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57200" y="2351315"/>
            <a:ext cx="8229600" cy="4001589"/>
          </a:xfrm>
        </p:spPr>
        <p:txBody>
          <a:bodyPr/>
          <a:lstStyle/>
          <a:p>
            <a:pPr marL="914400" indent="-914400">
              <a:buFont typeface="Arial" charset="0"/>
              <a:buChar char="•"/>
            </a:pPr>
            <a:r>
              <a:rPr lang="fr-FR" sz="2400" b="1" dirty="0" smtClean="0"/>
              <a:t>Source</a:t>
            </a:r>
            <a:r>
              <a:rPr lang="fr-FR" sz="2400" dirty="0" smtClean="0"/>
              <a:t> of HPV infection</a:t>
            </a:r>
          </a:p>
          <a:p>
            <a:pPr marL="914400" indent="-914400">
              <a:buFont typeface="Arial" charset="0"/>
              <a:buChar char="•"/>
            </a:pPr>
            <a:endParaRPr lang="fr-FR" sz="2400" dirty="0" smtClean="0"/>
          </a:p>
          <a:p>
            <a:pPr marL="914400" indent="-914400">
              <a:buFont typeface="Arial" charset="0"/>
              <a:buChar char="•"/>
            </a:pPr>
            <a:r>
              <a:rPr lang="fr-FR" sz="2400" b="1" dirty="0" smtClean="0"/>
              <a:t>Transmission</a:t>
            </a:r>
            <a:r>
              <a:rPr lang="fr-FR" sz="2400" dirty="0" smtClean="0"/>
              <a:t> of HPV</a:t>
            </a:r>
          </a:p>
          <a:p>
            <a:pPr marL="914400" indent="-914400">
              <a:buFont typeface="Arial" charset="0"/>
              <a:buChar char="•"/>
            </a:pPr>
            <a:endParaRPr lang="fr-FR" sz="2400" dirty="0" smtClean="0"/>
          </a:p>
          <a:p>
            <a:pPr marL="914400" indent="-914400">
              <a:buFont typeface="Arial" charset="0"/>
              <a:buChar char="•"/>
            </a:pPr>
            <a:r>
              <a:rPr lang="fr-FR" sz="2400" dirty="0" smtClean="0"/>
              <a:t>Impact of HPV on </a:t>
            </a:r>
            <a:r>
              <a:rPr lang="fr-FR" sz="2400" b="1" dirty="0" err="1" smtClean="0"/>
              <a:t>sex</a:t>
            </a:r>
            <a:r>
              <a:rPr lang="fr-FR" sz="2400" dirty="0" smtClean="0"/>
              <a:t> and </a:t>
            </a:r>
            <a:r>
              <a:rPr lang="fr-FR" sz="2400" b="1" dirty="0" err="1" smtClean="0"/>
              <a:t>relationships</a:t>
            </a:r>
            <a:endParaRPr lang="fr-FR" sz="2400" b="1"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12" name="ZoneTexte 11"/>
          <p:cNvSpPr txBox="1"/>
          <p:nvPr/>
        </p:nvSpPr>
        <p:spPr>
          <a:xfrm>
            <a:off x="457200" y="5769614"/>
            <a:ext cx="8392886" cy="261610"/>
          </a:xfrm>
          <a:prstGeom prst="rect">
            <a:avLst/>
          </a:prstGeom>
          <a:noFill/>
        </p:spPr>
        <p:txBody>
          <a:bodyPr wrap="square" rtlCol="0">
            <a:spAutoFit/>
          </a:bodyPr>
          <a:lstStyle/>
          <a:p>
            <a:r>
              <a:rPr lang="fr-FR" sz="1100" dirty="0" smtClean="0">
                <a:solidFill>
                  <a:srgbClr val="1F497D"/>
                </a:solidFill>
                <a:latin typeface="Eurostile" charset="0"/>
                <a:ea typeface="Eurostile" charset="0"/>
                <a:cs typeface="Eurostile" charset="0"/>
              </a:rPr>
              <a:t>Bennett </a:t>
            </a:r>
            <a:r>
              <a:rPr lang="fr-FR" sz="1100" dirty="0">
                <a:solidFill>
                  <a:srgbClr val="1F497D"/>
                </a:solidFill>
                <a:latin typeface="Eurostile" charset="0"/>
                <a:ea typeface="Eurostile" charset="0"/>
                <a:cs typeface="Eurostile" charset="0"/>
              </a:rPr>
              <a:t>KF et al. The </a:t>
            </a:r>
            <a:r>
              <a:rPr lang="fr-FR" sz="1100" dirty="0" err="1">
                <a:solidFill>
                  <a:srgbClr val="1F497D"/>
                </a:solidFill>
                <a:latin typeface="Eurostile" charset="0"/>
                <a:ea typeface="Eurostile" charset="0"/>
                <a:cs typeface="Eurostile" charset="0"/>
              </a:rPr>
              <a:t>psychosexual</a:t>
            </a:r>
            <a:r>
              <a:rPr lang="fr-FR" sz="1100" dirty="0">
                <a:solidFill>
                  <a:srgbClr val="1F497D"/>
                </a:solidFill>
                <a:latin typeface="Eurostile" charset="0"/>
                <a:ea typeface="Eurostile" charset="0"/>
                <a:cs typeface="Eurostile" charset="0"/>
              </a:rPr>
              <a:t> impact of </a:t>
            </a:r>
            <a:r>
              <a:rPr lang="fr-FR" sz="1100" dirty="0" err="1">
                <a:solidFill>
                  <a:srgbClr val="1F497D"/>
                </a:solidFill>
                <a:latin typeface="Eurostile" charset="0"/>
                <a:ea typeface="Eurostile" charset="0"/>
                <a:cs typeface="Eurostile" charset="0"/>
              </a:rPr>
              <a:t>testing</a:t>
            </a:r>
            <a:r>
              <a:rPr lang="fr-FR" sz="1100" dirty="0">
                <a:solidFill>
                  <a:srgbClr val="1F497D"/>
                </a:solidFill>
                <a:latin typeface="Eurostile" charset="0"/>
                <a:ea typeface="Eurostile" charset="0"/>
                <a:cs typeface="Eurostile" charset="0"/>
              </a:rPr>
              <a:t> positive for high-</a:t>
            </a:r>
            <a:r>
              <a:rPr lang="fr-FR" sz="1100" dirty="0" err="1">
                <a:solidFill>
                  <a:srgbClr val="1F497D"/>
                </a:solidFill>
                <a:latin typeface="Eurostile" charset="0"/>
                <a:ea typeface="Eurostile" charset="0"/>
                <a:cs typeface="Eurostile" charset="0"/>
              </a:rPr>
              <a:t>risk</a:t>
            </a:r>
            <a:r>
              <a:rPr lang="fr-FR" sz="1100" dirty="0">
                <a:solidFill>
                  <a:srgbClr val="1F497D"/>
                </a:solidFill>
                <a:latin typeface="Eurostile" charset="0"/>
                <a:ea typeface="Eurostile" charset="0"/>
                <a:cs typeface="Eurostile" charset="0"/>
              </a:rPr>
              <a:t> cervical HPV: A </a:t>
            </a:r>
            <a:r>
              <a:rPr lang="fr-FR" sz="1100" dirty="0" err="1">
                <a:solidFill>
                  <a:srgbClr val="1F497D"/>
                </a:solidFill>
                <a:latin typeface="Eurostile" charset="0"/>
                <a:ea typeface="Eurostile" charset="0"/>
                <a:cs typeface="Eurostile" charset="0"/>
              </a:rPr>
              <a:t>systematic</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review</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Psychooncology</a:t>
            </a:r>
            <a:r>
              <a:rPr lang="fr-FR" sz="1100" dirty="0">
                <a:solidFill>
                  <a:srgbClr val="1F497D"/>
                </a:solidFill>
                <a:latin typeface="Eurostile" charset="0"/>
                <a:ea typeface="Eurostile" charset="0"/>
                <a:cs typeface="Eurostile" charset="0"/>
              </a:rPr>
              <a:t>. 2019 </a:t>
            </a:r>
            <a:r>
              <a:rPr lang="fr-FR" sz="1100" dirty="0" err="1">
                <a:solidFill>
                  <a:srgbClr val="1F497D"/>
                </a:solidFill>
                <a:latin typeface="Eurostile" charset="0"/>
                <a:ea typeface="Eurostile" charset="0"/>
                <a:cs typeface="Eurostile" charset="0"/>
              </a:rPr>
              <a:t>Aug</a:t>
            </a:r>
            <a:r>
              <a:rPr lang="fr-FR" sz="1100" dirty="0">
                <a:solidFill>
                  <a:srgbClr val="1F497D"/>
                </a:solidFill>
                <a:latin typeface="Eurostile" charset="0"/>
                <a:ea typeface="Eurostile" charset="0"/>
                <a:cs typeface="Eurostile" charset="0"/>
              </a:rPr>
              <a:t> 14</a:t>
            </a:r>
            <a:r>
              <a:rPr lang="fr-FR" sz="1100" dirty="0" smtClean="0">
                <a:solidFill>
                  <a:srgbClr val="1F497D"/>
                </a:solidFill>
                <a:latin typeface="Eurostile" charset="0"/>
                <a:ea typeface="Eurostile" charset="0"/>
                <a:cs typeface="Eurostile" charset="0"/>
              </a:rPr>
              <a:t>.</a:t>
            </a:r>
            <a:endParaRPr lang="fr-FR" sz="1100" dirty="0">
              <a:solidFill>
                <a:srgbClr val="1F497D"/>
              </a:solidFill>
              <a:latin typeface="Eurostile" charset="0"/>
              <a:ea typeface="Eurostile" charset="0"/>
              <a:cs typeface="Eurostile" charset="0"/>
            </a:endParaRPr>
          </a:p>
        </p:txBody>
      </p:sp>
      <p:sp>
        <p:nvSpPr>
          <p:cNvPr id="9" name="Titre 1"/>
          <p:cNvSpPr txBox="1">
            <a:spLocks/>
          </p:cNvSpPr>
          <p:nvPr/>
        </p:nvSpPr>
        <p:spPr>
          <a:xfrm>
            <a:off x="284444" y="212755"/>
            <a:ext cx="9021062" cy="10195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fr-FR" sz="2400" dirty="0" smtClean="0">
                <a:latin typeface="Abadi MT Condensed Extra Bold" charset="0"/>
                <a:ea typeface="Abadi MT Condensed Extra Bold" charset="0"/>
                <a:cs typeface="Abadi MT Condensed Extra Bold" charset="0"/>
              </a:rPr>
              <a:t/>
            </a:r>
            <a:br>
              <a:rPr lang="fr-FR" sz="2400" dirty="0" smtClean="0">
                <a:latin typeface="Abadi MT Condensed Extra Bold" charset="0"/>
                <a:ea typeface="Abadi MT Condensed Extra Bold" charset="0"/>
                <a:cs typeface="Abadi MT Condensed Extra Bold" charset="0"/>
              </a:rPr>
            </a:br>
            <a:r>
              <a:rPr lang="fr-FR" sz="2400" dirty="0" smtClean="0">
                <a:latin typeface="Abadi MT Condensed Extra Bold" charset="0"/>
                <a:ea typeface="Abadi MT Condensed Extra Bold" charset="0"/>
                <a:cs typeface="Abadi MT Condensed Extra Bold" charset="0"/>
              </a:rPr>
              <a:t/>
            </a:r>
            <a:br>
              <a:rPr lang="fr-FR" sz="2400" dirty="0" smtClean="0">
                <a:latin typeface="Abadi MT Condensed Extra Bold" charset="0"/>
                <a:ea typeface="Abadi MT Condensed Extra Bold" charset="0"/>
                <a:cs typeface="Abadi MT Condensed Extra Bold" charset="0"/>
              </a:rPr>
            </a:br>
            <a:r>
              <a:rPr lang="fr-FR" sz="2400" dirty="0" smtClean="0">
                <a:latin typeface="Abadi MT Condensed Extra Bold" charset="0"/>
                <a:ea typeface="Abadi MT Condensed Extra Bold" charset="0"/>
                <a:cs typeface="Abadi MT Condensed Extra Bold" charset="0"/>
              </a:rPr>
              <a:t/>
            </a:r>
            <a:br>
              <a:rPr lang="fr-FR" sz="2400" dirty="0" smtClean="0">
                <a:latin typeface="Abadi MT Condensed Extra Bold" charset="0"/>
                <a:ea typeface="Abadi MT Condensed Extra Bold" charset="0"/>
                <a:cs typeface="Abadi MT Condensed Extra Bold" charset="0"/>
              </a:rPr>
            </a:br>
            <a:r>
              <a:rPr lang="fr-FR" sz="2400" dirty="0" smtClean="0">
                <a:latin typeface="Abadi MT Condensed Extra Bold" charset="0"/>
                <a:ea typeface="Abadi MT Condensed Extra Bold" charset="0"/>
                <a:cs typeface="Abadi MT Condensed Extra Bold" charset="0"/>
              </a:rPr>
              <a:t>The </a:t>
            </a:r>
            <a:r>
              <a:rPr lang="fr-FR" sz="2400" dirty="0" err="1" smtClean="0">
                <a:latin typeface="Abadi MT Condensed Extra Bold" charset="0"/>
                <a:ea typeface="Abadi MT Condensed Extra Bold" charset="0"/>
                <a:cs typeface="Abadi MT Condensed Extra Bold" charset="0"/>
              </a:rPr>
              <a:t>psychosexual</a:t>
            </a:r>
            <a:r>
              <a:rPr lang="fr-FR" sz="2400" dirty="0" smtClean="0">
                <a:latin typeface="Abadi MT Condensed Extra Bold" charset="0"/>
                <a:ea typeface="Abadi MT Condensed Extra Bold" charset="0"/>
                <a:cs typeface="Abadi MT Condensed Extra Bold" charset="0"/>
              </a:rPr>
              <a:t> impact of </a:t>
            </a:r>
            <a:r>
              <a:rPr lang="fr-FR" sz="2400" dirty="0" err="1" smtClean="0">
                <a:latin typeface="Abadi MT Condensed Extra Bold" charset="0"/>
                <a:ea typeface="Abadi MT Condensed Extra Bold" charset="0"/>
                <a:cs typeface="Abadi MT Condensed Extra Bold" charset="0"/>
              </a:rPr>
              <a:t>testing</a:t>
            </a:r>
            <a:r>
              <a:rPr lang="fr-FR" sz="2400" dirty="0" smtClean="0">
                <a:latin typeface="Abadi MT Condensed Extra Bold" charset="0"/>
                <a:ea typeface="Abadi MT Condensed Extra Bold" charset="0"/>
                <a:cs typeface="Abadi MT Condensed Extra Bold" charset="0"/>
              </a:rPr>
              <a:t> positive for high‐</a:t>
            </a:r>
            <a:r>
              <a:rPr lang="fr-FR" sz="2400" dirty="0" err="1" smtClean="0">
                <a:latin typeface="Abadi MT Condensed Extra Bold" charset="0"/>
                <a:ea typeface="Abadi MT Condensed Extra Bold" charset="0"/>
                <a:cs typeface="Abadi MT Condensed Extra Bold" charset="0"/>
              </a:rPr>
              <a:t>risk</a:t>
            </a:r>
            <a:r>
              <a:rPr lang="fr-FR" sz="2400" dirty="0" smtClean="0">
                <a:latin typeface="Abadi MT Condensed Extra Bold" charset="0"/>
                <a:ea typeface="Abadi MT Condensed Extra Bold" charset="0"/>
                <a:cs typeface="Abadi MT Condensed Extra Bold" charset="0"/>
              </a:rPr>
              <a:t> cervical </a:t>
            </a:r>
            <a:r>
              <a:rPr lang="fr-FR" sz="2400" dirty="0" err="1" smtClean="0">
                <a:latin typeface="Abadi MT Condensed Extra Bold" charset="0"/>
                <a:ea typeface="Abadi MT Condensed Extra Bold" charset="0"/>
                <a:cs typeface="Abadi MT Condensed Extra Bold" charset="0"/>
              </a:rPr>
              <a:t>human</a:t>
            </a:r>
            <a:r>
              <a:rPr lang="fr-FR" sz="2400" dirty="0" smtClean="0">
                <a:latin typeface="Abadi MT Condensed Extra Bold" charset="0"/>
                <a:ea typeface="Abadi MT Condensed Extra Bold" charset="0"/>
                <a:cs typeface="Abadi MT Condensed Extra Bold" charset="0"/>
              </a:rPr>
              <a:t> papillomavirus (HPV): A </a:t>
            </a:r>
            <a:r>
              <a:rPr lang="fr-FR" sz="2400" dirty="0" err="1" smtClean="0">
                <a:latin typeface="Abadi MT Condensed Extra Bold" charset="0"/>
                <a:ea typeface="Abadi MT Condensed Extra Bold" charset="0"/>
                <a:cs typeface="Abadi MT Condensed Extra Bold" charset="0"/>
              </a:rPr>
              <a:t>systematic</a:t>
            </a:r>
            <a:r>
              <a:rPr lang="fr-FR" sz="2400" dirty="0" smtClean="0">
                <a:latin typeface="Abadi MT Condensed Extra Bold" charset="0"/>
                <a:ea typeface="Abadi MT Condensed Extra Bold" charset="0"/>
                <a:cs typeface="Abadi MT Condensed Extra Bold" charset="0"/>
              </a:rPr>
              <a:t> </a:t>
            </a:r>
            <a:r>
              <a:rPr lang="fr-FR" sz="2400" dirty="0" err="1" smtClean="0">
                <a:latin typeface="Abadi MT Condensed Extra Bold" charset="0"/>
                <a:ea typeface="Abadi MT Condensed Extra Bold" charset="0"/>
                <a:cs typeface="Abadi MT Condensed Extra Bold" charset="0"/>
              </a:rPr>
              <a:t>review</a:t>
            </a:r>
            <a:r>
              <a:rPr lang="fr-FR" sz="2400" dirty="0" smtClean="0">
                <a:latin typeface="Abadi MT Condensed Extra Bold" charset="0"/>
                <a:ea typeface="Abadi MT Condensed Extra Bold" charset="0"/>
                <a:cs typeface="Abadi MT Condensed Extra Bold" charset="0"/>
              </a:rPr>
              <a:t/>
            </a:r>
            <a:br>
              <a:rPr lang="fr-FR" sz="2400" dirty="0" smtClean="0">
                <a:latin typeface="Abadi MT Condensed Extra Bold" charset="0"/>
                <a:ea typeface="Abadi MT Condensed Extra Bold" charset="0"/>
                <a:cs typeface="Abadi MT Condensed Extra Bold" charset="0"/>
              </a:rPr>
            </a:br>
            <a:endParaRPr lang="fr-FR" sz="2400" b="1" dirty="0">
              <a:solidFill>
                <a:schemeClr val="accent5">
                  <a:lumMod val="50000"/>
                </a:schemeClr>
              </a:solidFill>
              <a:latin typeface="Abadi MT Condensed Extra Bold" charset="0"/>
              <a:ea typeface="Abadi MT Condensed Extra Bold" charset="0"/>
              <a:cs typeface="Abadi MT Condensed Extra Bold"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83" y="722550"/>
            <a:ext cx="1998617" cy="708639"/>
          </a:xfrm>
          <a:prstGeom prst="rect">
            <a:avLst/>
          </a:prstGeom>
        </p:spPr>
      </p:pic>
    </p:spTree>
    <p:extLst>
      <p:ext uri="{BB962C8B-B14F-4D97-AF65-F5344CB8AC3E}">
        <p14:creationId xmlns:p14="http://schemas.microsoft.com/office/powerpoint/2010/main" val="1086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SOURCE of HPV INFECTION</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57200" y="2730137"/>
            <a:ext cx="8599714" cy="3611879"/>
          </a:xfrm>
        </p:spPr>
        <p:txBody>
          <a:bodyPr/>
          <a:lstStyle/>
          <a:p>
            <a:pPr marL="914400" indent="-914400">
              <a:buFont typeface="Arial" charset="0"/>
              <a:buChar char="•"/>
            </a:pPr>
            <a:r>
              <a:rPr lang="fr-FR" sz="2400" b="1" dirty="0" err="1" smtClean="0"/>
              <a:t>Which</a:t>
            </a:r>
            <a:r>
              <a:rPr lang="fr-FR" sz="2400" b="1" dirty="0" smtClean="0"/>
              <a:t> </a:t>
            </a:r>
            <a:r>
              <a:rPr lang="fr-FR" sz="2400" b="1" dirty="0" err="1" smtClean="0"/>
              <a:t>partner</a:t>
            </a:r>
            <a:r>
              <a:rPr lang="fr-FR" sz="2400" b="1" dirty="0" smtClean="0"/>
              <a:t> </a:t>
            </a:r>
            <a:r>
              <a:rPr lang="fr-FR" sz="2400" dirty="0" smtClean="0"/>
              <a:t>(</a:t>
            </a:r>
            <a:r>
              <a:rPr lang="fr-FR" sz="2400" dirty="0" err="1" smtClean="0"/>
              <a:t>current</a:t>
            </a:r>
            <a:r>
              <a:rPr lang="fr-FR" sz="2400" dirty="0" smtClean="0"/>
              <a:t> or </a:t>
            </a:r>
            <a:r>
              <a:rPr lang="fr-FR" sz="2400" dirty="0" err="1" smtClean="0"/>
              <a:t>previous</a:t>
            </a:r>
            <a:r>
              <a:rPr lang="fr-FR" sz="2400" dirty="0" smtClean="0"/>
              <a:t>) ?</a:t>
            </a:r>
          </a:p>
          <a:p>
            <a:pPr marL="914400" indent="-914400">
              <a:buFont typeface="Arial" charset="0"/>
              <a:buChar char="•"/>
            </a:pPr>
            <a:endParaRPr lang="fr-FR" sz="2400" b="1" dirty="0"/>
          </a:p>
          <a:p>
            <a:pPr marL="914400" indent="-914400">
              <a:buFont typeface="Arial" charset="0"/>
              <a:buChar char="•"/>
            </a:pPr>
            <a:r>
              <a:rPr lang="fr-FR" sz="2400" b="1" dirty="0" err="1" smtClean="0"/>
              <a:t>Infidelity</a:t>
            </a:r>
            <a:r>
              <a:rPr lang="fr-FR" sz="2400" b="1" dirty="0" smtClean="0"/>
              <a:t> </a:t>
            </a:r>
            <a:r>
              <a:rPr lang="fr-FR" sz="2400" b="1" dirty="0" err="1" smtClean="0"/>
              <a:t>Concerns</a:t>
            </a:r>
            <a:endParaRPr lang="fr-FR" sz="2400" b="1" dirty="0" smtClean="0"/>
          </a:p>
          <a:p>
            <a:pPr marL="914400" indent="-914400">
              <a:buFont typeface="Arial" charset="0"/>
              <a:buChar char="•"/>
            </a:pPr>
            <a:endParaRPr lang="fr-FR" sz="2400" b="1" dirty="0" smtClean="0"/>
          </a:p>
          <a:p>
            <a:pPr marL="933450" indent="-923925">
              <a:buFont typeface="Wingdings" charset="2"/>
              <a:buChar char="Ø"/>
            </a:pPr>
            <a:r>
              <a:rPr lang="fr-FR" sz="2400" dirty="0" err="1" smtClean="0"/>
              <a:t>Mistrust</a:t>
            </a:r>
            <a:r>
              <a:rPr lang="fr-FR" sz="2400" dirty="0" smtClean="0"/>
              <a:t>, </a:t>
            </a:r>
            <a:r>
              <a:rPr lang="fr-FR" sz="2400" dirty="0" err="1" smtClean="0"/>
              <a:t>relationship</a:t>
            </a:r>
            <a:r>
              <a:rPr lang="fr-FR" sz="2400" dirty="0" smtClean="0"/>
              <a:t> breakdown, </a:t>
            </a:r>
            <a:r>
              <a:rPr lang="fr-FR" sz="2400" dirty="0" err="1" smtClean="0"/>
              <a:t>anger</a:t>
            </a:r>
            <a:r>
              <a:rPr lang="fr-FR" sz="2400" dirty="0" smtClean="0"/>
              <a:t> </a:t>
            </a:r>
          </a:p>
          <a:p>
            <a:pPr marL="914400" indent="-914400">
              <a:buFont typeface="Arial" charset="0"/>
              <a:buChar char="•"/>
            </a:pPr>
            <a:endParaRPr lang="fr-FR" sz="2400" dirty="0" smtClean="0"/>
          </a:p>
          <a:p>
            <a:pPr marL="914400" indent="-914400">
              <a:buFont typeface="Arial" charset="0"/>
              <a:buChar char="•"/>
            </a:pPr>
            <a:endParaRPr lang="fr-FR" sz="2400"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7" name="ZoneTexte 6"/>
          <p:cNvSpPr txBox="1"/>
          <p:nvPr/>
        </p:nvSpPr>
        <p:spPr>
          <a:xfrm>
            <a:off x="375557" y="5758728"/>
            <a:ext cx="8392886" cy="261610"/>
          </a:xfrm>
          <a:prstGeom prst="rect">
            <a:avLst/>
          </a:prstGeom>
          <a:noFill/>
        </p:spPr>
        <p:txBody>
          <a:bodyPr wrap="square" rtlCol="0">
            <a:spAutoFit/>
          </a:bodyPr>
          <a:lstStyle/>
          <a:p>
            <a:r>
              <a:rPr lang="fr-FR" sz="1100" dirty="0" smtClean="0">
                <a:solidFill>
                  <a:srgbClr val="1F497D"/>
                </a:solidFill>
                <a:latin typeface="Eurostile" charset="0"/>
                <a:ea typeface="Eurostile" charset="0"/>
                <a:cs typeface="Eurostile" charset="0"/>
              </a:rPr>
              <a:t>Bennett </a:t>
            </a:r>
            <a:r>
              <a:rPr lang="fr-FR" sz="1100" dirty="0">
                <a:solidFill>
                  <a:srgbClr val="1F497D"/>
                </a:solidFill>
                <a:latin typeface="Eurostile" charset="0"/>
                <a:ea typeface="Eurostile" charset="0"/>
                <a:cs typeface="Eurostile" charset="0"/>
              </a:rPr>
              <a:t>KF et al. The </a:t>
            </a:r>
            <a:r>
              <a:rPr lang="fr-FR" sz="1100" dirty="0" err="1">
                <a:solidFill>
                  <a:srgbClr val="1F497D"/>
                </a:solidFill>
                <a:latin typeface="Eurostile" charset="0"/>
                <a:ea typeface="Eurostile" charset="0"/>
                <a:cs typeface="Eurostile" charset="0"/>
              </a:rPr>
              <a:t>psychosexual</a:t>
            </a:r>
            <a:r>
              <a:rPr lang="fr-FR" sz="1100" dirty="0">
                <a:solidFill>
                  <a:srgbClr val="1F497D"/>
                </a:solidFill>
                <a:latin typeface="Eurostile" charset="0"/>
                <a:ea typeface="Eurostile" charset="0"/>
                <a:cs typeface="Eurostile" charset="0"/>
              </a:rPr>
              <a:t> impact of </a:t>
            </a:r>
            <a:r>
              <a:rPr lang="fr-FR" sz="1100" dirty="0" err="1">
                <a:solidFill>
                  <a:srgbClr val="1F497D"/>
                </a:solidFill>
                <a:latin typeface="Eurostile" charset="0"/>
                <a:ea typeface="Eurostile" charset="0"/>
                <a:cs typeface="Eurostile" charset="0"/>
              </a:rPr>
              <a:t>testing</a:t>
            </a:r>
            <a:r>
              <a:rPr lang="fr-FR" sz="1100" dirty="0">
                <a:solidFill>
                  <a:srgbClr val="1F497D"/>
                </a:solidFill>
                <a:latin typeface="Eurostile" charset="0"/>
                <a:ea typeface="Eurostile" charset="0"/>
                <a:cs typeface="Eurostile" charset="0"/>
              </a:rPr>
              <a:t> positive for high-</a:t>
            </a:r>
            <a:r>
              <a:rPr lang="fr-FR" sz="1100" dirty="0" err="1">
                <a:solidFill>
                  <a:srgbClr val="1F497D"/>
                </a:solidFill>
                <a:latin typeface="Eurostile" charset="0"/>
                <a:ea typeface="Eurostile" charset="0"/>
                <a:cs typeface="Eurostile" charset="0"/>
              </a:rPr>
              <a:t>risk</a:t>
            </a:r>
            <a:r>
              <a:rPr lang="fr-FR" sz="1100" dirty="0">
                <a:solidFill>
                  <a:srgbClr val="1F497D"/>
                </a:solidFill>
                <a:latin typeface="Eurostile" charset="0"/>
                <a:ea typeface="Eurostile" charset="0"/>
                <a:cs typeface="Eurostile" charset="0"/>
              </a:rPr>
              <a:t> cervical HPV: A </a:t>
            </a:r>
            <a:r>
              <a:rPr lang="fr-FR" sz="1100" dirty="0" err="1">
                <a:solidFill>
                  <a:srgbClr val="1F497D"/>
                </a:solidFill>
                <a:latin typeface="Eurostile" charset="0"/>
                <a:ea typeface="Eurostile" charset="0"/>
                <a:cs typeface="Eurostile" charset="0"/>
              </a:rPr>
              <a:t>systematic</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review</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Psychooncology</a:t>
            </a:r>
            <a:r>
              <a:rPr lang="fr-FR" sz="1100" dirty="0">
                <a:solidFill>
                  <a:srgbClr val="1F497D"/>
                </a:solidFill>
                <a:latin typeface="Eurostile" charset="0"/>
                <a:ea typeface="Eurostile" charset="0"/>
                <a:cs typeface="Eurostile" charset="0"/>
              </a:rPr>
              <a:t>. 2019 </a:t>
            </a:r>
            <a:r>
              <a:rPr lang="fr-FR" sz="1100" dirty="0" err="1">
                <a:solidFill>
                  <a:srgbClr val="1F497D"/>
                </a:solidFill>
                <a:latin typeface="Eurostile" charset="0"/>
                <a:ea typeface="Eurostile" charset="0"/>
                <a:cs typeface="Eurostile" charset="0"/>
              </a:rPr>
              <a:t>Aug</a:t>
            </a:r>
            <a:r>
              <a:rPr lang="fr-FR" sz="1100" dirty="0">
                <a:solidFill>
                  <a:srgbClr val="1F497D"/>
                </a:solidFill>
                <a:latin typeface="Eurostile" charset="0"/>
                <a:ea typeface="Eurostile" charset="0"/>
                <a:cs typeface="Eurostile" charset="0"/>
              </a:rPr>
              <a:t> 14</a:t>
            </a:r>
            <a:r>
              <a:rPr lang="fr-FR" sz="1100" dirty="0" smtClean="0">
                <a:solidFill>
                  <a:srgbClr val="1F497D"/>
                </a:solidFill>
                <a:latin typeface="Eurostile" charset="0"/>
                <a:ea typeface="Eurostile" charset="0"/>
                <a:cs typeface="Eurostile" charset="0"/>
              </a:rPr>
              <a:t>.</a:t>
            </a:r>
            <a:endParaRPr lang="fr-FR" sz="1100" dirty="0">
              <a:solidFill>
                <a:srgbClr val="1F497D"/>
              </a:solidFill>
              <a:latin typeface="Eurostile" charset="0"/>
              <a:ea typeface="Eurostile" charset="0"/>
              <a:cs typeface="Eurostile"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417" y="118086"/>
            <a:ext cx="2943497" cy="2222341"/>
          </a:xfrm>
          <a:prstGeom prst="rect">
            <a:avLst/>
          </a:prstGeom>
        </p:spPr>
      </p:pic>
    </p:spTree>
    <p:extLst>
      <p:ext uri="{BB962C8B-B14F-4D97-AF65-F5344CB8AC3E}">
        <p14:creationId xmlns:p14="http://schemas.microsoft.com/office/powerpoint/2010/main" val="134183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TRANSMISSION OF HPV</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462643" y="2277654"/>
            <a:ext cx="8599714" cy="3611879"/>
          </a:xfrm>
        </p:spPr>
        <p:txBody>
          <a:bodyPr/>
          <a:lstStyle/>
          <a:p>
            <a:pPr marL="914400" indent="-914400">
              <a:lnSpc>
                <a:spcPct val="100000"/>
              </a:lnSpc>
              <a:buFont typeface="Arial" charset="0"/>
              <a:buChar char="•"/>
            </a:pPr>
            <a:r>
              <a:rPr lang="fr-FR" sz="2400" b="1" dirty="0" err="1" smtClean="0"/>
              <a:t>Transmitting</a:t>
            </a:r>
            <a:r>
              <a:rPr lang="fr-FR" sz="2400" b="1" dirty="0" smtClean="0"/>
              <a:t> HPV to a </a:t>
            </a:r>
            <a:r>
              <a:rPr lang="fr-FR" sz="2400" b="1" dirty="0" err="1" smtClean="0"/>
              <a:t>partner</a:t>
            </a:r>
            <a:endParaRPr lang="fr-FR" sz="2400" b="1" dirty="0" smtClean="0"/>
          </a:p>
          <a:p>
            <a:pPr marL="1423988" indent="-530225">
              <a:lnSpc>
                <a:spcPct val="100000"/>
              </a:lnSpc>
              <a:buFont typeface="Wingdings" charset="2"/>
              <a:buChar char="Ø"/>
            </a:pPr>
            <a:r>
              <a:rPr lang="fr-FR" sz="2400" dirty="0" err="1" smtClean="0"/>
              <a:t>Likelihood</a:t>
            </a:r>
            <a:r>
              <a:rPr lang="fr-FR" sz="2400" dirty="0" smtClean="0"/>
              <a:t> of </a:t>
            </a:r>
            <a:r>
              <a:rPr lang="fr-FR" sz="2400" dirty="0" err="1" smtClean="0"/>
              <a:t>infecting</a:t>
            </a:r>
            <a:r>
              <a:rPr lang="fr-FR" sz="2400" dirty="0" smtClean="0"/>
              <a:t> ?</a:t>
            </a:r>
          </a:p>
          <a:p>
            <a:pPr marL="1423988" indent="-530225">
              <a:lnSpc>
                <a:spcPct val="100000"/>
              </a:lnSpc>
              <a:buFont typeface="Wingdings" charset="2"/>
              <a:buChar char="Ø"/>
            </a:pPr>
            <a:r>
              <a:rPr lang="fr-FR" sz="2400" dirty="0" err="1" smtClean="0"/>
              <a:t>Which</a:t>
            </a:r>
            <a:r>
              <a:rPr lang="fr-FR" sz="2400" dirty="0" smtClean="0"/>
              <a:t> </a:t>
            </a:r>
            <a:r>
              <a:rPr lang="fr-FR" sz="2400" dirty="0" err="1" smtClean="0"/>
              <a:t>sexual</a:t>
            </a:r>
            <a:r>
              <a:rPr lang="fr-FR" sz="2400" dirty="0" smtClean="0"/>
              <a:t> practices ?</a:t>
            </a:r>
          </a:p>
          <a:p>
            <a:pPr marL="1423988" indent="-530225">
              <a:lnSpc>
                <a:spcPct val="100000"/>
              </a:lnSpc>
              <a:buFont typeface="Wingdings" charset="2"/>
              <a:buChar char="Ø"/>
            </a:pPr>
            <a:r>
              <a:rPr lang="fr-FR" sz="2400" dirty="0" err="1" smtClean="0"/>
              <a:t>Consequences</a:t>
            </a:r>
            <a:r>
              <a:rPr lang="fr-FR" sz="2400" dirty="0" smtClean="0"/>
              <a:t> for </a:t>
            </a:r>
            <a:r>
              <a:rPr lang="fr-FR" sz="2400" dirty="0" err="1" smtClean="0"/>
              <a:t>partner</a:t>
            </a:r>
            <a:r>
              <a:rPr lang="fr-FR" sz="2400" dirty="0" smtClean="0"/>
              <a:t> ?</a:t>
            </a:r>
          </a:p>
          <a:p>
            <a:pPr marL="914400" indent="-914400">
              <a:lnSpc>
                <a:spcPct val="100000"/>
              </a:lnSpc>
              <a:buFont typeface="Arial" charset="0"/>
              <a:buChar char="•"/>
            </a:pPr>
            <a:endParaRPr lang="fr-FR" sz="2400" b="1" dirty="0"/>
          </a:p>
          <a:p>
            <a:pPr marL="914400" indent="-914400">
              <a:lnSpc>
                <a:spcPct val="100000"/>
              </a:lnSpc>
              <a:buFont typeface="Arial" charset="0"/>
              <a:buChar char="•"/>
            </a:pPr>
            <a:r>
              <a:rPr lang="fr-FR" sz="2400" b="1" dirty="0" err="1" smtClean="0"/>
              <a:t>Being</a:t>
            </a:r>
            <a:r>
              <a:rPr lang="fr-FR" sz="2400" b="1" dirty="0" smtClean="0"/>
              <a:t> </a:t>
            </a:r>
            <a:r>
              <a:rPr lang="fr-FR" sz="2400" b="1" dirty="0" err="1" smtClean="0"/>
              <a:t>re-infected</a:t>
            </a:r>
            <a:r>
              <a:rPr lang="fr-FR" sz="2400" b="1" dirty="0" smtClean="0"/>
              <a:t> </a:t>
            </a:r>
            <a:r>
              <a:rPr lang="fr-FR" sz="2400" b="1" dirty="0" err="1" smtClean="0"/>
              <a:t>with</a:t>
            </a:r>
            <a:r>
              <a:rPr lang="fr-FR" sz="2400" b="1" dirty="0" smtClean="0"/>
              <a:t> HPV</a:t>
            </a:r>
          </a:p>
          <a:p>
            <a:pPr marL="1474788" indent="-541338">
              <a:lnSpc>
                <a:spcPct val="100000"/>
              </a:lnSpc>
              <a:buFont typeface="Wingdings" charset="2"/>
              <a:buChar char="Ø"/>
            </a:pPr>
            <a:r>
              <a:rPr lang="fr-FR" sz="2400" dirty="0" smtClean="0"/>
              <a:t>Fear of a new </a:t>
            </a:r>
            <a:r>
              <a:rPr lang="fr-FR" sz="2400" dirty="0" err="1" smtClean="0"/>
              <a:t>partner</a:t>
            </a:r>
            <a:endParaRPr lang="fr-FR" sz="2400" dirty="0" smtClean="0"/>
          </a:p>
          <a:p>
            <a:pPr marL="914400" indent="-914400">
              <a:buFont typeface="Arial" charset="0"/>
              <a:buChar char="•"/>
            </a:pPr>
            <a:endParaRPr lang="fr-FR" sz="2400"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7" name="ZoneTexte 6"/>
          <p:cNvSpPr txBox="1"/>
          <p:nvPr/>
        </p:nvSpPr>
        <p:spPr>
          <a:xfrm>
            <a:off x="375557" y="5758728"/>
            <a:ext cx="8392886" cy="261610"/>
          </a:xfrm>
          <a:prstGeom prst="rect">
            <a:avLst/>
          </a:prstGeom>
          <a:noFill/>
        </p:spPr>
        <p:txBody>
          <a:bodyPr wrap="square" rtlCol="0">
            <a:spAutoFit/>
          </a:bodyPr>
          <a:lstStyle/>
          <a:p>
            <a:r>
              <a:rPr lang="fr-FR" sz="1100" dirty="0" smtClean="0">
                <a:solidFill>
                  <a:srgbClr val="1F497D"/>
                </a:solidFill>
                <a:latin typeface="Eurostile" charset="0"/>
                <a:ea typeface="Eurostile" charset="0"/>
                <a:cs typeface="Eurostile" charset="0"/>
              </a:rPr>
              <a:t>Bennett </a:t>
            </a:r>
            <a:r>
              <a:rPr lang="fr-FR" sz="1100" dirty="0">
                <a:solidFill>
                  <a:srgbClr val="1F497D"/>
                </a:solidFill>
                <a:latin typeface="Eurostile" charset="0"/>
                <a:ea typeface="Eurostile" charset="0"/>
                <a:cs typeface="Eurostile" charset="0"/>
              </a:rPr>
              <a:t>KF et al. The </a:t>
            </a:r>
            <a:r>
              <a:rPr lang="fr-FR" sz="1100" dirty="0" err="1">
                <a:solidFill>
                  <a:srgbClr val="1F497D"/>
                </a:solidFill>
                <a:latin typeface="Eurostile" charset="0"/>
                <a:ea typeface="Eurostile" charset="0"/>
                <a:cs typeface="Eurostile" charset="0"/>
              </a:rPr>
              <a:t>psychosexual</a:t>
            </a:r>
            <a:r>
              <a:rPr lang="fr-FR" sz="1100" dirty="0">
                <a:solidFill>
                  <a:srgbClr val="1F497D"/>
                </a:solidFill>
                <a:latin typeface="Eurostile" charset="0"/>
                <a:ea typeface="Eurostile" charset="0"/>
                <a:cs typeface="Eurostile" charset="0"/>
              </a:rPr>
              <a:t> impact of </a:t>
            </a:r>
            <a:r>
              <a:rPr lang="fr-FR" sz="1100" dirty="0" err="1">
                <a:solidFill>
                  <a:srgbClr val="1F497D"/>
                </a:solidFill>
                <a:latin typeface="Eurostile" charset="0"/>
                <a:ea typeface="Eurostile" charset="0"/>
                <a:cs typeface="Eurostile" charset="0"/>
              </a:rPr>
              <a:t>testing</a:t>
            </a:r>
            <a:r>
              <a:rPr lang="fr-FR" sz="1100" dirty="0">
                <a:solidFill>
                  <a:srgbClr val="1F497D"/>
                </a:solidFill>
                <a:latin typeface="Eurostile" charset="0"/>
                <a:ea typeface="Eurostile" charset="0"/>
                <a:cs typeface="Eurostile" charset="0"/>
              </a:rPr>
              <a:t> positive for high-</a:t>
            </a:r>
            <a:r>
              <a:rPr lang="fr-FR" sz="1100" dirty="0" err="1">
                <a:solidFill>
                  <a:srgbClr val="1F497D"/>
                </a:solidFill>
                <a:latin typeface="Eurostile" charset="0"/>
                <a:ea typeface="Eurostile" charset="0"/>
                <a:cs typeface="Eurostile" charset="0"/>
              </a:rPr>
              <a:t>risk</a:t>
            </a:r>
            <a:r>
              <a:rPr lang="fr-FR" sz="1100" dirty="0">
                <a:solidFill>
                  <a:srgbClr val="1F497D"/>
                </a:solidFill>
                <a:latin typeface="Eurostile" charset="0"/>
                <a:ea typeface="Eurostile" charset="0"/>
                <a:cs typeface="Eurostile" charset="0"/>
              </a:rPr>
              <a:t> cervical HPV: A </a:t>
            </a:r>
            <a:r>
              <a:rPr lang="fr-FR" sz="1100" dirty="0" err="1">
                <a:solidFill>
                  <a:srgbClr val="1F497D"/>
                </a:solidFill>
                <a:latin typeface="Eurostile" charset="0"/>
                <a:ea typeface="Eurostile" charset="0"/>
                <a:cs typeface="Eurostile" charset="0"/>
              </a:rPr>
              <a:t>systematic</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review</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Psychooncology</a:t>
            </a:r>
            <a:r>
              <a:rPr lang="fr-FR" sz="1100" dirty="0">
                <a:solidFill>
                  <a:srgbClr val="1F497D"/>
                </a:solidFill>
                <a:latin typeface="Eurostile" charset="0"/>
                <a:ea typeface="Eurostile" charset="0"/>
                <a:cs typeface="Eurostile" charset="0"/>
              </a:rPr>
              <a:t>. 2019 </a:t>
            </a:r>
            <a:r>
              <a:rPr lang="fr-FR" sz="1100" dirty="0" err="1">
                <a:solidFill>
                  <a:srgbClr val="1F497D"/>
                </a:solidFill>
                <a:latin typeface="Eurostile" charset="0"/>
                <a:ea typeface="Eurostile" charset="0"/>
                <a:cs typeface="Eurostile" charset="0"/>
              </a:rPr>
              <a:t>Aug</a:t>
            </a:r>
            <a:r>
              <a:rPr lang="fr-FR" sz="1100" dirty="0">
                <a:solidFill>
                  <a:srgbClr val="1F497D"/>
                </a:solidFill>
                <a:latin typeface="Eurostile" charset="0"/>
                <a:ea typeface="Eurostile" charset="0"/>
                <a:cs typeface="Eurostile" charset="0"/>
              </a:rPr>
              <a:t> 14</a:t>
            </a:r>
            <a:r>
              <a:rPr lang="fr-FR" sz="1100" dirty="0" smtClean="0">
                <a:solidFill>
                  <a:srgbClr val="1F497D"/>
                </a:solidFill>
                <a:latin typeface="Eurostile" charset="0"/>
                <a:ea typeface="Eurostile" charset="0"/>
                <a:cs typeface="Eurostile" charset="0"/>
              </a:rPr>
              <a:t>.</a:t>
            </a:r>
            <a:endParaRPr lang="fr-FR" sz="1100" dirty="0">
              <a:solidFill>
                <a:srgbClr val="1F497D"/>
              </a:solidFill>
              <a:latin typeface="Eurostile" charset="0"/>
              <a:ea typeface="Eurostile" charset="0"/>
              <a:cs typeface="Eurostile" charset="0"/>
            </a:endParaRPr>
          </a:p>
        </p:txBody>
      </p:sp>
    </p:spTree>
    <p:extLst>
      <p:ext uri="{BB962C8B-B14F-4D97-AF65-F5344CB8AC3E}">
        <p14:creationId xmlns:p14="http://schemas.microsoft.com/office/powerpoint/2010/main" val="1046466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IMPACT ON SEX AND RELATIONSHIP</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397329" y="1450336"/>
            <a:ext cx="8599714" cy="3611879"/>
          </a:xfrm>
        </p:spPr>
        <p:txBody>
          <a:bodyPr/>
          <a:lstStyle/>
          <a:p>
            <a:pPr marL="914400" indent="-914400">
              <a:lnSpc>
                <a:spcPct val="100000"/>
              </a:lnSpc>
              <a:buFont typeface="Arial" charset="0"/>
              <a:buChar char="•"/>
            </a:pPr>
            <a:r>
              <a:rPr lang="fr-FR" sz="2400" b="1" dirty="0" err="1" smtClean="0"/>
              <a:t>Negative</a:t>
            </a:r>
            <a:r>
              <a:rPr lang="fr-FR" sz="2400" b="1" dirty="0" smtClean="0"/>
              <a:t> self-image : </a:t>
            </a:r>
            <a:r>
              <a:rPr lang="fr-FR" sz="2400" dirty="0" smtClean="0"/>
              <a:t>« </a:t>
            </a:r>
            <a:r>
              <a:rPr lang="fr-FR" sz="2400" dirty="0" err="1" smtClean="0"/>
              <a:t>dirty</a:t>
            </a:r>
            <a:r>
              <a:rPr lang="fr-FR" sz="2400" dirty="0" smtClean="0"/>
              <a:t> », « </a:t>
            </a:r>
            <a:r>
              <a:rPr lang="fr-FR" sz="2400" dirty="0" err="1" smtClean="0"/>
              <a:t>contaminated</a:t>
            </a:r>
            <a:r>
              <a:rPr lang="fr-FR" sz="2400" dirty="0" smtClean="0"/>
              <a:t> », « </a:t>
            </a:r>
            <a:r>
              <a:rPr lang="fr-FR" sz="2400" dirty="0" err="1" smtClean="0"/>
              <a:t>unworthy</a:t>
            </a:r>
            <a:r>
              <a:rPr lang="fr-FR" sz="2400" dirty="0" smtClean="0"/>
              <a:t> », « </a:t>
            </a:r>
            <a:r>
              <a:rPr lang="fr-FR" sz="2400" dirty="0" err="1" smtClean="0"/>
              <a:t>sexually</a:t>
            </a:r>
            <a:r>
              <a:rPr lang="fr-FR" sz="2400" dirty="0" smtClean="0"/>
              <a:t> </a:t>
            </a:r>
            <a:r>
              <a:rPr lang="fr-FR" sz="2400" dirty="0" err="1" smtClean="0"/>
              <a:t>inattractive</a:t>
            </a:r>
            <a:r>
              <a:rPr lang="fr-FR" sz="2400" dirty="0" smtClean="0"/>
              <a:t> » </a:t>
            </a:r>
            <a:r>
              <a:rPr lang="fr-FR" sz="2400" baseline="30000" dirty="0" smtClean="0"/>
              <a:t>(1)(2)</a:t>
            </a:r>
            <a:endParaRPr lang="fr-FR" sz="2400" b="1" dirty="0" smtClean="0"/>
          </a:p>
          <a:p>
            <a:pPr marL="1423988" indent="-530225">
              <a:lnSpc>
                <a:spcPct val="100000"/>
              </a:lnSpc>
              <a:buFont typeface="Wingdings" charset="2"/>
              <a:buChar char="Ø"/>
            </a:pPr>
            <a:r>
              <a:rPr lang="fr-FR" sz="2400" dirty="0" err="1" smtClean="0"/>
              <a:t>Decrease</a:t>
            </a:r>
            <a:r>
              <a:rPr lang="fr-FR" sz="2400" dirty="0" smtClean="0"/>
              <a:t> of </a:t>
            </a:r>
            <a:r>
              <a:rPr lang="fr-FR" sz="2400" dirty="0" err="1" smtClean="0"/>
              <a:t>sexual</a:t>
            </a:r>
            <a:r>
              <a:rPr lang="fr-FR" sz="2400" dirty="0" smtClean="0"/>
              <a:t> </a:t>
            </a:r>
            <a:r>
              <a:rPr lang="fr-FR" sz="2400" dirty="0" err="1" smtClean="0"/>
              <a:t>spontaneity</a:t>
            </a:r>
            <a:endParaRPr lang="fr-FR" sz="2400" dirty="0" smtClean="0"/>
          </a:p>
          <a:p>
            <a:pPr marL="914400" indent="-914400">
              <a:buFont typeface="Arial" charset="0"/>
              <a:buChar char="•"/>
            </a:pPr>
            <a:endParaRPr lang="fr-FR" sz="2400" b="1" dirty="0"/>
          </a:p>
          <a:p>
            <a:pPr marL="914400" indent="-914400">
              <a:lnSpc>
                <a:spcPct val="100000"/>
              </a:lnSpc>
              <a:buFont typeface="Arial" charset="0"/>
              <a:buChar char="•"/>
            </a:pPr>
            <a:r>
              <a:rPr lang="fr-FR" sz="2400" b="1" dirty="0" err="1" smtClean="0"/>
              <a:t>Reduced</a:t>
            </a:r>
            <a:r>
              <a:rPr lang="fr-FR" sz="2400" b="1" dirty="0" smtClean="0"/>
              <a:t> </a:t>
            </a:r>
            <a:r>
              <a:rPr lang="fr-FR" sz="2400" b="1" dirty="0" err="1" smtClean="0"/>
              <a:t>interest</a:t>
            </a:r>
            <a:r>
              <a:rPr lang="fr-FR" sz="2400" b="1" dirty="0" smtClean="0"/>
              <a:t> in and </a:t>
            </a:r>
            <a:r>
              <a:rPr lang="fr-FR" sz="2400" b="1" dirty="0" err="1" smtClean="0"/>
              <a:t>frequency</a:t>
            </a:r>
            <a:r>
              <a:rPr lang="fr-FR" sz="2400" b="1" dirty="0" smtClean="0"/>
              <a:t> of </a:t>
            </a:r>
            <a:r>
              <a:rPr lang="fr-FR" sz="2400" b="1" dirty="0" err="1" smtClean="0"/>
              <a:t>sex</a:t>
            </a:r>
            <a:r>
              <a:rPr lang="fr-FR" sz="2400" b="1" dirty="0" smtClean="0"/>
              <a:t>, </a:t>
            </a:r>
            <a:r>
              <a:rPr lang="fr-FR" sz="2400" b="1" dirty="0" err="1" smtClean="0"/>
              <a:t>sexual</a:t>
            </a:r>
            <a:r>
              <a:rPr lang="fr-FR" sz="2400" b="1" dirty="0" smtClean="0"/>
              <a:t> </a:t>
            </a:r>
            <a:r>
              <a:rPr lang="fr-FR" sz="2400" b="1" dirty="0" err="1" smtClean="0"/>
              <a:t>desire</a:t>
            </a:r>
            <a:r>
              <a:rPr lang="fr-FR" sz="2400" b="1" dirty="0" smtClean="0"/>
              <a:t> and satisfaction </a:t>
            </a:r>
            <a:r>
              <a:rPr lang="fr-FR" sz="2400" baseline="30000" dirty="0" smtClean="0"/>
              <a:t>(1)(2)</a:t>
            </a:r>
          </a:p>
          <a:p>
            <a:pPr marL="914400" indent="-914400">
              <a:buFont typeface="Arial" charset="0"/>
              <a:buChar char="•"/>
            </a:pPr>
            <a:endParaRPr lang="fr-FR" sz="2400" b="1" dirty="0" smtClean="0"/>
          </a:p>
          <a:p>
            <a:pPr marL="914400" indent="-914400">
              <a:lnSpc>
                <a:spcPct val="100000"/>
              </a:lnSpc>
              <a:buFont typeface="Arial" charset="0"/>
              <a:buChar char="•"/>
            </a:pPr>
            <a:r>
              <a:rPr lang="fr-FR" sz="2400" b="1" dirty="0" err="1" smtClean="0"/>
              <a:t>Risks</a:t>
            </a:r>
            <a:r>
              <a:rPr lang="fr-FR" sz="2400" b="1" dirty="0" smtClean="0"/>
              <a:t> </a:t>
            </a:r>
            <a:r>
              <a:rPr lang="fr-FR" sz="2400" b="1" dirty="0" err="1" smtClean="0"/>
              <a:t>with</a:t>
            </a:r>
            <a:r>
              <a:rPr lang="fr-FR" sz="2400" b="1" dirty="0" smtClean="0"/>
              <a:t> oral </a:t>
            </a:r>
            <a:r>
              <a:rPr lang="fr-FR" sz="2400" b="1" dirty="0" err="1" smtClean="0"/>
              <a:t>sex</a:t>
            </a:r>
            <a:r>
              <a:rPr lang="fr-FR" sz="2400" b="1" dirty="0" smtClean="0"/>
              <a:t> </a:t>
            </a:r>
            <a:r>
              <a:rPr lang="fr-FR" sz="2400" baseline="30000" dirty="0" smtClean="0"/>
              <a:t>(1)</a:t>
            </a:r>
            <a:endParaRPr lang="fr-FR" sz="2400" b="1" dirty="0" smtClean="0"/>
          </a:p>
          <a:p>
            <a:pPr marL="1474788" indent="-541338">
              <a:lnSpc>
                <a:spcPct val="100000"/>
              </a:lnSpc>
              <a:buFont typeface="Wingdings" charset="2"/>
              <a:buChar char="Ø"/>
            </a:pPr>
            <a:r>
              <a:rPr lang="fr-FR" sz="2400" dirty="0" smtClean="0"/>
              <a:t>Abstention</a:t>
            </a:r>
          </a:p>
          <a:p>
            <a:pPr marL="1474788" indent="-541338">
              <a:buFont typeface="Wingdings" charset="2"/>
              <a:buChar char="Ø"/>
            </a:pPr>
            <a:endParaRPr lang="fr-FR" sz="2400" dirty="0"/>
          </a:p>
          <a:p>
            <a:pPr marL="944563" indent="-931863">
              <a:buFont typeface="Arial" charset="0"/>
              <a:buChar char="•"/>
            </a:pPr>
            <a:r>
              <a:rPr lang="fr-FR" sz="2400" b="1" dirty="0" smtClean="0"/>
              <a:t>No </a:t>
            </a:r>
            <a:r>
              <a:rPr lang="fr-FR" sz="2400" b="1" dirty="0" err="1" smtClean="0"/>
              <a:t>sexual</a:t>
            </a:r>
            <a:r>
              <a:rPr lang="fr-FR" sz="2400" b="1" dirty="0" smtClean="0"/>
              <a:t> </a:t>
            </a:r>
            <a:r>
              <a:rPr lang="fr-FR" sz="2400" b="1" dirty="0" err="1" smtClean="0"/>
              <a:t>activities</a:t>
            </a:r>
            <a:r>
              <a:rPr lang="fr-FR" sz="2400" b="1" dirty="0" smtClean="0"/>
              <a:t> </a:t>
            </a:r>
            <a:r>
              <a:rPr lang="fr-FR" sz="2400" b="1" dirty="0" err="1" smtClean="0"/>
              <a:t>anymore</a:t>
            </a:r>
            <a:r>
              <a:rPr lang="fr-FR" sz="2400" b="1" dirty="0" smtClean="0"/>
              <a:t> </a:t>
            </a:r>
            <a:r>
              <a:rPr lang="fr-FR" sz="2400" baseline="30000" dirty="0" smtClean="0"/>
              <a:t>(1)</a:t>
            </a:r>
            <a:endParaRPr lang="fr-FR" sz="2400" dirty="0" smtClean="0"/>
          </a:p>
          <a:p>
            <a:pPr marL="914400" indent="-914400">
              <a:buFont typeface="Arial" charset="0"/>
              <a:buChar char="•"/>
            </a:pPr>
            <a:endParaRPr lang="fr-FR" sz="2400" dirty="0" smtClean="0"/>
          </a:p>
          <a:p>
            <a:pPr marL="1431925" indent="-498475">
              <a:buFont typeface="Wingdings" charset="2"/>
              <a:buChar char="Ø"/>
            </a:pPr>
            <a:endParaRPr lang="fr-FR" sz="2400" dirty="0" smtClean="0"/>
          </a:p>
          <a:p>
            <a:pPr marL="1431925" indent="-498475">
              <a:buFont typeface="Wingdings" charset="2"/>
              <a:buChar char="Ø"/>
            </a:pPr>
            <a:endParaRPr lang="fr-FR" sz="2400" dirty="0" smtClean="0"/>
          </a:p>
          <a:p>
            <a:pPr marL="914400" indent="-914400">
              <a:buFont typeface="Arial" charset="0"/>
              <a:buChar char="•"/>
            </a:pPr>
            <a:endParaRPr lang="fr-FR" sz="2400" dirty="0" smtClean="0"/>
          </a:p>
          <a:p>
            <a:pPr marL="914400" indent="-914400">
              <a:buFont typeface="+mj-lt"/>
              <a:buAutoNum type="arabicPeriod"/>
            </a:pPr>
            <a:endParaRPr lang="fr-FR" sz="2400" dirty="0"/>
          </a:p>
          <a:p>
            <a:pPr marL="914400" indent="-914400">
              <a:buFont typeface="+mj-lt"/>
              <a:buAutoNum type="arabicPeriod"/>
            </a:pPr>
            <a:endParaRPr lang="fr-FR" sz="2400" dirty="0"/>
          </a:p>
        </p:txBody>
      </p:sp>
      <p:sp>
        <p:nvSpPr>
          <p:cNvPr id="7" name="ZoneTexte 6"/>
          <p:cNvSpPr txBox="1"/>
          <p:nvPr/>
        </p:nvSpPr>
        <p:spPr>
          <a:xfrm>
            <a:off x="279763" y="5485488"/>
            <a:ext cx="8602980" cy="769441"/>
          </a:xfrm>
          <a:prstGeom prst="rect">
            <a:avLst/>
          </a:prstGeom>
          <a:noFill/>
        </p:spPr>
        <p:txBody>
          <a:bodyPr wrap="square" rtlCol="0">
            <a:spAutoFit/>
          </a:bodyPr>
          <a:lstStyle/>
          <a:p>
            <a:r>
              <a:rPr lang="fr-FR" sz="1100" dirty="0" smtClean="0">
                <a:solidFill>
                  <a:srgbClr val="1F497D"/>
                </a:solidFill>
                <a:latin typeface="Eurostile" charset="0"/>
                <a:ea typeface="Eurostile" charset="0"/>
                <a:cs typeface="Eurostile" charset="0"/>
              </a:rPr>
              <a:t>(1) Bennett </a:t>
            </a:r>
            <a:r>
              <a:rPr lang="fr-FR" sz="1100" dirty="0">
                <a:solidFill>
                  <a:srgbClr val="1F497D"/>
                </a:solidFill>
                <a:latin typeface="Eurostile" charset="0"/>
                <a:ea typeface="Eurostile" charset="0"/>
                <a:cs typeface="Eurostile" charset="0"/>
              </a:rPr>
              <a:t>KF et al. The </a:t>
            </a:r>
            <a:r>
              <a:rPr lang="fr-FR" sz="1100" dirty="0" err="1">
                <a:solidFill>
                  <a:srgbClr val="1F497D"/>
                </a:solidFill>
                <a:latin typeface="Eurostile" charset="0"/>
                <a:ea typeface="Eurostile" charset="0"/>
                <a:cs typeface="Eurostile" charset="0"/>
              </a:rPr>
              <a:t>psychosexual</a:t>
            </a:r>
            <a:r>
              <a:rPr lang="fr-FR" sz="1100" dirty="0">
                <a:solidFill>
                  <a:srgbClr val="1F497D"/>
                </a:solidFill>
                <a:latin typeface="Eurostile" charset="0"/>
                <a:ea typeface="Eurostile" charset="0"/>
                <a:cs typeface="Eurostile" charset="0"/>
              </a:rPr>
              <a:t> impact of </a:t>
            </a:r>
            <a:r>
              <a:rPr lang="fr-FR" sz="1100" dirty="0" err="1">
                <a:solidFill>
                  <a:srgbClr val="1F497D"/>
                </a:solidFill>
                <a:latin typeface="Eurostile" charset="0"/>
                <a:ea typeface="Eurostile" charset="0"/>
                <a:cs typeface="Eurostile" charset="0"/>
              </a:rPr>
              <a:t>testing</a:t>
            </a:r>
            <a:r>
              <a:rPr lang="fr-FR" sz="1100" dirty="0">
                <a:solidFill>
                  <a:srgbClr val="1F497D"/>
                </a:solidFill>
                <a:latin typeface="Eurostile" charset="0"/>
                <a:ea typeface="Eurostile" charset="0"/>
                <a:cs typeface="Eurostile" charset="0"/>
              </a:rPr>
              <a:t> positive for high-</a:t>
            </a:r>
            <a:r>
              <a:rPr lang="fr-FR" sz="1100" dirty="0" err="1">
                <a:solidFill>
                  <a:srgbClr val="1F497D"/>
                </a:solidFill>
                <a:latin typeface="Eurostile" charset="0"/>
                <a:ea typeface="Eurostile" charset="0"/>
                <a:cs typeface="Eurostile" charset="0"/>
              </a:rPr>
              <a:t>risk</a:t>
            </a:r>
            <a:r>
              <a:rPr lang="fr-FR" sz="1100" dirty="0">
                <a:solidFill>
                  <a:srgbClr val="1F497D"/>
                </a:solidFill>
                <a:latin typeface="Eurostile" charset="0"/>
                <a:ea typeface="Eurostile" charset="0"/>
                <a:cs typeface="Eurostile" charset="0"/>
              </a:rPr>
              <a:t> cervical HPV: A </a:t>
            </a:r>
            <a:r>
              <a:rPr lang="fr-FR" sz="1100" dirty="0" err="1">
                <a:solidFill>
                  <a:srgbClr val="1F497D"/>
                </a:solidFill>
                <a:latin typeface="Eurostile" charset="0"/>
                <a:ea typeface="Eurostile" charset="0"/>
                <a:cs typeface="Eurostile" charset="0"/>
              </a:rPr>
              <a:t>systematic</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review</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Psychooncology</a:t>
            </a:r>
            <a:r>
              <a:rPr lang="fr-FR" sz="1100" dirty="0">
                <a:solidFill>
                  <a:srgbClr val="1F497D"/>
                </a:solidFill>
                <a:latin typeface="Eurostile" charset="0"/>
                <a:ea typeface="Eurostile" charset="0"/>
                <a:cs typeface="Eurostile" charset="0"/>
              </a:rPr>
              <a:t>. 2019 </a:t>
            </a:r>
            <a:r>
              <a:rPr lang="fr-FR" sz="1100" dirty="0" err="1">
                <a:solidFill>
                  <a:srgbClr val="1F497D"/>
                </a:solidFill>
                <a:latin typeface="Eurostile" charset="0"/>
                <a:ea typeface="Eurostile" charset="0"/>
                <a:cs typeface="Eurostile" charset="0"/>
              </a:rPr>
              <a:t>Aug</a:t>
            </a:r>
            <a:r>
              <a:rPr lang="fr-FR" sz="1100" dirty="0">
                <a:solidFill>
                  <a:srgbClr val="1F497D"/>
                </a:solidFill>
                <a:latin typeface="Eurostile" charset="0"/>
                <a:ea typeface="Eurostile" charset="0"/>
                <a:cs typeface="Eurostile" charset="0"/>
              </a:rPr>
              <a:t> 14</a:t>
            </a:r>
            <a:r>
              <a:rPr lang="fr-FR" sz="1100" dirty="0" smtClean="0">
                <a:solidFill>
                  <a:srgbClr val="1F497D"/>
                </a:solidFill>
                <a:latin typeface="Eurostile" charset="0"/>
                <a:ea typeface="Eurostile" charset="0"/>
                <a:cs typeface="Eurostile" charset="0"/>
              </a:rPr>
              <a:t>.</a:t>
            </a:r>
          </a:p>
          <a:p>
            <a:pPr marL="0" lvl="1"/>
            <a:r>
              <a:rPr lang="fr-FR" sz="1100" dirty="0" smtClean="0">
                <a:solidFill>
                  <a:srgbClr val="1F497D"/>
                </a:solidFill>
                <a:latin typeface="Eurostile" charset="0"/>
                <a:ea typeface="Eurostile" charset="0"/>
                <a:cs typeface="Eurostile" charset="0"/>
              </a:rPr>
              <a:t>(2) Ferenidou </a:t>
            </a:r>
            <a:r>
              <a:rPr lang="fr-FR" sz="1100" dirty="0">
                <a:solidFill>
                  <a:srgbClr val="1F497D"/>
                </a:solidFill>
                <a:latin typeface="Eurostile" charset="0"/>
                <a:ea typeface="Eurostile" charset="0"/>
                <a:cs typeface="Eurostile" charset="0"/>
              </a:rPr>
              <a:t>FS et al. The impact of HPV </a:t>
            </a:r>
            <a:r>
              <a:rPr lang="fr-FR" sz="1100" dirty="0" err="1">
                <a:solidFill>
                  <a:srgbClr val="1F497D"/>
                </a:solidFill>
                <a:latin typeface="Eurostile" charset="0"/>
                <a:ea typeface="Eurostile" charset="0"/>
                <a:cs typeface="Eurostile" charset="0"/>
              </a:rPr>
              <a:t>diagnosis</a:t>
            </a:r>
            <a:r>
              <a:rPr lang="fr-FR" sz="1100" dirty="0">
                <a:solidFill>
                  <a:srgbClr val="1F497D"/>
                </a:solidFill>
                <a:latin typeface="Eurostile" charset="0"/>
                <a:ea typeface="Eurostile" charset="0"/>
                <a:cs typeface="Eurostile" charset="0"/>
              </a:rPr>
              <a:t> on </a:t>
            </a:r>
            <a:r>
              <a:rPr lang="fr-FR" sz="1100" dirty="0" err="1">
                <a:solidFill>
                  <a:srgbClr val="1F497D"/>
                </a:solidFill>
                <a:latin typeface="Eurostile" charset="0"/>
                <a:ea typeface="Eurostile" charset="0"/>
                <a:cs typeface="Eurostile" charset="0"/>
              </a:rPr>
              <a:t>women's</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sexual</a:t>
            </a:r>
            <a:r>
              <a:rPr lang="fr-FR" sz="1100" dirty="0">
                <a:solidFill>
                  <a:srgbClr val="1F497D"/>
                </a:solidFill>
                <a:latin typeface="Eurostile" charset="0"/>
                <a:ea typeface="Eurostile" charset="0"/>
                <a:cs typeface="Eurostile" charset="0"/>
              </a:rPr>
              <a:t> and mental </a:t>
            </a:r>
            <a:r>
              <a:rPr lang="fr-FR" sz="1100" dirty="0" err="1">
                <a:solidFill>
                  <a:srgbClr val="1F497D"/>
                </a:solidFill>
                <a:latin typeface="Eurostile" charset="0"/>
                <a:ea typeface="Eurostile" charset="0"/>
                <a:cs typeface="Eurostile" charset="0"/>
              </a:rPr>
              <a:t>health</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preliminary</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findings</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Clinical</a:t>
            </a:r>
            <a:r>
              <a:rPr lang="fr-FR" sz="1100" dirty="0">
                <a:solidFill>
                  <a:srgbClr val="1F497D"/>
                </a:solidFill>
                <a:latin typeface="Eurostile" charset="0"/>
                <a:ea typeface="Eurostile" charset="0"/>
                <a:cs typeface="Eurostile" charset="0"/>
              </a:rPr>
              <a:t> and </a:t>
            </a:r>
            <a:r>
              <a:rPr lang="fr-FR" sz="1100" dirty="0" err="1">
                <a:solidFill>
                  <a:srgbClr val="1F497D"/>
                </a:solidFill>
                <a:latin typeface="Eurostile" charset="0"/>
                <a:ea typeface="Eurostile" charset="0"/>
                <a:cs typeface="Eurostile" charset="0"/>
              </a:rPr>
              <a:t>Experimental</a:t>
            </a:r>
            <a:r>
              <a:rPr lang="fr-FR" sz="1100" dirty="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Obstetrics</a:t>
            </a:r>
            <a:r>
              <a:rPr lang="fr-FR" sz="1100" dirty="0">
                <a:solidFill>
                  <a:srgbClr val="1F497D"/>
                </a:solidFill>
                <a:latin typeface="Eurostile" charset="0"/>
                <a:ea typeface="Eurostile" charset="0"/>
                <a:cs typeface="Eurostile" charset="0"/>
              </a:rPr>
              <a:t> &amp; </a:t>
            </a:r>
            <a:r>
              <a:rPr lang="fr-FR" sz="1100" dirty="0" err="1">
                <a:solidFill>
                  <a:srgbClr val="1F497D"/>
                </a:solidFill>
                <a:latin typeface="Eurostile" charset="0"/>
                <a:ea typeface="Eurostile" charset="0"/>
                <a:cs typeface="Eurostile" charset="0"/>
              </a:rPr>
              <a:t>Gynecology</a:t>
            </a:r>
            <a:r>
              <a:rPr lang="fr-FR" sz="1100" dirty="0">
                <a:solidFill>
                  <a:srgbClr val="1F497D"/>
                </a:solidFill>
                <a:latin typeface="Eurostile" charset="0"/>
                <a:ea typeface="Eurostile" charset="0"/>
                <a:cs typeface="Eurostile" charset="0"/>
              </a:rPr>
              <a:t>. 2012;39(1):79-82.</a:t>
            </a:r>
          </a:p>
          <a:p>
            <a:endParaRPr lang="fr-FR" sz="1100" dirty="0">
              <a:solidFill>
                <a:srgbClr val="1F497D"/>
              </a:solidFill>
              <a:latin typeface="Eurostile" charset="0"/>
              <a:ea typeface="Eurostile" charset="0"/>
              <a:cs typeface="Eurostile" charset="0"/>
            </a:endParaRPr>
          </a:p>
        </p:txBody>
      </p:sp>
    </p:spTree>
    <p:extLst>
      <p:ext uri="{BB962C8B-B14F-4D97-AF65-F5344CB8AC3E}">
        <p14:creationId xmlns:p14="http://schemas.microsoft.com/office/powerpoint/2010/main" val="59147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23A9A5-D98F-6D42-8F57-E45CCD0A41D2}"/>
              </a:ext>
            </a:extLst>
          </p:cNvPr>
          <p:cNvSpPr>
            <a:spLocks noGrp="1"/>
          </p:cNvSpPr>
          <p:nvPr>
            <p:ph type="title"/>
          </p:nvPr>
        </p:nvSpPr>
        <p:spPr/>
        <p:txBody>
          <a:bodyPr>
            <a:normAutofit/>
          </a:bodyPr>
          <a:lstStyle/>
          <a:p>
            <a:r>
              <a:rPr lang="fr-FR" sz="2800" dirty="0" smtClean="0"/>
              <a:t>CONDOM USE &amp; FIRST INTERCOURSE </a:t>
            </a:r>
            <a:endParaRPr lang="fr-FR" sz="2800" dirty="0"/>
          </a:p>
        </p:txBody>
      </p:sp>
      <p:sp>
        <p:nvSpPr>
          <p:cNvPr id="5" name="Espace réservé du contenu 4">
            <a:extLst>
              <a:ext uri="{FF2B5EF4-FFF2-40B4-BE49-F238E27FC236}">
                <a16:creationId xmlns:a16="http://schemas.microsoft.com/office/drawing/2014/main" id="{534D5BEB-265C-024A-9366-272300F5FB5D}"/>
              </a:ext>
            </a:extLst>
          </p:cNvPr>
          <p:cNvSpPr>
            <a:spLocks noGrp="1"/>
          </p:cNvSpPr>
          <p:nvPr>
            <p:ph sz="quarter" idx="1"/>
          </p:nvPr>
        </p:nvSpPr>
        <p:spPr>
          <a:xfrm>
            <a:off x="849085" y="1255004"/>
            <a:ext cx="8213271" cy="4634529"/>
          </a:xfrm>
        </p:spPr>
        <p:txBody>
          <a:bodyPr/>
          <a:lstStyle/>
          <a:p>
            <a:pPr marL="914400" indent="-914400">
              <a:buFont typeface="Arial" charset="0"/>
              <a:buChar char="•"/>
            </a:pPr>
            <a:endParaRPr lang="fr-FR" sz="2400" dirty="0" smtClean="0"/>
          </a:p>
          <a:p>
            <a:pPr marL="342900" indent="-342900">
              <a:lnSpc>
                <a:spcPct val="100000"/>
              </a:lnSpc>
              <a:buFont typeface="Arial" charset="0"/>
              <a:buChar char="•"/>
            </a:pPr>
            <a:r>
              <a:rPr lang="fr-FR" sz="2400" dirty="0" smtClean="0"/>
              <a:t>First IC : 1/3 </a:t>
            </a:r>
            <a:r>
              <a:rPr lang="fr-FR" sz="2400" dirty="0" err="1" smtClean="0"/>
              <a:t>women</a:t>
            </a:r>
            <a:endParaRPr lang="fr-FR" sz="2400" dirty="0" smtClean="0"/>
          </a:p>
          <a:p>
            <a:pPr marL="342900" indent="-342900">
              <a:lnSpc>
                <a:spcPct val="100000"/>
              </a:lnSpc>
              <a:buFont typeface="Arial" charset="0"/>
              <a:buChar char="•"/>
            </a:pPr>
            <a:r>
              <a:rPr lang="fr-FR" sz="2400" dirty="0" smtClean="0"/>
              <a:t>Feelings </a:t>
            </a:r>
            <a:r>
              <a:rPr lang="fr-FR" sz="2400" dirty="0"/>
              <a:t>in love </a:t>
            </a:r>
            <a:endParaRPr lang="fr-FR" sz="2400" dirty="0" smtClean="0"/>
          </a:p>
          <a:p>
            <a:pPr marL="342900" indent="-342900">
              <a:lnSpc>
                <a:spcPct val="100000"/>
              </a:lnSpc>
              <a:buFont typeface="Arial" charset="0"/>
              <a:buChar char="•"/>
            </a:pPr>
            <a:r>
              <a:rPr lang="fr-FR" sz="2400" dirty="0" smtClean="0"/>
              <a:t>1O</a:t>
            </a:r>
            <a:r>
              <a:rPr lang="fr-FR" sz="2400" baseline="30000" dirty="0" smtClean="0"/>
              <a:t>th</a:t>
            </a:r>
            <a:r>
              <a:rPr lang="fr-FR" sz="2400" dirty="0" smtClean="0"/>
              <a:t> </a:t>
            </a:r>
            <a:r>
              <a:rPr lang="fr-FR" sz="2400" dirty="0"/>
              <a:t>IC </a:t>
            </a:r>
            <a:r>
              <a:rPr lang="fr-FR" sz="2400" dirty="0" err="1"/>
              <a:t>event</a:t>
            </a:r>
            <a:r>
              <a:rPr lang="fr-FR" sz="2400" dirty="0"/>
              <a:t> </a:t>
            </a:r>
            <a:endParaRPr lang="fr-FR" sz="2400" dirty="0" smtClean="0"/>
          </a:p>
          <a:p>
            <a:pPr marL="342900" indent="-342900">
              <a:lnSpc>
                <a:spcPct val="100000"/>
              </a:lnSpc>
              <a:buFont typeface="Arial" charset="0"/>
              <a:buChar char="•"/>
            </a:pPr>
            <a:r>
              <a:rPr lang="fr-FR" sz="2400" dirty="0" smtClean="0"/>
              <a:t>Hormonal contraceptive</a:t>
            </a:r>
          </a:p>
          <a:p>
            <a:pPr marL="342900" indent="-342900">
              <a:buFont typeface="Arial" charset="0"/>
              <a:buChar char="•"/>
            </a:pPr>
            <a:endParaRPr lang="fr-FR" sz="2400" dirty="0"/>
          </a:p>
          <a:p>
            <a:pPr marL="342900" indent="-342900">
              <a:buFont typeface="Arial" charset="0"/>
              <a:buChar char="•"/>
            </a:pPr>
            <a:endParaRPr lang="fr-FR" sz="2400" dirty="0" smtClean="0"/>
          </a:p>
          <a:p>
            <a:pPr marL="342900" indent="-342900">
              <a:buFont typeface="Arial" charset="0"/>
              <a:buChar char="•"/>
            </a:pPr>
            <a:endParaRPr lang="fr-FR" sz="2400" dirty="0"/>
          </a:p>
          <a:p>
            <a:pPr marL="342900" indent="-342900">
              <a:buFont typeface="Arial" charset="0"/>
              <a:buChar char="•"/>
            </a:pPr>
            <a:endParaRPr lang="fr-FR" sz="2400" dirty="0"/>
          </a:p>
          <a:p>
            <a:pPr marL="342900" indent="-342900">
              <a:buFont typeface="Arial" charset="0"/>
              <a:buChar char="•"/>
            </a:pPr>
            <a:endParaRPr lang="fr-FR" sz="2400" dirty="0" smtClean="0"/>
          </a:p>
          <a:p>
            <a:pPr marL="342900" indent="-342900">
              <a:buFont typeface="Arial" charset="0"/>
              <a:buChar char="•"/>
            </a:pPr>
            <a:endParaRPr lang="fr-FR" sz="2400" dirty="0" smtClean="0"/>
          </a:p>
          <a:p>
            <a:pPr marL="342900" indent="-342900">
              <a:buFont typeface="Arial" charset="0"/>
              <a:buChar char="•"/>
            </a:pPr>
            <a:r>
              <a:rPr lang="fr-FR" sz="2400" dirty="0" err="1" smtClean="0"/>
              <a:t>Women</a:t>
            </a:r>
            <a:r>
              <a:rPr lang="fr-FR" sz="2400" dirty="0" smtClean="0"/>
              <a:t> </a:t>
            </a:r>
            <a:r>
              <a:rPr lang="fr-FR" sz="2400" dirty="0" err="1" smtClean="0"/>
              <a:t>with</a:t>
            </a:r>
            <a:r>
              <a:rPr lang="fr-FR" sz="2400" dirty="0" smtClean="0"/>
              <a:t> </a:t>
            </a:r>
            <a:r>
              <a:rPr lang="fr-FR" sz="2400" dirty="0" err="1" smtClean="0"/>
              <a:t>sexually</a:t>
            </a:r>
            <a:r>
              <a:rPr lang="fr-FR" sz="2400" dirty="0" smtClean="0"/>
              <a:t> </a:t>
            </a:r>
            <a:r>
              <a:rPr lang="fr-FR" sz="2400" dirty="0" err="1" smtClean="0"/>
              <a:t>experienced</a:t>
            </a:r>
            <a:r>
              <a:rPr lang="fr-FR" sz="2400" dirty="0" smtClean="0"/>
              <a:t> </a:t>
            </a:r>
            <a:r>
              <a:rPr lang="fr-FR" sz="2400" dirty="0" err="1" smtClean="0"/>
              <a:t>partners</a:t>
            </a:r>
            <a:endParaRPr lang="fr-FR" sz="2400" dirty="0"/>
          </a:p>
        </p:txBody>
      </p:sp>
      <p:sp>
        <p:nvSpPr>
          <p:cNvPr id="7" name="ZoneTexte 6"/>
          <p:cNvSpPr txBox="1"/>
          <p:nvPr/>
        </p:nvSpPr>
        <p:spPr>
          <a:xfrm>
            <a:off x="318407" y="5863131"/>
            <a:ext cx="8953500" cy="261610"/>
          </a:xfrm>
          <a:prstGeom prst="rect">
            <a:avLst/>
          </a:prstGeom>
          <a:noFill/>
        </p:spPr>
        <p:txBody>
          <a:bodyPr wrap="square" rtlCol="0">
            <a:spAutoFit/>
          </a:bodyPr>
          <a:lstStyle/>
          <a:p>
            <a:r>
              <a:rPr lang="fr-FR" sz="1100" dirty="0" err="1" smtClean="0">
                <a:solidFill>
                  <a:srgbClr val="1F497D"/>
                </a:solidFill>
                <a:latin typeface="Eurostile" charset="0"/>
                <a:ea typeface="Eurostile" charset="0"/>
                <a:cs typeface="Eurostile" charset="0"/>
              </a:rPr>
              <a:t>Fairfortune</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T</a:t>
            </a:r>
            <a:r>
              <a:rPr lang="fr-FR" sz="1100" dirty="0" smtClean="0">
                <a:solidFill>
                  <a:srgbClr val="1F497D"/>
                </a:solidFill>
                <a:latin typeface="Eurostile" charset="0"/>
                <a:ea typeface="Eurostile" charset="0"/>
                <a:cs typeface="Eurostile" charset="0"/>
              </a:rPr>
              <a:t> et al. </a:t>
            </a:r>
            <a:r>
              <a:rPr lang="fr-FR" sz="1100" dirty="0" err="1" smtClean="0">
                <a:solidFill>
                  <a:srgbClr val="1F497D"/>
                </a:solidFill>
                <a:latin typeface="Eurostile" charset="0"/>
                <a:ea typeface="Eurostile" charset="0"/>
                <a:cs typeface="Eurostile" charset="0"/>
              </a:rPr>
              <a:t>Sexual</a:t>
            </a:r>
            <a:r>
              <a:rPr lang="fr-FR" sz="1100" dirty="0" smtClean="0">
                <a:solidFill>
                  <a:srgbClr val="1F497D"/>
                </a:solidFill>
                <a:latin typeface="Eurostile" charset="0"/>
                <a:ea typeface="Eurostile" charset="0"/>
                <a:cs typeface="Eurostile" charset="0"/>
              </a:rPr>
              <a:t> </a:t>
            </a:r>
            <a:r>
              <a:rPr lang="fr-FR" sz="1100" dirty="0" err="1">
                <a:solidFill>
                  <a:srgbClr val="1F497D"/>
                </a:solidFill>
                <a:latin typeface="Eurostile" charset="0"/>
                <a:ea typeface="Eurostile" charset="0"/>
                <a:cs typeface="Eurostile" charset="0"/>
              </a:rPr>
              <a:t>b</a:t>
            </a:r>
            <a:r>
              <a:rPr lang="fr-FR" sz="1100" dirty="0" err="1" smtClean="0">
                <a:solidFill>
                  <a:srgbClr val="1F497D"/>
                </a:solidFill>
                <a:latin typeface="Eurostile" charset="0"/>
                <a:ea typeface="Eurostile" charset="0"/>
                <a:cs typeface="Eurostile" charset="0"/>
              </a:rPr>
              <a:t>ehavior</a:t>
            </a:r>
            <a:r>
              <a:rPr lang="fr-FR" sz="1100" dirty="0" smtClean="0">
                <a:solidFill>
                  <a:srgbClr val="1F497D"/>
                </a:solidFill>
                <a:latin typeface="Eurostile" charset="0"/>
                <a:ea typeface="Eurostile" charset="0"/>
                <a:cs typeface="Eurostile" charset="0"/>
              </a:rPr>
              <a:t> patterns and condom use in </a:t>
            </a:r>
            <a:r>
              <a:rPr lang="fr-FR" sz="1100" dirty="0" err="1" smtClean="0">
                <a:solidFill>
                  <a:srgbClr val="1F497D"/>
                </a:solidFill>
                <a:latin typeface="Eurostile" charset="0"/>
                <a:ea typeface="Eurostile" charset="0"/>
                <a:cs typeface="Eurostile" charset="0"/>
              </a:rPr>
              <a:t>newly</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sexually</a:t>
            </a:r>
            <a:r>
              <a:rPr lang="fr-FR" sz="1100" dirty="0" smtClean="0">
                <a:solidFill>
                  <a:srgbClr val="1F497D"/>
                </a:solidFill>
                <a:latin typeface="Eurostile" charset="0"/>
                <a:ea typeface="Eurostile" charset="0"/>
                <a:cs typeface="Eurostile" charset="0"/>
              </a:rPr>
              <a:t> active </a:t>
            </a:r>
            <a:r>
              <a:rPr lang="fr-FR" sz="1100" dirty="0" err="1" smtClean="0">
                <a:solidFill>
                  <a:srgbClr val="1F497D"/>
                </a:solidFill>
                <a:latin typeface="Eurostile" charset="0"/>
                <a:ea typeface="Eurostile" charset="0"/>
                <a:cs typeface="Eurostile" charset="0"/>
              </a:rPr>
              <a:t>female</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university</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students</a:t>
            </a:r>
            <a:r>
              <a:rPr lang="fr-FR" sz="1100" dirty="0" smtClean="0">
                <a:solidFill>
                  <a:srgbClr val="1F497D"/>
                </a:solidFill>
                <a:latin typeface="Eurostile" charset="0"/>
                <a:ea typeface="Eurostile" charset="0"/>
                <a:cs typeface="Eurostile" charset="0"/>
              </a:rPr>
              <a:t>. Arch </a:t>
            </a:r>
            <a:r>
              <a:rPr lang="fr-FR" sz="1100" dirty="0" err="1" smtClean="0">
                <a:solidFill>
                  <a:srgbClr val="1F497D"/>
                </a:solidFill>
                <a:latin typeface="Eurostile" charset="0"/>
                <a:ea typeface="Eurostile" charset="0"/>
                <a:cs typeface="Eurostile" charset="0"/>
              </a:rPr>
              <a:t>Sex</a:t>
            </a:r>
            <a:r>
              <a:rPr lang="fr-FR" sz="1100" dirty="0" smtClean="0">
                <a:solidFill>
                  <a:srgbClr val="1F497D"/>
                </a:solidFill>
                <a:latin typeface="Eurostile" charset="0"/>
                <a:ea typeface="Eurostile" charset="0"/>
                <a:cs typeface="Eurostile" charset="0"/>
              </a:rPr>
              <a:t> </a:t>
            </a:r>
            <a:r>
              <a:rPr lang="fr-FR" sz="1100" dirty="0" err="1" smtClean="0">
                <a:solidFill>
                  <a:srgbClr val="1F497D"/>
                </a:solidFill>
                <a:latin typeface="Eurostile" charset="0"/>
                <a:ea typeface="Eurostile" charset="0"/>
                <a:cs typeface="Eurostile" charset="0"/>
              </a:rPr>
              <a:t>Behav</a:t>
            </a:r>
            <a:r>
              <a:rPr lang="fr-FR" sz="1100" dirty="0" smtClean="0">
                <a:solidFill>
                  <a:srgbClr val="1F497D"/>
                </a:solidFill>
                <a:latin typeface="Eurostile" charset="0"/>
                <a:ea typeface="Eurostile" charset="0"/>
                <a:cs typeface="Eurostile" charset="0"/>
              </a:rPr>
              <a:t>. 2019 </a:t>
            </a:r>
            <a:r>
              <a:rPr lang="fr-FR" sz="1100" dirty="0" err="1" smtClean="0">
                <a:solidFill>
                  <a:srgbClr val="1F497D"/>
                </a:solidFill>
                <a:latin typeface="Eurostile" charset="0"/>
                <a:ea typeface="Eurostile" charset="0"/>
                <a:cs typeface="Eurostile" charset="0"/>
              </a:rPr>
              <a:t>Aug</a:t>
            </a:r>
            <a:r>
              <a:rPr lang="fr-FR" sz="1100" dirty="0" smtClean="0">
                <a:solidFill>
                  <a:srgbClr val="1F497D"/>
                </a:solidFill>
                <a:latin typeface="Eurostile" charset="0"/>
                <a:ea typeface="Eurostile" charset="0"/>
                <a:cs typeface="Eurostile" charset="0"/>
              </a:rPr>
              <a:t> 12. </a:t>
            </a:r>
            <a:endParaRPr lang="fr-FR" sz="1100" dirty="0">
              <a:solidFill>
                <a:srgbClr val="1F497D"/>
              </a:solidFill>
              <a:latin typeface="Eurostile" charset="0"/>
              <a:ea typeface="Eurostile" charset="0"/>
              <a:cs typeface="Eurostile"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287781"/>
            <a:ext cx="1736270" cy="116390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06" y="1653032"/>
            <a:ext cx="719179" cy="1177322"/>
          </a:xfrm>
          <a:prstGeom prst="rect">
            <a:avLst/>
          </a:prstGeom>
        </p:spPr>
      </p:pic>
      <p:sp>
        <p:nvSpPr>
          <p:cNvPr id="9" name="Rectangle avec flèche vers la droite 8"/>
          <p:cNvSpPr/>
          <p:nvPr/>
        </p:nvSpPr>
        <p:spPr>
          <a:xfrm>
            <a:off x="1409072" y="3222780"/>
            <a:ext cx="2850194" cy="698976"/>
          </a:xfrm>
          <a:prstGeom prst="rightArrowCallout">
            <a:avLst/>
          </a:prstGeom>
          <a:solidFill>
            <a:srgbClr val="D5AA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1F497D"/>
                </a:solidFill>
                <a:latin typeface="Eurostile" charset="0"/>
                <a:ea typeface="Eurostile" charset="0"/>
                <a:cs typeface="Eurostile" charset="0"/>
              </a:rPr>
              <a:t>STI </a:t>
            </a:r>
            <a:r>
              <a:rPr lang="fr-FR" dirty="0" err="1">
                <a:solidFill>
                  <a:srgbClr val="1F497D"/>
                </a:solidFill>
                <a:latin typeface="Eurostile" charset="0"/>
                <a:ea typeface="Eurostile" charset="0"/>
                <a:cs typeface="Eurostile" charset="0"/>
              </a:rPr>
              <a:t>prevention</a:t>
            </a:r>
            <a:endParaRPr lang="fr-FR" dirty="0">
              <a:solidFill>
                <a:srgbClr val="1F497D"/>
              </a:solidFill>
              <a:latin typeface="Eurostile" charset="0"/>
              <a:ea typeface="Eurostile" charset="0"/>
              <a:cs typeface="Eurostile" charset="0"/>
            </a:endParaRPr>
          </a:p>
        </p:txBody>
      </p:sp>
      <p:sp>
        <p:nvSpPr>
          <p:cNvPr id="10" name="Rectangle avec flèche vers la gauche 9"/>
          <p:cNvSpPr/>
          <p:nvPr/>
        </p:nvSpPr>
        <p:spPr>
          <a:xfrm>
            <a:off x="4455208" y="3222780"/>
            <a:ext cx="2859991" cy="698976"/>
          </a:xfrm>
          <a:prstGeom prst="leftArrowCallout">
            <a:avLst/>
          </a:prstGeom>
          <a:solidFill>
            <a:srgbClr val="D5AA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1F497D"/>
                </a:solidFill>
                <a:latin typeface="Eurostile" charset="0"/>
                <a:ea typeface="Eurostile" charset="0"/>
                <a:cs typeface="Eurostile" charset="0"/>
              </a:rPr>
              <a:t>Pregnancy </a:t>
            </a:r>
            <a:r>
              <a:rPr lang="fr-FR" dirty="0" err="1">
                <a:solidFill>
                  <a:srgbClr val="1F497D"/>
                </a:solidFill>
                <a:latin typeface="Eurostile" charset="0"/>
                <a:ea typeface="Eurostile" charset="0"/>
                <a:cs typeface="Eurostile" charset="0"/>
              </a:rPr>
              <a:t>prevention</a:t>
            </a:r>
            <a:endParaRPr lang="fr-FR" dirty="0">
              <a:solidFill>
                <a:srgbClr val="1F497D"/>
              </a:solidFill>
              <a:latin typeface="Eurostile" charset="0"/>
              <a:ea typeface="Eurostile" charset="0"/>
              <a:cs typeface="Eurostile" charset="0"/>
            </a:endParaRPr>
          </a:p>
        </p:txBody>
      </p:sp>
    </p:spTree>
    <p:extLst>
      <p:ext uri="{BB962C8B-B14F-4D97-AF65-F5344CB8AC3E}">
        <p14:creationId xmlns:p14="http://schemas.microsoft.com/office/powerpoint/2010/main" val="132678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 chapitre  / Titel hoofdstu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avec n° / Inhoud met 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sans n° / Inhoud zonder 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n / Ein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SAINT-JEAN POWERPOINT_v00</Template>
  <TotalTime>1497</TotalTime>
  <Words>1435</Words>
  <Application>Microsoft Office PowerPoint</Application>
  <PresentationFormat>Diavoorstelling (4:3)</PresentationFormat>
  <Paragraphs>179</Paragraphs>
  <Slides>11</Slides>
  <Notes>10</Notes>
  <HiddenSlides>0</HiddenSlides>
  <MMClips>0</MMClips>
  <ScaleCrop>false</ScaleCrop>
  <HeadingPairs>
    <vt:vector size="6" baseType="variant">
      <vt:variant>
        <vt:lpstr>Gebruikte lettertypen</vt:lpstr>
      </vt:variant>
      <vt:variant>
        <vt:i4>11</vt:i4>
      </vt:variant>
      <vt:variant>
        <vt:lpstr>Thema</vt:lpstr>
      </vt:variant>
      <vt:variant>
        <vt:i4>6</vt:i4>
      </vt:variant>
      <vt:variant>
        <vt:lpstr>Diatitels</vt:lpstr>
      </vt:variant>
      <vt:variant>
        <vt:i4>11</vt:i4>
      </vt:variant>
    </vt:vector>
  </HeadingPairs>
  <TitlesOfParts>
    <vt:vector size="28" baseType="lpstr">
      <vt:lpstr>Abadi MT Condensed Extra Bold</vt:lpstr>
      <vt:lpstr>Arial</vt:lpstr>
      <vt:lpstr>Arial Rounded MT Bold</vt:lpstr>
      <vt:lpstr>Calibri</vt:lpstr>
      <vt:lpstr>Century Gothic</vt:lpstr>
      <vt:lpstr>Courier New</vt:lpstr>
      <vt:lpstr>DIN Offc Pro Medium</vt:lpstr>
      <vt:lpstr>Eurostile</vt:lpstr>
      <vt:lpstr>Lucida Grande</vt:lpstr>
      <vt:lpstr>Mangal</vt:lpstr>
      <vt:lpstr>Wingdings</vt:lpstr>
      <vt:lpstr>Cover</vt:lpstr>
      <vt:lpstr>Titre chapitre  / Titel hoofdstuk</vt:lpstr>
      <vt:lpstr>Bullets</vt:lpstr>
      <vt:lpstr>Contenu avec n° / Inhoud met n°</vt:lpstr>
      <vt:lpstr>Contenu sans n° / Inhoud zonder n°</vt:lpstr>
      <vt:lpstr>Fin / Einde</vt:lpstr>
      <vt:lpstr> HPV : THE PSYCHOSEXUAL IMPACT </vt:lpstr>
      <vt:lpstr>HPV Impact Profile HIP</vt:lpstr>
      <vt:lpstr>PowerPoint-presentatie</vt:lpstr>
      <vt:lpstr>PowerPoint-presentatie</vt:lpstr>
      <vt:lpstr>PowerPoint-presentatie</vt:lpstr>
      <vt:lpstr>SOURCE of HPV INFECTION</vt:lpstr>
      <vt:lpstr>TRANSMISSION OF HPV</vt:lpstr>
      <vt:lpstr>IMPACT ON SEX AND RELATIONSHIP</vt:lpstr>
      <vt:lpstr>CONDOM USE &amp; FIRST INTERCOURSE </vt:lpstr>
      <vt:lpstr>HPV infection in men – HIM STUDY</vt:lpstr>
      <vt:lpstr>CONCLUSION</vt:lpstr>
    </vt:vector>
  </TitlesOfParts>
  <Company>Identic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HERMAN, Maud</dc:creator>
  <cp:lastModifiedBy>Alev Akin</cp:lastModifiedBy>
  <cp:revision>298</cp:revision>
  <cp:lastPrinted>2018-09-26T15:00:04Z</cp:lastPrinted>
  <dcterms:created xsi:type="dcterms:W3CDTF">2014-11-16T20:25:29Z</dcterms:created>
  <dcterms:modified xsi:type="dcterms:W3CDTF">2019-10-16T09:44:24Z</dcterms:modified>
</cp:coreProperties>
</file>