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0"/>
  </p:notesMasterIdLst>
  <p:sldIdLst>
    <p:sldId id="301" r:id="rId3"/>
    <p:sldId id="303" r:id="rId4"/>
    <p:sldId id="310" r:id="rId5"/>
    <p:sldId id="309" r:id="rId6"/>
    <p:sldId id="308" r:id="rId7"/>
    <p:sldId id="305" r:id="rId8"/>
    <p:sldId id="311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8AC2D-1E51-4F8D-A0F9-72129BE7F8D1}" type="datetimeFigureOut">
              <a:rPr lang="nl-BE" smtClean="0"/>
              <a:t>16/10/2019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3F860-C38B-4B17-B7F3-40746EA300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899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Goed</a:t>
            </a:r>
            <a:r>
              <a:rPr lang="fr-BE" baseline="0" dirty="0"/>
              <a:t> </a:t>
            </a:r>
            <a:r>
              <a:rPr lang="fr-BE" baseline="0" dirty="0" err="1"/>
              <a:t>weten</a:t>
            </a:r>
            <a:r>
              <a:rPr lang="fr-BE" baseline="0" dirty="0"/>
              <a:t> </a:t>
            </a:r>
            <a:r>
              <a:rPr lang="fr-BE" baseline="0" dirty="0" err="1"/>
              <a:t>wat</a:t>
            </a:r>
            <a:r>
              <a:rPr lang="fr-BE" baseline="0" dirty="0"/>
              <a:t> je wil </a:t>
            </a:r>
            <a:r>
              <a:rPr lang="fr-BE" baseline="0" dirty="0" err="1"/>
              <a:t>zeggen</a:t>
            </a:r>
            <a:r>
              <a:rPr lang="fr-BE" baseline="0" dirty="0"/>
              <a:t> </a:t>
            </a:r>
            <a:r>
              <a:rPr lang="fr-BE" baseline="0" dirty="0" err="1"/>
              <a:t>bij</a:t>
            </a:r>
            <a:r>
              <a:rPr lang="fr-BE" baseline="0" dirty="0"/>
              <a:t> </a:t>
            </a:r>
            <a:r>
              <a:rPr lang="fr-BE" baseline="0" dirty="0" err="1"/>
              <a:t>elke</a:t>
            </a:r>
            <a:r>
              <a:rPr lang="fr-BE" baseline="0" dirty="0"/>
              <a:t> slide </a:t>
            </a:r>
          </a:p>
          <a:p>
            <a:pPr marL="171450" indent="-171450">
              <a:buFontTx/>
              <a:buChar char="-"/>
            </a:pPr>
            <a:r>
              <a:rPr lang="fr-BE" baseline="0" dirty="0"/>
              <a:t>Jong </a:t>
            </a:r>
            <a:r>
              <a:rPr lang="fr-BE" baseline="0" dirty="0" err="1"/>
              <a:t>dynamisch</a:t>
            </a:r>
            <a:r>
              <a:rPr lang="fr-BE" baseline="0" dirty="0"/>
              <a:t>, </a:t>
            </a:r>
            <a:r>
              <a:rPr lang="fr-BE" baseline="0" dirty="0" err="1"/>
              <a:t>gemotiveerd</a:t>
            </a:r>
            <a:r>
              <a:rPr lang="fr-BE" baseline="0" dirty="0"/>
              <a:t> maar </a:t>
            </a:r>
            <a:r>
              <a:rPr lang="fr-BE" baseline="0" dirty="0" err="1"/>
              <a:t>ook</a:t>
            </a:r>
            <a:r>
              <a:rPr lang="fr-BE" baseline="0" dirty="0"/>
              <a:t> </a:t>
            </a:r>
            <a:r>
              <a:rPr lang="fr-BE" baseline="0" dirty="0" err="1"/>
              <a:t>voldoende</a:t>
            </a:r>
            <a:r>
              <a:rPr lang="fr-BE" baseline="0" dirty="0"/>
              <a:t> </a:t>
            </a:r>
            <a:r>
              <a:rPr lang="fr-BE" baseline="0" dirty="0" err="1"/>
              <a:t>ervaring</a:t>
            </a:r>
            <a:r>
              <a:rPr lang="fr-BE" baseline="0" dirty="0"/>
              <a:t> om </a:t>
            </a:r>
            <a:r>
              <a:rPr lang="fr-BE" baseline="0" dirty="0" err="1"/>
              <a:t>goede</a:t>
            </a:r>
            <a:r>
              <a:rPr lang="fr-BE" baseline="0" dirty="0"/>
              <a:t> </a:t>
            </a:r>
            <a:r>
              <a:rPr lang="fr-BE" baseline="0" dirty="0" err="1"/>
              <a:t>zorg</a:t>
            </a:r>
            <a:r>
              <a:rPr lang="fr-BE" baseline="0" dirty="0"/>
              <a:t> te </a:t>
            </a:r>
            <a:r>
              <a:rPr lang="fr-BE" baseline="0" dirty="0" err="1"/>
              <a:t>kunnen</a:t>
            </a:r>
            <a:r>
              <a:rPr lang="fr-BE" baseline="0" dirty="0"/>
              <a:t> </a:t>
            </a:r>
            <a:r>
              <a:rPr lang="fr-BE" baseline="0" dirty="0" err="1"/>
              <a:t>garanderen</a:t>
            </a:r>
            <a:endParaRPr lang="fr-BE" baseline="0" dirty="0"/>
          </a:p>
          <a:p>
            <a:pPr marL="171450" indent="-171450">
              <a:buFontTx/>
              <a:buChar char="-"/>
            </a:pPr>
            <a:r>
              <a:rPr lang="fr-BE" baseline="0" dirty="0" err="1"/>
              <a:t>Superspecialisaties</a:t>
            </a:r>
            <a:r>
              <a:rPr lang="fr-BE" baseline="0" dirty="0"/>
              <a:t> ok, </a:t>
            </a:r>
            <a:r>
              <a:rPr lang="fr-BE" baseline="0" dirty="0" err="1"/>
              <a:t>uitwerking</a:t>
            </a:r>
            <a:r>
              <a:rPr lang="fr-BE" baseline="0" dirty="0"/>
              <a:t> van </a:t>
            </a:r>
            <a:r>
              <a:rPr lang="fr-BE" baseline="0" dirty="0" err="1"/>
              <a:t>specifieke</a:t>
            </a:r>
            <a:r>
              <a:rPr lang="fr-BE" baseline="0" dirty="0"/>
              <a:t> </a:t>
            </a:r>
            <a:r>
              <a:rPr lang="fr-BE" baseline="0" dirty="0" err="1"/>
              <a:t>kliniek</a:t>
            </a:r>
            <a:r>
              <a:rPr lang="fr-BE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fr-BE" baseline="0" dirty="0" err="1"/>
              <a:t>Modernste</a:t>
            </a:r>
            <a:r>
              <a:rPr lang="fr-BE" baseline="0" dirty="0"/>
              <a:t> </a:t>
            </a:r>
            <a:r>
              <a:rPr lang="fr-BE" baseline="0" dirty="0" err="1"/>
              <a:t>behandeling</a:t>
            </a:r>
            <a:r>
              <a:rPr lang="fr-BE" baseline="0" dirty="0"/>
              <a:t> : HOLEP, MRI </a:t>
            </a:r>
            <a:r>
              <a:rPr lang="fr-BE" baseline="0" dirty="0" err="1"/>
              <a:t>fusie</a:t>
            </a:r>
            <a:r>
              <a:rPr lang="fr-BE" baseline="0" dirty="0"/>
              <a:t>, PENISPROTHESE, SFINCTER, </a:t>
            </a:r>
            <a:r>
              <a:rPr lang="fr-BE" baseline="0" dirty="0" err="1"/>
              <a:t>etc</a:t>
            </a:r>
            <a:r>
              <a:rPr lang="fr-BE" baseline="0" dirty="0"/>
              <a:t> etc… </a:t>
            </a:r>
            <a:r>
              <a:rPr lang="fr-BE" baseline="0" dirty="0" err="1"/>
              <a:t>meer</a:t>
            </a:r>
            <a:r>
              <a:rPr lang="fr-BE" baseline="0" dirty="0"/>
              <a:t> </a:t>
            </a:r>
            <a:r>
              <a:rPr lang="fr-BE" baseline="0" dirty="0" err="1"/>
              <a:t>onmiddellijk</a:t>
            </a:r>
            <a:r>
              <a:rPr lang="fr-BE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fr-BE" baseline="0" dirty="0"/>
              <a:t>Evidence </a:t>
            </a:r>
            <a:r>
              <a:rPr lang="fr-BE" baseline="0" dirty="0" err="1"/>
              <a:t>based</a:t>
            </a:r>
            <a:r>
              <a:rPr lang="fr-BE" baseline="0" dirty="0"/>
              <a:t> practice; </a:t>
            </a:r>
            <a:r>
              <a:rPr lang="fr-BE" baseline="0" dirty="0" err="1"/>
              <a:t>werken</a:t>
            </a:r>
            <a:r>
              <a:rPr lang="fr-BE" baseline="0" dirty="0"/>
              <a:t> </a:t>
            </a:r>
            <a:r>
              <a:rPr lang="fr-BE" baseline="0" dirty="0" err="1"/>
              <a:t>mee</a:t>
            </a:r>
            <a:r>
              <a:rPr lang="fr-BE" baseline="0" dirty="0"/>
              <a:t> </a:t>
            </a:r>
            <a:r>
              <a:rPr lang="fr-BE" baseline="0" dirty="0" err="1"/>
              <a:t>aan</a:t>
            </a:r>
            <a:r>
              <a:rPr lang="fr-BE" baseline="0" dirty="0"/>
              <a:t> </a:t>
            </a:r>
            <a:r>
              <a:rPr lang="fr-BE" baseline="0" dirty="0" err="1"/>
              <a:t>accrediatie</a:t>
            </a:r>
            <a:r>
              <a:rPr lang="fr-BE" baseline="0" dirty="0"/>
              <a:t> van het </a:t>
            </a:r>
            <a:r>
              <a:rPr lang="fr-BE" baseline="0" dirty="0" err="1"/>
              <a:t>ziekenhuis</a:t>
            </a:r>
            <a:r>
              <a:rPr lang="fr-BE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fr-BE" baseline="0" dirty="0" err="1"/>
              <a:t>Opbouwen</a:t>
            </a:r>
            <a:r>
              <a:rPr lang="fr-BE" baseline="0" dirty="0"/>
              <a:t> van </a:t>
            </a:r>
            <a:r>
              <a:rPr lang="fr-BE" baseline="0" dirty="0" err="1"/>
              <a:t>een</a:t>
            </a:r>
            <a:r>
              <a:rPr lang="fr-BE" baseline="0" dirty="0"/>
              <a:t> </a:t>
            </a:r>
            <a:r>
              <a:rPr lang="fr-BE" baseline="0" dirty="0" err="1"/>
              <a:t>netwerk</a:t>
            </a:r>
            <a:r>
              <a:rPr lang="fr-BE" baseline="0" dirty="0"/>
              <a:t> in en rond </a:t>
            </a:r>
            <a:r>
              <a:rPr lang="fr-BE" baseline="0" dirty="0" err="1"/>
              <a:t>brussel</a:t>
            </a:r>
            <a:r>
              <a:rPr lang="fr-BE" baseline="0" dirty="0"/>
              <a:t> </a:t>
            </a:r>
            <a:r>
              <a:rPr lang="fr-BE" baseline="0" dirty="0" err="1"/>
              <a:t>voor</a:t>
            </a:r>
            <a:r>
              <a:rPr lang="fr-BE" baseline="0" dirty="0"/>
              <a:t> </a:t>
            </a:r>
            <a:r>
              <a:rPr lang="fr-BE" baseline="0" dirty="0" err="1"/>
              <a:t>urologische</a:t>
            </a:r>
            <a:r>
              <a:rPr lang="fr-BE" baseline="0" dirty="0"/>
              <a:t> </a:t>
            </a:r>
            <a:r>
              <a:rPr lang="fr-BE" baseline="0" dirty="0" err="1"/>
              <a:t>patienten</a:t>
            </a:r>
            <a:r>
              <a:rPr lang="fr-BE" baseline="0" dirty="0"/>
              <a:t> </a:t>
            </a:r>
            <a:endParaRPr lang="fr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3F860-C38B-4B17-B7F3-40746EA30042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572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Brochure er bij nemen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3F860-C38B-4B17-B7F3-40746EA30042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192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Brochure erbij nemen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3F860-C38B-4B17-B7F3-40746EA30042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171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479851" y="2701782"/>
            <a:ext cx="7712151" cy="1040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50000"/>
              </a:lnSpc>
              <a:spcAft>
                <a:spcPts val="0"/>
              </a:spcAft>
              <a:defRPr sz="2400">
                <a:solidFill>
                  <a:schemeClr val="bg1"/>
                </a:solidFill>
                <a:latin typeface="Eurostile"/>
              </a:defRPr>
            </a:lvl1pPr>
          </a:lstStyle>
          <a:p>
            <a:r>
              <a:rPr lang="fr-FR" dirty="0"/>
              <a:t>Titre présentation / </a:t>
            </a:r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presentatie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479852" y="3984810"/>
            <a:ext cx="7712149" cy="5127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Eurostil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Nom présentateur / </a:t>
            </a:r>
            <a:r>
              <a:rPr lang="fr-FR" dirty="0" err="1"/>
              <a:t>Naam</a:t>
            </a:r>
            <a:r>
              <a:rPr lang="fr-FR" dirty="0"/>
              <a:t> </a:t>
            </a:r>
            <a:r>
              <a:rPr lang="fr-FR" dirty="0" err="1"/>
              <a:t>spreker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3116-1070-4850-9679-BB509AC5AE20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4916-EDC3-48FE-8F14-28BD3FD9218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360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761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671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019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637118" y="681038"/>
            <a:ext cx="950383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F497D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3868615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052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5875"/>
            <a:ext cx="12257617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9" name="Image 3" descr="FOND COURBE PLEIN-CMJN.ai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195" y="-387048"/>
            <a:ext cx="13061067" cy="1598400"/>
          </a:xfrm>
          <a:prstGeom prst="rect">
            <a:avLst/>
          </a:prstGeom>
        </p:spPr>
      </p:pic>
      <p:pic>
        <p:nvPicPr>
          <p:cNvPr id="11" name="Image 4" descr="LOGO SAINT JEAN + NOM NEGATIF-CMJN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7" y="-61199"/>
            <a:ext cx="6131961" cy="16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3" descr="FOND COURBE PLEIN-CMJ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00" y="-252000"/>
            <a:ext cx="13008000" cy="1590101"/>
          </a:xfrm>
          <a:prstGeom prst="rect">
            <a:avLst/>
          </a:prstGeom>
        </p:spPr>
      </p:pic>
      <p:pic>
        <p:nvPicPr>
          <p:cNvPr id="13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779" y="1618342"/>
            <a:ext cx="8754533" cy="52396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2"/>
            <a:ext cx="9795029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31859C"/>
              </a:buClr>
              <a:buFont typeface="Wingdings" panose="05000000000000000000" pitchFamily="2" charset="2"/>
              <a:buChar char="§"/>
              <a:defRPr sz="2400">
                <a:latin typeface="Eurostile"/>
              </a:defRPr>
            </a:lvl1pPr>
            <a:lvl2pPr>
              <a:defRPr sz="2400">
                <a:latin typeface="Eurostile"/>
              </a:defRPr>
            </a:lvl2pPr>
            <a:lvl3pPr>
              <a:defRPr sz="2400">
                <a:latin typeface="Eurostile"/>
              </a:defRPr>
            </a:lvl3pPr>
            <a:lvl4pPr>
              <a:defRPr sz="2400">
                <a:latin typeface="Eurostile"/>
              </a:defRPr>
            </a:lvl4pPr>
            <a:lvl5pPr>
              <a:defRPr sz="2400">
                <a:latin typeface="Eurostil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pic>
        <p:nvPicPr>
          <p:cNvPr id="12" name="Image 7" descr="LOGO SAINT JEAN + NOM POSITIF-CMJN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0" y="5951552"/>
            <a:ext cx="2803525" cy="7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4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779" y="1618342"/>
            <a:ext cx="8754533" cy="523965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Autofit/>
          </a:bodyPr>
          <a:lstStyle>
            <a:lvl1pPr marL="0" indent="0">
              <a:buNone/>
              <a:defRPr sz="4800" baseline="0">
                <a:solidFill>
                  <a:srgbClr val="1F497D"/>
                </a:solidFill>
                <a:latin typeface="Eurostil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/>
              <a:t>Titel hoofdstuk/Titre Chapitre Eurostile 48</a:t>
            </a:r>
          </a:p>
          <a:p>
            <a:pPr lvl="0"/>
            <a:endParaRPr lang="nl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7" name="Image 3" descr="FOND COURBE PLEIN-CMJ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00" y="-252000"/>
            <a:ext cx="13008000" cy="1590101"/>
          </a:xfrm>
          <a:prstGeom prst="rect">
            <a:avLst/>
          </a:prstGeom>
        </p:spPr>
      </p:pic>
      <p:pic>
        <p:nvPicPr>
          <p:cNvPr id="8" name="Image 7" descr="LOGO SAINT JEAN + NOM POSITIF-CMJN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0" y="5951552"/>
            <a:ext cx="2803525" cy="73749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44082" y="691686"/>
            <a:ext cx="958789" cy="669600"/>
          </a:xfrm>
          <a:prstGeom prst="roundRect">
            <a:avLst/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>
                <a:solidFill>
                  <a:srgbClr val="004380"/>
                </a:solidFill>
                <a:latin typeface="DIN Offc Pro Medium" panose="020B0604020101020102" pitchFamily="34" charset="0"/>
              </a:rPr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11263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34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348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urostile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01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204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815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" y="-12909"/>
            <a:ext cx="12257617" cy="687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3" descr="FOND COURBE PLEIN-CMJN.ai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195" y="-387048"/>
            <a:ext cx="13061067" cy="1598400"/>
          </a:xfrm>
          <a:prstGeom prst="rect">
            <a:avLst/>
          </a:prstGeom>
        </p:spPr>
      </p:pic>
      <p:pic>
        <p:nvPicPr>
          <p:cNvPr id="9" name="Image 4" descr="LOGO SAINT JEAN + NOM NEGATIF-CMJN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7" y="-61199"/>
            <a:ext cx="6131961" cy="1613072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528391"/>
            <a:ext cx="27432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24A23116-1070-4850-9679-BB509AC5AE20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528391"/>
            <a:ext cx="41148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528391"/>
            <a:ext cx="27432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4F74916-EDC3-48FE-8F14-28BD3FD9218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0" name="Imag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58301" y="2689863"/>
            <a:ext cx="8067565" cy="11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7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3116-1070-4850-9679-BB509AC5AE20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74916-EDC3-48FE-8F14-28BD3FD9218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4178" y="-10633"/>
            <a:ext cx="12206177" cy="1348734"/>
          </a:xfrm>
          <a:prstGeom prst="rect">
            <a:avLst/>
          </a:prstGeom>
        </p:spPr>
      </p:pic>
      <p:pic>
        <p:nvPicPr>
          <p:cNvPr id="8" name="Image 1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919779" y="1618342"/>
            <a:ext cx="8754533" cy="5239658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0" y="5951552"/>
            <a:ext cx="2803525" cy="7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Eurostil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8.svg"/><Relationship Id="rId10" Type="http://schemas.openxmlformats.org/officeDocument/2006/relationships/image" Target="../media/image8.png"/><Relationship Id="rId4" Type="http://schemas.openxmlformats.org/officeDocument/2006/relationships/image" Target="../media/image21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La santé au cœur de Bruxelles et l’ Europe</a:t>
            </a:r>
            <a:br>
              <a:rPr lang="fr-BE" dirty="0"/>
            </a:br>
            <a:r>
              <a:rPr lang="fr-BE" dirty="0" err="1"/>
              <a:t>Gezondheid</a:t>
            </a:r>
            <a:r>
              <a:rPr lang="fr-BE" dirty="0"/>
              <a:t> in </a:t>
            </a:r>
            <a:r>
              <a:rPr lang="fr-BE" dirty="0" err="1"/>
              <a:t>hartje</a:t>
            </a:r>
            <a:r>
              <a:rPr lang="fr-BE" dirty="0"/>
              <a:t> Brussel en Europa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13315" y="3913559"/>
            <a:ext cx="7478881" cy="512762"/>
          </a:xfrm>
        </p:spPr>
        <p:txBody>
          <a:bodyPr/>
          <a:lstStyle/>
          <a:p>
            <a:r>
              <a:rPr lang="fr-BE" dirty="0"/>
              <a:t>Dr. Leslie </a:t>
            </a:r>
            <a:r>
              <a:rPr lang="fr-BE" dirty="0" err="1"/>
              <a:t>Delcarte</a:t>
            </a:r>
            <a:r>
              <a:rPr lang="fr-BE" dirty="0"/>
              <a:t>, Dr. Peter De Wil , Dr. Sam Ward</a:t>
            </a:r>
          </a:p>
        </p:txBody>
      </p:sp>
      <p:pic>
        <p:nvPicPr>
          <p:cNvPr id="5" name="Afbeelding 4" descr="Afbeelding met object&#10;&#10;Automatisch gegenereerde beschrijving">
            <a:extLst>
              <a:ext uri="{FF2B5EF4-FFF2-40B4-BE49-F238E27FC236}">
                <a16:creationId xmlns:a16="http://schemas.microsoft.com/office/drawing/2014/main" id="{6FF8E3F3-18C3-45BA-B187-9803C8C89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001" y="5008761"/>
            <a:ext cx="4241999" cy="82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52651" y="0"/>
            <a:ext cx="8180845" cy="967154"/>
          </a:xfrm>
        </p:spPr>
        <p:txBody>
          <a:bodyPr>
            <a:normAutofit/>
          </a:bodyPr>
          <a:lstStyle/>
          <a:p>
            <a:pPr algn="l"/>
            <a:r>
              <a:rPr lang="nl-BE" sz="2800" dirty="0">
                <a:solidFill>
                  <a:schemeClr val="tx2"/>
                </a:solidFill>
              </a:rPr>
              <a:t>Introductie</a:t>
            </a:r>
            <a:endParaRPr lang="fr-BE" sz="28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09600" y="1600202"/>
            <a:ext cx="5958980" cy="4525963"/>
          </a:xfrm>
        </p:spPr>
        <p:txBody>
          <a:bodyPr>
            <a:normAutofit/>
          </a:bodyPr>
          <a:lstStyle/>
          <a:p>
            <a:r>
              <a:rPr lang="fr-BE" sz="2400" dirty="0">
                <a:solidFill>
                  <a:srgbClr val="004380"/>
                </a:solidFill>
              </a:rPr>
              <a:t>Jonge </a:t>
            </a:r>
            <a:r>
              <a:rPr lang="fr-BE" sz="2400" dirty="0" err="1">
                <a:solidFill>
                  <a:srgbClr val="004380"/>
                </a:solidFill>
              </a:rPr>
              <a:t>equipe</a:t>
            </a:r>
            <a:r>
              <a:rPr lang="fr-BE" sz="2400" dirty="0">
                <a:solidFill>
                  <a:srgbClr val="004380"/>
                </a:solidFill>
              </a:rPr>
              <a:t> , </a:t>
            </a:r>
            <a:r>
              <a:rPr lang="fr-BE" sz="2400" dirty="0" err="1">
                <a:solidFill>
                  <a:srgbClr val="004380"/>
                </a:solidFill>
              </a:rPr>
              <a:t>dynamisch</a:t>
            </a:r>
            <a:r>
              <a:rPr lang="fr-BE" sz="2400" dirty="0">
                <a:solidFill>
                  <a:srgbClr val="004380"/>
                </a:solidFill>
              </a:rPr>
              <a:t> en </a:t>
            </a:r>
            <a:r>
              <a:rPr lang="fr-BE" sz="2400" dirty="0" err="1">
                <a:solidFill>
                  <a:srgbClr val="004380"/>
                </a:solidFill>
              </a:rPr>
              <a:t>gemotiveerd</a:t>
            </a:r>
            <a:endParaRPr lang="fr-BE" sz="2400" dirty="0">
              <a:solidFill>
                <a:srgbClr val="004380"/>
              </a:solidFill>
            </a:endParaRPr>
          </a:p>
          <a:p>
            <a:r>
              <a:rPr lang="fr-BE" sz="2400" dirty="0" err="1">
                <a:solidFill>
                  <a:srgbClr val="004380"/>
                </a:solidFill>
              </a:rPr>
              <a:t>Superspecialisatie</a:t>
            </a:r>
            <a:endParaRPr lang="fr-BE" sz="2400" dirty="0">
              <a:solidFill>
                <a:srgbClr val="004380"/>
              </a:solidFill>
            </a:endParaRPr>
          </a:p>
          <a:p>
            <a:r>
              <a:rPr lang="fr-BE" sz="2400" dirty="0" err="1">
                <a:solidFill>
                  <a:srgbClr val="004380"/>
                </a:solidFill>
              </a:rPr>
              <a:t>Modernste</a:t>
            </a:r>
            <a:r>
              <a:rPr lang="fr-BE" sz="2400" dirty="0">
                <a:solidFill>
                  <a:srgbClr val="004380"/>
                </a:solidFill>
              </a:rPr>
              <a:t> </a:t>
            </a:r>
            <a:r>
              <a:rPr lang="fr-BE" sz="2400" dirty="0" err="1">
                <a:solidFill>
                  <a:srgbClr val="004380"/>
                </a:solidFill>
              </a:rPr>
              <a:t>behandelingen</a:t>
            </a:r>
            <a:endParaRPr lang="fr-BE" sz="2400" dirty="0">
              <a:solidFill>
                <a:srgbClr val="004380"/>
              </a:solidFill>
            </a:endParaRPr>
          </a:p>
          <a:p>
            <a:r>
              <a:rPr lang="fr-BE" sz="2400" dirty="0">
                <a:solidFill>
                  <a:srgbClr val="004380"/>
                </a:solidFill>
              </a:rPr>
              <a:t>Evidence </a:t>
            </a:r>
            <a:r>
              <a:rPr lang="fr-BE" sz="2400" dirty="0" err="1">
                <a:solidFill>
                  <a:srgbClr val="004380"/>
                </a:solidFill>
              </a:rPr>
              <a:t>based</a:t>
            </a:r>
            <a:r>
              <a:rPr lang="fr-BE" sz="2400" dirty="0">
                <a:solidFill>
                  <a:srgbClr val="004380"/>
                </a:solidFill>
              </a:rPr>
              <a:t> </a:t>
            </a:r>
            <a:r>
              <a:rPr lang="fr-BE" sz="2400" dirty="0" err="1">
                <a:solidFill>
                  <a:srgbClr val="004380"/>
                </a:solidFill>
              </a:rPr>
              <a:t>medicine</a:t>
            </a:r>
            <a:endParaRPr lang="fr-BE" sz="2400" dirty="0">
              <a:solidFill>
                <a:srgbClr val="004380"/>
              </a:solidFill>
            </a:endParaRPr>
          </a:p>
          <a:p>
            <a:r>
              <a:rPr lang="fr-BE" sz="2400" dirty="0" err="1">
                <a:solidFill>
                  <a:srgbClr val="004380"/>
                </a:solidFill>
              </a:rPr>
              <a:t>Noodzaak</a:t>
            </a:r>
            <a:r>
              <a:rPr lang="fr-BE" sz="2400" dirty="0">
                <a:solidFill>
                  <a:srgbClr val="004380"/>
                </a:solidFill>
              </a:rPr>
              <a:t> </a:t>
            </a:r>
            <a:r>
              <a:rPr lang="fr-BE" sz="2400" dirty="0" err="1">
                <a:solidFill>
                  <a:srgbClr val="004380"/>
                </a:solidFill>
              </a:rPr>
              <a:t>goeie</a:t>
            </a:r>
            <a:r>
              <a:rPr lang="fr-BE" sz="2400" dirty="0">
                <a:solidFill>
                  <a:srgbClr val="004380"/>
                </a:solidFill>
              </a:rPr>
              <a:t> intra- en extramurale </a:t>
            </a:r>
            <a:r>
              <a:rPr lang="fr-BE" sz="2400" dirty="0" err="1">
                <a:solidFill>
                  <a:srgbClr val="004380"/>
                </a:solidFill>
              </a:rPr>
              <a:t>samenwerking</a:t>
            </a:r>
            <a:endParaRPr lang="fr-BE" sz="2400" dirty="0">
              <a:solidFill>
                <a:srgbClr val="004380"/>
              </a:solidFill>
            </a:endParaRPr>
          </a:p>
          <a:p>
            <a:endParaRPr lang="fr-BE" sz="2400" dirty="0">
              <a:solidFill>
                <a:srgbClr val="00438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D7BB159-FEB6-4286-903A-5A058D80F385}"/>
              </a:ext>
            </a:extLst>
          </p:cNvPr>
          <p:cNvSpPr txBox="1"/>
          <p:nvPr/>
        </p:nvSpPr>
        <p:spPr>
          <a:xfrm>
            <a:off x="7111141" y="1600202"/>
            <a:ext cx="3470246" cy="3416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400" dirty="0" err="1"/>
              <a:t>Andrologie</a:t>
            </a:r>
            <a:endParaRPr lang="nl-BE" sz="2400" dirty="0"/>
          </a:p>
          <a:p>
            <a:r>
              <a:rPr lang="nl-BE" sz="2400" dirty="0"/>
              <a:t>Steenkliniek</a:t>
            </a:r>
          </a:p>
          <a:p>
            <a:r>
              <a:rPr lang="nl-BE" sz="2400" dirty="0"/>
              <a:t>Fertiliteit</a:t>
            </a:r>
          </a:p>
          <a:p>
            <a:r>
              <a:rPr lang="nl-BE" sz="2400" dirty="0"/>
              <a:t>Oncologische urologie</a:t>
            </a:r>
          </a:p>
          <a:p>
            <a:r>
              <a:rPr lang="nl-BE" sz="2400" dirty="0"/>
              <a:t>Endoscopie</a:t>
            </a:r>
          </a:p>
          <a:p>
            <a:r>
              <a:rPr lang="nl-BE" sz="2400" dirty="0"/>
              <a:t>Functionele urologie</a:t>
            </a:r>
          </a:p>
          <a:p>
            <a:r>
              <a:rPr lang="nl-BE" sz="2400" dirty="0"/>
              <a:t>Robotchirurgie</a:t>
            </a:r>
          </a:p>
          <a:p>
            <a:r>
              <a:rPr lang="nl-BE" sz="2400" dirty="0"/>
              <a:t>BPH-behandeling</a:t>
            </a:r>
          </a:p>
          <a:p>
            <a:r>
              <a:rPr lang="nl-BE" sz="2400" dirty="0"/>
              <a:t>…</a:t>
            </a:r>
            <a:endParaRPr lang="nl-BE" dirty="0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D3998010-D9F3-4990-B2EC-1CDFDC3386F9}"/>
              </a:ext>
            </a:extLst>
          </p:cNvPr>
          <p:cNvSpPr/>
          <p:nvPr/>
        </p:nvSpPr>
        <p:spPr>
          <a:xfrm>
            <a:off x="3833769" y="2147582"/>
            <a:ext cx="3028425" cy="28568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C621C46-A2D5-4BF8-BAF1-ADA354806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01" y="274639"/>
            <a:ext cx="2588595" cy="5033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343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52651" y="0"/>
            <a:ext cx="8180845" cy="967154"/>
          </a:xfrm>
        </p:spPr>
        <p:txBody>
          <a:bodyPr>
            <a:normAutofit/>
          </a:bodyPr>
          <a:lstStyle/>
          <a:p>
            <a:pPr algn="l"/>
            <a:r>
              <a:rPr lang="fr-BE" dirty="0">
                <a:solidFill>
                  <a:srgbClr val="002060"/>
                </a:solidFill>
              </a:rPr>
              <a:t>TEAM</a:t>
            </a:r>
          </a:p>
        </p:txBody>
      </p:sp>
      <p:pic>
        <p:nvPicPr>
          <p:cNvPr id="3" name="Afbeelding 2" descr="Afbeelding met persoon, vrouw, glimlachen, kleding&#10;&#10;Automatisch gegenereerde beschrijving">
            <a:extLst>
              <a:ext uri="{FF2B5EF4-FFF2-40B4-BE49-F238E27FC236}">
                <a16:creationId xmlns:a16="http://schemas.microsoft.com/office/drawing/2014/main" id="{A14D78FE-D377-462F-98B9-3D5A0AA39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13" y="1365674"/>
            <a:ext cx="1461619" cy="206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2738B868-AE00-4AEA-84E4-1C1A2FDE4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01" y="274639"/>
            <a:ext cx="2588595" cy="5033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25479">
            <a:extLst>
              <a:ext uri="{FF2B5EF4-FFF2-40B4-BE49-F238E27FC236}">
                <a16:creationId xmlns:a16="http://schemas.microsoft.com/office/drawing/2014/main" id="{D07ED283-8757-4DCD-BC74-F5C5CB742D5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47779" y="1261784"/>
            <a:ext cx="1459703" cy="2138173"/>
          </a:xfrm>
          <a:prstGeom prst="rect">
            <a:avLst/>
          </a:prstGeom>
        </p:spPr>
      </p:pic>
      <p:pic>
        <p:nvPicPr>
          <p:cNvPr id="26" name="Picture 25484">
            <a:extLst>
              <a:ext uri="{FF2B5EF4-FFF2-40B4-BE49-F238E27FC236}">
                <a16:creationId xmlns:a16="http://schemas.microsoft.com/office/drawing/2014/main" id="{774F12E1-328B-492D-9334-8669DE26EE7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629616" y="1174208"/>
            <a:ext cx="2089345" cy="2225749"/>
          </a:xfrm>
          <a:prstGeom prst="rect">
            <a:avLst/>
          </a:prstGeom>
        </p:spPr>
      </p:pic>
      <p:pic>
        <p:nvPicPr>
          <p:cNvPr id="27" name="Picture 25480">
            <a:extLst>
              <a:ext uri="{FF2B5EF4-FFF2-40B4-BE49-F238E27FC236}">
                <a16:creationId xmlns:a16="http://schemas.microsoft.com/office/drawing/2014/main" id="{C638EC9F-FDD0-450E-9704-ABAD41BFAA2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166628" y="3715154"/>
            <a:ext cx="1461619" cy="1694548"/>
          </a:xfrm>
          <a:prstGeom prst="rect">
            <a:avLst/>
          </a:prstGeom>
        </p:spPr>
      </p:pic>
      <p:pic>
        <p:nvPicPr>
          <p:cNvPr id="28" name="Picture 25482">
            <a:extLst>
              <a:ext uri="{FF2B5EF4-FFF2-40B4-BE49-F238E27FC236}">
                <a16:creationId xmlns:a16="http://schemas.microsoft.com/office/drawing/2014/main" id="{AA5415B5-41F6-4F19-BE50-C4958B2F5AD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354089" y="3723787"/>
            <a:ext cx="1153393" cy="1593278"/>
          </a:xfrm>
          <a:prstGeom prst="rect">
            <a:avLst/>
          </a:prstGeom>
        </p:spPr>
      </p:pic>
      <p:pic>
        <p:nvPicPr>
          <p:cNvPr id="29" name="Picture 25483">
            <a:extLst>
              <a:ext uri="{FF2B5EF4-FFF2-40B4-BE49-F238E27FC236}">
                <a16:creationId xmlns:a16="http://schemas.microsoft.com/office/drawing/2014/main" id="{3FBB5D9E-A541-44ED-A9FA-D574F626105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698816" y="3839077"/>
            <a:ext cx="856552" cy="13626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45" y="3399957"/>
            <a:ext cx="3864594" cy="251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8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52651" y="0"/>
            <a:ext cx="8180845" cy="967154"/>
          </a:xfrm>
        </p:spPr>
        <p:txBody>
          <a:bodyPr>
            <a:normAutofit/>
          </a:bodyPr>
          <a:lstStyle/>
          <a:p>
            <a:pPr algn="l"/>
            <a:r>
              <a:rPr lang="nl-BE" dirty="0">
                <a:solidFill>
                  <a:schemeClr val="tx2"/>
                </a:solidFill>
              </a:rPr>
              <a:t>TEAMWORK</a:t>
            </a:r>
            <a:endParaRPr lang="fr-BE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Kankerkliniek </a:t>
            </a:r>
          </a:p>
          <a:p>
            <a:r>
              <a:rPr lang="nl-BE" dirty="0"/>
              <a:t>Steenkliniek</a:t>
            </a:r>
          </a:p>
          <a:p>
            <a:r>
              <a:rPr lang="nl-BE" dirty="0"/>
              <a:t>Bekkenbodemkliniek</a:t>
            </a:r>
          </a:p>
          <a:p>
            <a:r>
              <a:rPr lang="nl-BE" dirty="0"/>
              <a:t>Fertiliteitskliniek</a:t>
            </a:r>
          </a:p>
          <a:p>
            <a:r>
              <a:rPr lang="nl-BE" dirty="0"/>
              <a:t>Prostaatkliniek</a:t>
            </a:r>
          </a:p>
          <a:p>
            <a:r>
              <a:rPr lang="nl-BE" dirty="0" err="1"/>
              <a:t>Sexual</a:t>
            </a:r>
            <a:r>
              <a:rPr lang="nl-BE" dirty="0"/>
              <a:t> health </a:t>
            </a:r>
            <a:r>
              <a:rPr lang="nl-BE" dirty="0" err="1"/>
              <a:t>clinic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 </a:t>
            </a:r>
            <a:endParaRPr lang="fr-BE" dirty="0">
              <a:solidFill>
                <a:srgbClr val="00438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BB49AA-0EB6-40F4-B97C-3AA9EF0CC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01" y="274639"/>
            <a:ext cx="2588595" cy="5033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73" y="3753087"/>
            <a:ext cx="4398942" cy="260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97" y="1715866"/>
            <a:ext cx="2261012" cy="153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57" y="1492966"/>
            <a:ext cx="3044517" cy="2192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74" y="4378241"/>
            <a:ext cx="2632694" cy="199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7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52651" y="0"/>
            <a:ext cx="8180845" cy="967154"/>
          </a:xfrm>
        </p:spPr>
        <p:txBody>
          <a:bodyPr>
            <a:normAutofit/>
          </a:bodyPr>
          <a:lstStyle/>
          <a:p>
            <a:pPr algn="l"/>
            <a:r>
              <a:rPr lang="nl-BE" dirty="0">
                <a:solidFill>
                  <a:schemeClr val="tx2"/>
                </a:solidFill>
              </a:rPr>
              <a:t>VOOR UW PATIENT</a:t>
            </a:r>
            <a:endParaRPr lang="fr-BE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004380"/>
                </a:solidFill>
              </a:rPr>
              <a:t>EMMAV</a:t>
            </a:r>
          </a:p>
          <a:p>
            <a:r>
              <a:rPr lang="fr-BE" dirty="0" err="1">
                <a:solidFill>
                  <a:srgbClr val="004380"/>
                </a:solidFill>
              </a:rPr>
              <a:t>Interculturele</a:t>
            </a:r>
            <a:r>
              <a:rPr lang="fr-BE" dirty="0">
                <a:solidFill>
                  <a:srgbClr val="004380"/>
                </a:solidFill>
              </a:rPr>
              <a:t> </a:t>
            </a:r>
            <a:r>
              <a:rPr lang="fr-BE" dirty="0" err="1">
                <a:solidFill>
                  <a:srgbClr val="004380"/>
                </a:solidFill>
              </a:rPr>
              <a:t>bemiddeling</a:t>
            </a:r>
            <a:endParaRPr lang="fr-BE" dirty="0">
              <a:solidFill>
                <a:srgbClr val="004380"/>
              </a:solidFill>
            </a:endParaRPr>
          </a:p>
          <a:p>
            <a:r>
              <a:rPr lang="fr-BE" dirty="0">
                <a:solidFill>
                  <a:srgbClr val="004380"/>
                </a:solidFill>
              </a:rPr>
              <a:t>Patient </a:t>
            </a:r>
            <a:r>
              <a:rPr lang="fr-BE" dirty="0" err="1">
                <a:solidFill>
                  <a:srgbClr val="004380"/>
                </a:solidFill>
              </a:rPr>
              <a:t>experience</a:t>
            </a:r>
            <a:r>
              <a:rPr lang="fr-BE" dirty="0">
                <a:solidFill>
                  <a:srgbClr val="004380"/>
                </a:solidFill>
              </a:rPr>
              <a:t> </a:t>
            </a:r>
            <a:r>
              <a:rPr lang="fr-BE" dirty="0" err="1">
                <a:solidFill>
                  <a:srgbClr val="004380"/>
                </a:solidFill>
              </a:rPr>
              <a:t>officer</a:t>
            </a:r>
            <a:endParaRPr lang="fr-BE" dirty="0">
              <a:solidFill>
                <a:srgbClr val="004380"/>
              </a:solidFill>
            </a:endParaRPr>
          </a:p>
          <a:p>
            <a:r>
              <a:rPr lang="fr-BE" dirty="0" err="1">
                <a:solidFill>
                  <a:srgbClr val="004380"/>
                </a:solidFill>
              </a:rPr>
              <a:t>Oncorevalidatie</a:t>
            </a:r>
            <a:endParaRPr lang="fr-BE" dirty="0">
              <a:solidFill>
                <a:srgbClr val="00438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0787E6-7980-4D0F-AC3E-FAD0D8A14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01" y="274639"/>
            <a:ext cx="2588595" cy="5033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3614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52651" y="0"/>
            <a:ext cx="8180845" cy="967154"/>
          </a:xfrm>
        </p:spPr>
        <p:txBody>
          <a:bodyPr>
            <a:normAutofit/>
          </a:bodyPr>
          <a:lstStyle/>
          <a:p>
            <a:pPr algn="l"/>
            <a:r>
              <a:rPr lang="fr-BE" dirty="0">
                <a:solidFill>
                  <a:schemeClr val="bg1"/>
                </a:solidFill>
              </a:rPr>
              <a:t>WELKOM </a:t>
            </a:r>
            <a:r>
              <a:rPr lang="fr-BE" dirty="0">
                <a:solidFill>
                  <a:schemeClr val="tx2"/>
                </a:solidFill>
              </a:rPr>
              <a:t>– PROGRAMMA 28/9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90113" y="1217218"/>
            <a:ext cx="10972800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l-NL" sz="5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Niersteenkliniek</a:t>
            </a:r>
            <a:r>
              <a:rPr lang="nl-NL" sz="5600" dirty="0">
                <a:solidFill>
                  <a:schemeClr val="tx2"/>
                </a:solidFill>
                <a:latin typeface="Calibri" panose="020F0502020204030204" pitchFamily="34" charset="0"/>
              </a:rPr>
              <a:t>: geïntegreerd </a:t>
            </a:r>
            <a:r>
              <a:rPr lang="nl-NL" sz="5600" dirty="0" err="1">
                <a:solidFill>
                  <a:schemeClr val="tx2"/>
                </a:solidFill>
                <a:latin typeface="Calibri" panose="020F0502020204030204" pitchFamily="34" charset="0"/>
              </a:rPr>
              <a:t>zorgpad</a:t>
            </a:r>
            <a:r>
              <a:rPr lang="nl-NL" sz="5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nl-NL" sz="5600" i="1" dirty="0">
                <a:solidFill>
                  <a:schemeClr val="tx2"/>
                </a:solidFill>
                <a:latin typeface="Calibri" panose="020F0502020204030204" pitchFamily="34" charset="0"/>
              </a:rPr>
              <a:t>- Dr. Ann </a:t>
            </a:r>
            <a:r>
              <a:rPr lang="nl-NL" sz="5600" i="1" dirty="0" err="1">
                <a:solidFill>
                  <a:schemeClr val="tx2"/>
                </a:solidFill>
                <a:latin typeface="Calibri" panose="020F0502020204030204" pitchFamily="34" charset="0"/>
              </a:rPr>
              <a:t>Colson</a:t>
            </a:r>
            <a:r>
              <a:rPr lang="nl-NL" sz="5600" i="1" dirty="0">
                <a:solidFill>
                  <a:schemeClr val="tx2"/>
                </a:solidFill>
                <a:latin typeface="Calibri" panose="020F0502020204030204" pitchFamily="34" charset="0"/>
              </a:rPr>
              <a:t>, nefroloog (NL) </a:t>
            </a:r>
            <a:endParaRPr lang="nl-NL" sz="5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5600" dirty="0">
                <a:solidFill>
                  <a:schemeClr val="tx2"/>
                </a:solidFill>
                <a:latin typeface="Calibri" panose="020F0502020204030204" pitchFamily="34" charset="0"/>
              </a:rPr>
              <a:t>Preventie en diagnose van prostaatkanker: rapport Europese Commissie, IRM </a:t>
            </a:r>
            <a:r>
              <a:rPr lang="nl-NL" sz="5600" dirty="0" err="1">
                <a:solidFill>
                  <a:schemeClr val="tx2"/>
                </a:solidFill>
                <a:latin typeface="Calibri" panose="020F0502020204030204" pitchFamily="34" charset="0"/>
              </a:rPr>
              <a:t>fusion</a:t>
            </a:r>
            <a:r>
              <a:rPr lang="nl-NL" sz="5600" dirty="0">
                <a:solidFill>
                  <a:schemeClr val="tx2"/>
                </a:solidFill>
                <a:latin typeface="Calibri" panose="020F0502020204030204" pitchFamily="34" charset="0"/>
              </a:rPr>
              <a:t>, HOLEP </a:t>
            </a:r>
            <a:r>
              <a:rPr lang="nl-NL" sz="5600" i="1" dirty="0">
                <a:solidFill>
                  <a:schemeClr val="tx2"/>
                </a:solidFill>
                <a:latin typeface="Calibri" panose="020F0502020204030204" pitchFamily="34" charset="0"/>
              </a:rPr>
              <a:t>- Dr. Peter De Wil, Diensthoofd urologie (FR) </a:t>
            </a:r>
            <a:endParaRPr lang="nl-NL" sz="5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BE" sz="5600" dirty="0">
                <a:solidFill>
                  <a:schemeClr val="tx2"/>
                </a:solidFill>
                <a:latin typeface="Calibri" panose="020F0502020204030204" pitchFamily="34" charset="0"/>
              </a:rPr>
              <a:t>Diagnose en behandeling voor geavanceerde prostaattumors: PSMA scan, Radium 223 en </a:t>
            </a:r>
            <a:r>
              <a:rPr lang="nl-BE" sz="5600" dirty="0" err="1">
                <a:solidFill>
                  <a:schemeClr val="tx2"/>
                </a:solidFill>
                <a:latin typeface="Calibri" panose="020F0502020204030204" pitchFamily="34" charset="0"/>
              </a:rPr>
              <a:t>antihormonale</a:t>
            </a:r>
            <a:r>
              <a:rPr lang="nl-BE" sz="5600" dirty="0">
                <a:solidFill>
                  <a:schemeClr val="tx2"/>
                </a:solidFill>
                <a:latin typeface="Calibri" panose="020F0502020204030204" pitchFamily="34" charset="0"/>
              </a:rPr>
              <a:t> tweedelijnsbehandeling: aanwijzingen en bescherming</a:t>
            </a:r>
          </a:p>
          <a:p>
            <a:pPr marL="0" indent="0">
              <a:buNone/>
            </a:pPr>
            <a:r>
              <a:rPr lang="nl-BE" sz="5600" dirty="0">
                <a:solidFill>
                  <a:schemeClr val="tx2"/>
                </a:solidFill>
                <a:latin typeface="Calibri" panose="020F0502020204030204" pitchFamily="34" charset="0"/>
              </a:rPr>
              <a:t>van de levenskwaliteit (botbreuken) </a:t>
            </a:r>
            <a:r>
              <a:rPr lang="nl-BE" sz="5600" i="1" dirty="0">
                <a:solidFill>
                  <a:schemeClr val="tx2"/>
                </a:solidFill>
                <a:latin typeface="Calibri" panose="020F0502020204030204" pitchFamily="34" charset="0"/>
              </a:rPr>
              <a:t>- Dr. Florence </a:t>
            </a:r>
            <a:r>
              <a:rPr lang="nl-BE" sz="5600" i="1" dirty="0" err="1">
                <a:solidFill>
                  <a:schemeClr val="tx2"/>
                </a:solidFill>
                <a:latin typeface="Calibri" panose="020F0502020204030204" pitchFamily="34" charset="0"/>
              </a:rPr>
              <a:t>Lemonnier</a:t>
            </a:r>
            <a:r>
              <a:rPr lang="nl-BE" sz="5600" i="1" dirty="0">
                <a:solidFill>
                  <a:schemeClr val="tx2"/>
                </a:solidFill>
                <a:latin typeface="Calibri" panose="020F0502020204030204" pitchFamily="34" charset="0"/>
              </a:rPr>
              <a:t>, arts nucleaire geneeskunde (FR) en Dr. Sophie </a:t>
            </a:r>
            <a:r>
              <a:rPr lang="nl-BE" sz="5600" i="1" dirty="0" err="1">
                <a:solidFill>
                  <a:schemeClr val="tx2"/>
                </a:solidFill>
                <a:latin typeface="Calibri" panose="020F0502020204030204" pitchFamily="34" charset="0"/>
              </a:rPr>
              <a:t>Cvilic</a:t>
            </a:r>
            <a:r>
              <a:rPr lang="nl-BE" sz="5600" i="1" dirty="0">
                <a:solidFill>
                  <a:schemeClr val="tx2"/>
                </a:solidFill>
                <a:latin typeface="Calibri" panose="020F0502020204030204" pitchFamily="34" charset="0"/>
              </a:rPr>
              <a:t>, diensthoofd radiotherapie (NL) </a:t>
            </a:r>
            <a:endParaRPr lang="nl-BE" sz="5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BE" sz="5600" dirty="0">
                <a:solidFill>
                  <a:schemeClr val="tx2"/>
                </a:solidFill>
                <a:latin typeface="Calibri" panose="020F0502020204030204" pitchFamily="34" charset="0"/>
              </a:rPr>
              <a:t>Immunotherapie in urologie: blaaskanker: indicaties en neveneffecten: paradigmashift en behandelingen </a:t>
            </a:r>
            <a:r>
              <a:rPr lang="nl-BE" sz="5600" i="1" dirty="0">
                <a:solidFill>
                  <a:schemeClr val="tx2"/>
                </a:solidFill>
                <a:latin typeface="Calibri" panose="020F0502020204030204" pitchFamily="34" charset="0"/>
              </a:rPr>
              <a:t>- Dr. Stéphanie </a:t>
            </a:r>
            <a:r>
              <a:rPr lang="nl-BE" sz="5600" i="1" dirty="0" err="1">
                <a:solidFill>
                  <a:schemeClr val="tx2"/>
                </a:solidFill>
                <a:latin typeface="Calibri" panose="020F0502020204030204" pitchFamily="34" charset="0"/>
              </a:rPr>
              <a:t>Delande</a:t>
            </a:r>
            <a:r>
              <a:rPr lang="nl-BE" sz="5600" i="1" dirty="0">
                <a:solidFill>
                  <a:schemeClr val="tx2"/>
                </a:solidFill>
                <a:latin typeface="Calibri" panose="020F0502020204030204" pitchFamily="34" charset="0"/>
              </a:rPr>
              <a:t>, oncoloog (FR) </a:t>
            </a:r>
            <a:endParaRPr lang="nl-BE" sz="5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BE" sz="5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BE" sz="5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BE" sz="5600" dirty="0">
                <a:solidFill>
                  <a:schemeClr val="tx2"/>
                </a:solidFill>
                <a:latin typeface="Calibri" panose="020F0502020204030204" pitchFamily="34" charset="0"/>
              </a:rPr>
              <a:t>HPV en fertiliteit </a:t>
            </a:r>
            <a:r>
              <a:rPr lang="nl-BE" sz="5600" i="1" dirty="0">
                <a:solidFill>
                  <a:schemeClr val="tx2"/>
                </a:solidFill>
                <a:latin typeface="Calibri" panose="020F0502020204030204" pitchFamily="34" charset="0"/>
              </a:rPr>
              <a:t>- Dr. Marine </a:t>
            </a:r>
            <a:r>
              <a:rPr lang="nl-BE" sz="5600" i="1" dirty="0" err="1">
                <a:solidFill>
                  <a:schemeClr val="tx2"/>
                </a:solidFill>
                <a:latin typeface="Calibri" panose="020F0502020204030204" pitchFamily="34" charset="0"/>
              </a:rPr>
              <a:t>Guisset</a:t>
            </a:r>
            <a:r>
              <a:rPr lang="nl-BE" sz="5600" i="1" dirty="0">
                <a:solidFill>
                  <a:schemeClr val="tx2"/>
                </a:solidFill>
                <a:latin typeface="Calibri" panose="020F0502020204030204" pitchFamily="34" charset="0"/>
              </a:rPr>
              <a:t>, gynaecoloog gespecialiseerd in fertiliteit (FR) </a:t>
            </a:r>
            <a:endParaRPr lang="nl-BE" sz="5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5600" dirty="0">
                <a:solidFill>
                  <a:schemeClr val="tx2"/>
                </a:solidFill>
                <a:latin typeface="Calibri" panose="020F0502020204030204" pitchFamily="34" charset="0"/>
              </a:rPr>
              <a:t>Mannen en HPV: screening, preventie en behandeling: penisreconstructies en -implantaten </a:t>
            </a:r>
            <a:r>
              <a:rPr lang="nl-NL" sz="5600" i="1" dirty="0">
                <a:solidFill>
                  <a:schemeClr val="tx2"/>
                </a:solidFill>
                <a:latin typeface="Calibri" panose="020F0502020204030204" pitchFamily="34" charset="0"/>
              </a:rPr>
              <a:t>- Dr. Sam Ward, uroloog (NL) </a:t>
            </a:r>
          </a:p>
          <a:p>
            <a:pPr marL="0" indent="0">
              <a:buNone/>
            </a:pPr>
            <a:r>
              <a:rPr lang="nl-BE" sz="5600" dirty="0">
                <a:solidFill>
                  <a:schemeClr val="tx2"/>
                </a:solidFill>
                <a:latin typeface="Calibri" panose="020F0502020204030204" pitchFamily="34" charset="0"/>
              </a:rPr>
              <a:t>Genitale letsels: impact op de levenskwaliteit </a:t>
            </a:r>
            <a:r>
              <a:rPr lang="nl-BE" sz="5600" i="1" dirty="0">
                <a:solidFill>
                  <a:schemeClr val="tx2"/>
                </a:solidFill>
                <a:latin typeface="Calibri" panose="020F0502020204030204" pitchFamily="34" charset="0"/>
              </a:rPr>
              <a:t>- mevr. </a:t>
            </a:r>
            <a:r>
              <a:rPr lang="nl-BE" sz="5600" i="1" dirty="0" err="1">
                <a:solidFill>
                  <a:schemeClr val="tx2"/>
                </a:solidFill>
                <a:latin typeface="Calibri" panose="020F0502020204030204" pitchFamily="34" charset="0"/>
              </a:rPr>
              <a:t>Alexandrine</a:t>
            </a:r>
            <a:r>
              <a:rPr lang="nl-BE" sz="5600" i="1" dirty="0">
                <a:solidFill>
                  <a:schemeClr val="tx2"/>
                </a:solidFill>
                <a:latin typeface="Calibri" panose="020F0502020204030204" pitchFamily="34" charset="0"/>
              </a:rPr>
              <a:t> Close en mevr. </a:t>
            </a:r>
            <a:r>
              <a:rPr lang="nl-BE" sz="5600" i="1" dirty="0" err="1">
                <a:solidFill>
                  <a:schemeClr val="tx2"/>
                </a:solidFill>
                <a:latin typeface="Calibri" panose="020F0502020204030204" pitchFamily="34" charset="0"/>
              </a:rPr>
              <a:t>Semiye</a:t>
            </a:r>
            <a:r>
              <a:rPr lang="nl-BE" sz="5600" i="1" dirty="0">
                <a:solidFill>
                  <a:schemeClr val="tx2"/>
                </a:solidFill>
                <a:latin typeface="Calibri" panose="020F0502020204030204" pitchFamily="34" charset="0"/>
              </a:rPr>
              <a:t> Tas, seksuologen (FR+NL) </a:t>
            </a:r>
            <a:endParaRPr lang="nl-BE" sz="5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BE" sz="5600" dirty="0">
                <a:solidFill>
                  <a:schemeClr val="tx2"/>
                </a:solidFill>
                <a:latin typeface="Calibri" panose="020F0502020204030204" pitchFamily="34" charset="0"/>
              </a:rPr>
              <a:t>Hypogonadisme: “late </a:t>
            </a:r>
            <a:r>
              <a:rPr lang="nl-BE" sz="5600" dirty="0" err="1">
                <a:solidFill>
                  <a:schemeClr val="tx2"/>
                </a:solidFill>
                <a:latin typeface="Calibri" panose="020F0502020204030204" pitchFamily="34" charset="0"/>
              </a:rPr>
              <a:t>onset</a:t>
            </a:r>
            <a:r>
              <a:rPr lang="nl-BE" sz="5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nl-BE" sz="5600" dirty="0" err="1">
                <a:solidFill>
                  <a:schemeClr val="tx2"/>
                </a:solidFill>
                <a:latin typeface="Calibri" panose="020F0502020204030204" pitchFamily="34" charset="0"/>
              </a:rPr>
              <a:t>hypogonadism</a:t>
            </a:r>
            <a:r>
              <a:rPr lang="nl-BE" sz="5600" dirty="0">
                <a:solidFill>
                  <a:schemeClr val="tx2"/>
                </a:solidFill>
                <a:latin typeface="Calibri" panose="020F0502020204030204" pitchFamily="34" charset="0"/>
              </a:rPr>
              <a:t>”. Diagnose en behandeling. Behoud van levenskwaliteit </a:t>
            </a:r>
            <a:r>
              <a:rPr lang="nl-BE" sz="5600" i="1" dirty="0">
                <a:solidFill>
                  <a:schemeClr val="tx2"/>
                </a:solidFill>
                <a:latin typeface="Calibri" panose="020F0502020204030204" pitchFamily="34" charset="0"/>
              </a:rPr>
              <a:t>- Dr. Sam Ward, uroloog(FR) </a:t>
            </a:r>
            <a:endParaRPr lang="nl-BE" sz="5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fr-BE" sz="5600" dirty="0">
              <a:solidFill>
                <a:schemeClr val="tx2"/>
              </a:solidFill>
            </a:endParaRPr>
          </a:p>
          <a:p>
            <a:endParaRPr lang="fr-BE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BE" sz="4500" dirty="0">
              <a:solidFill>
                <a:schemeClr val="tx2"/>
              </a:solidFill>
            </a:endParaRPr>
          </a:p>
        </p:txBody>
      </p:sp>
      <p:pic>
        <p:nvPicPr>
          <p:cNvPr id="3" name="Graphic 2" descr="Volledige pizza">
            <a:extLst>
              <a:ext uri="{FF2B5EF4-FFF2-40B4-BE49-F238E27FC236}">
                <a16:creationId xmlns:a16="http://schemas.microsoft.com/office/drawing/2014/main" id="{D2E16EE3-32C0-4175-BCE7-5349E7711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9261" y="5655251"/>
            <a:ext cx="686499" cy="686499"/>
          </a:xfrm>
          <a:prstGeom prst="rect">
            <a:avLst/>
          </a:prstGeom>
        </p:spPr>
      </p:pic>
      <p:pic>
        <p:nvPicPr>
          <p:cNvPr id="7" name="Graphic 6" descr="Wijn">
            <a:extLst>
              <a:ext uri="{FF2B5EF4-FFF2-40B4-BE49-F238E27FC236}">
                <a16:creationId xmlns:a16="http://schemas.microsoft.com/office/drawing/2014/main" id="{768F197E-70B9-4BBD-884E-91944E4F3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1098" y="5655250"/>
            <a:ext cx="686499" cy="686499"/>
          </a:xfrm>
          <a:prstGeom prst="rect">
            <a:avLst/>
          </a:prstGeom>
        </p:spPr>
      </p:pic>
      <p:pic>
        <p:nvPicPr>
          <p:cNvPr id="9" name="Graphic 8" descr="Klappende handen">
            <a:extLst>
              <a:ext uri="{FF2B5EF4-FFF2-40B4-BE49-F238E27FC236}">
                <a16:creationId xmlns:a16="http://schemas.microsoft.com/office/drawing/2014/main" id="{6024DDD2-3BD5-4F72-92F9-BACC7F3282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4534" y="5558515"/>
            <a:ext cx="914400" cy="914400"/>
          </a:xfrm>
          <a:prstGeom prst="rect">
            <a:avLst/>
          </a:prstGeom>
        </p:spPr>
      </p:pic>
      <p:pic>
        <p:nvPicPr>
          <p:cNvPr id="11" name="Graphic 10" descr="Thee">
            <a:extLst>
              <a:ext uri="{FF2B5EF4-FFF2-40B4-BE49-F238E27FC236}">
                <a16:creationId xmlns:a16="http://schemas.microsoft.com/office/drawing/2014/main" id="{2F2B1B58-E850-4A56-A80E-D9B9889515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9959" y="3388398"/>
            <a:ext cx="539692" cy="53969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3CB685B-D4E1-4669-9FD1-9B98773F22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01" y="274639"/>
            <a:ext cx="2588595" cy="5033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5035138" y="5831049"/>
            <a:ext cx="425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Met </a:t>
            </a:r>
            <a:r>
              <a:rPr lang="fr-BE" dirty="0" err="1" smtClean="0"/>
              <a:t>dank</a:t>
            </a:r>
            <a:r>
              <a:rPr lang="fr-BE" dirty="0" smtClean="0"/>
              <a:t> </a:t>
            </a:r>
            <a:r>
              <a:rPr lang="fr-BE" dirty="0" err="1" smtClean="0"/>
              <a:t>aan</a:t>
            </a:r>
            <a:r>
              <a:rPr lang="fr-BE" dirty="0" smtClean="0"/>
              <a:t> de sponsors!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984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023A9A5-D98F-6D42-8F57-E45CCD0A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0"/>
            <a:ext cx="109728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DANK AAN DE SPONSORS </a:t>
            </a:r>
            <a:br>
              <a:rPr lang="fr-FR" dirty="0" smtClean="0"/>
            </a:br>
            <a:r>
              <a:rPr lang="fr-FR" dirty="0" smtClean="0"/>
              <a:t>MERCI AUX SPONSORS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22142" r="56918" b="14499"/>
          <a:stretch/>
        </p:blipFill>
        <p:spPr bwMode="auto">
          <a:xfrm>
            <a:off x="3028201" y="1116952"/>
            <a:ext cx="6761352" cy="549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19779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364</Words>
  <Application>Microsoft Office PowerPoint</Application>
  <PresentationFormat>Breedbeeld</PresentationFormat>
  <Paragraphs>57</Paragraphs>
  <Slides>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Arial</vt:lpstr>
      <vt:lpstr>Calibri</vt:lpstr>
      <vt:lpstr>DIN Offc Pro Medium</vt:lpstr>
      <vt:lpstr>Eurostile</vt:lpstr>
      <vt:lpstr>Lucida Grande</vt:lpstr>
      <vt:lpstr>Wingdings</vt:lpstr>
      <vt:lpstr>Cover</vt:lpstr>
      <vt:lpstr>Presentation2</vt:lpstr>
      <vt:lpstr>La santé au cœur de Bruxelles et l’ Europe Gezondheid in hartje Brussel en Europa </vt:lpstr>
      <vt:lpstr>Introductie</vt:lpstr>
      <vt:lpstr>TEAM</vt:lpstr>
      <vt:lpstr>TEAMWORK</vt:lpstr>
      <vt:lpstr>VOOR UW PATIENT</vt:lpstr>
      <vt:lpstr>WELKOM – PROGRAMMA 28/9</vt:lpstr>
      <vt:lpstr>DANK AAN DE SPONSORS  MERCI AUX SPONSORS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santé au cœur de Bruxelles Gezondheid in hartje Brussel</dc:title>
  <dc:creator>peter de wil</dc:creator>
  <cp:lastModifiedBy>Alev Akin</cp:lastModifiedBy>
  <cp:revision>33</cp:revision>
  <dcterms:created xsi:type="dcterms:W3CDTF">2018-09-24T19:22:54Z</dcterms:created>
  <dcterms:modified xsi:type="dcterms:W3CDTF">2019-10-16T09:46:08Z</dcterms:modified>
</cp:coreProperties>
</file>