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74"/>
  </p:notesMasterIdLst>
  <p:sldIdLst>
    <p:sldId id="256" r:id="rId5"/>
    <p:sldId id="257" r:id="rId6"/>
    <p:sldId id="258" r:id="rId7"/>
    <p:sldId id="259" r:id="rId8"/>
    <p:sldId id="260" r:id="rId9"/>
    <p:sldId id="317" r:id="rId10"/>
    <p:sldId id="404" r:id="rId11"/>
    <p:sldId id="395" r:id="rId12"/>
    <p:sldId id="396" r:id="rId13"/>
    <p:sldId id="397" r:id="rId14"/>
    <p:sldId id="398" r:id="rId15"/>
    <p:sldId id="399" r:id="rId16"/>
    <p:sldId id="389" r:id="rId17"/>
    <p:sldId id="261" r:id="rId18"/>
    <p:sldId id="390" r:id="rId19"/>
    <p:sldId id="262" r:id="rId20"/>
    <p:sldId id="392"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6" r:id="rId43"/>
    <p:sldId id="287" r:id="rId44"/>
    <p:sldId id="288" r:id="rId45"/>
    <p:sldId id="289" r:id="rId46"/>
    <p:sldId id="382" r:id="rId47"/>
    <p:sldId id="385" r:id="rId48"/>
    <p:sldId id="357" r:id="rId49"/>
    <p:sldId id="406" r:id="rId50"/>
    <p:sldId id="403" r:id="rId51"/>
    <p:sldId id="388" r:id="rId52"/>
    <p:sldId id="361" r:id="rId53"/>
    <p:sldId id="362" r:id="rId54"/>
    <p:sldId id="363" r:id="rId55"/>
    <p:sldId id="364" r:id="rId56"/>
    <p:sldId id="365"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iltgvzjjHvxv8nwcurJ5FYGxXzC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8C59A7-A3E9-A50F-3D44-06D5D3EFED2A}" name="Sophie Liekens" initials="SL" userId="S::Sophie@vivel.be::e31ce9e5-b25b-4ed9-b37f-fef9a6a331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ophie Liekens" initials="" lastIdx="1" clrIdx="0"/>
  <p:cmAuthor id="1" name="Alev Akin"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AA"/>
    <a:srgbClr val="65CBE4"/>
    <a:srgbClr val="2B3B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0" autoAdjust="0"/>
  </p:normalViewPr>
  <p:slideViewPr>
    <p:cSldViewPr snapToGrid="0">
      <p:cViewPr varScale="1">
        <p:scale>
          <a:sx n="63" d="100"/>
          <a:sy n="63" d="100"/>
        </p:scale>
        <p:origin x="8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8827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7207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1858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9385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542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4587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2" name="Google Shape;19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56959ce0a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256959ce0a0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0" name="Google Shape;21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3633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0" name="Google Shape;33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6165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75692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2089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2" name="Google Shape;34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4318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0" name="Google Shape;36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7" name="Google Shape;36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3" name="Google Shape;37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9" name="Google Shape;37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1" name="Google Shape;3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9" name="Google Shape;40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1" name="Google Shape;42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9" name="Google Shape;439;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5" name="Google Shape;44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1" name="Google Shape;45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7" name="Google Shape;45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9" name="Google Shape;46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6260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7392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64107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53"/>
          <p:cNvSpPr/>
          <p:nvPr/>
        </p:nvSpPr>
        <p:spPr>
          <a:xfrm>
            <a:off x="4438997" y="0"/>
            <a:ext cx="7753004" cy="6858000"/>
          </a:xfrm>
          <a:prstGeom prst="rect">
            <a:avLst/>
          </a:prstGeom>
          <a:solidFill>
            <a:srgbClr val="06AF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 name="Google Shape;13;p53"/>
          <p:cNvSpPr txBox="1">
            <a:spLocks noGrp="1"/>
          </p:cNvSpPr>
          <p:nvPr>
            <p:ph type="subTitle" idx="1"/>
          </p:nvPr>
        </p:nvSpPr>
        <p:spPr>
          <a:xfrm>
            <a:off x="5511338" y="3602038"/>
            <a:ext cx="5478086"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3"/>
          <p:cNvSpPr txBox="1">
            <a:spLocks noGrp="1"/>
          </p:cNvSpPr>
          <p:nvPr>
            <p:ph type="ctrTitle"/>
          </p:nvPr>
        </p:nvSpPr>
        <p:spPr>
          <a:xfrm>
            <a:off x="5511338" y="1122363"/>
            <a:ext cx="5478086"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 name="Google Shape;15;p53">
            <a:extLst>
              <a:ext uri="{FF2B5EF4-FFF2-40B4-BE49-F238E27FC236}">
                <a16:creationId xmlns:a16="http://schemas.microsoft.com/office/drawing/2014/main" id="{4C698BB0-3B65-6D2C-5962-5CE5BF1B274E}"/>
              </a:ext>
            </a:extLst>
          </p:cNvPr>
          <p:cNvGrpSpPr/>
          <p:nvPr userDrawn="1"/>
        </p:nvGrpSpPr>
        <p:grpSpPr>
          <a:xfrm>
            <a:off x="358235" y="4613079"/>
            <a:ext cx="3699034" cy="1940994"/>
            <a:chOff x="387489" y="4416927"/>
            <a:chExt cx="3699034" cy="1940994"/>
          </a:xfrm>
        </p:grpSpPr>
        <p:pic>
          <p:nvPicPr>
            <p:cNvPr id="3" name="Google Shape;16;p53" descr="Afbeelding met tekst, Lettertype, symbool, schermopname&#10;&#10;Automatisch gegenereerde beschrijving">
              <a:extLst>
                <a:ext uri="{FF2B5EF4-FFF2-40B4-BE49-F238E27FC236}">
                  <a16:creationId xmlns:a16="http://schemas.microsoft.com/office/drawing/2014/main" id="{A1567622-D8F9-2AA0-9607-03A786161A3F}"/>
                </a:ext>
              </a:extLst>
            </p:cNvPr>
            <p:cNvPicPr preferRelativeResize="0"/>
            <p:nvPr/>
          </p:nvPicPr>
          <p:blipFill rotWithShape="1">
            <a:blip r:embed="rId2">
              <a:alphaModFix/>
            </a:blip>
            <a:srcRect/>
            <a:stretch/>
          </p:blipFill>
          <p:spPr>
            <a:xfrm>
              <a:off x="387489" y="4429459"/>
              <a:ext cx="997952" cy="538894"/>
            </a:xfrm>
            <a:prstGeom prst="rect">
              <a:avLst/>
            </a:prstGeom>
            <a:noFill/>
            <a:ln>
              <a:noFill/>
            </a:ln>
          </p:spPr>
        </p:pic>
        <p:pic>
          <p:nvPicPr>
            <p:cNvPr id="4" name="Google Shape;17;p53" descr="Afbeelding met tekst, Lettertype, schermopname, Graphics&#10;&#10;Automatisch gegenereerde beschrijving">
              <a:extLst>
                <a:ext uri="{FF2B5EF4-FFF2-40B4-BE49-F238E27FC236}">
                  <a16:creationId xmlns:a16="http://schemas.microsoft.com/office/drawing/2014/main" id="{03B1EF22-4390-68E4-9EB9-7C88B539DCB2}"/>
                </a:ext>
              </a:extLst>
            </p:cNvPr>
            <p:cNvPicPr preferRelativeResize="0"/>
            <p:nvPr/>
          </p:nvPicPr>
          <p:blipFill rotWithShape="1">
            <a:blip r:embed="rId3">
              <a:alphaModFix/>
            </a:blip>
            <a:srcRect/>
            <a:stretch/>
          </p:blipFill>
          <p:spPr>
            <a:xfrm>
              <a:off x="609583" y="5113049"/>
              <a:ext cx="599818" cy="599818"/>
            </a:xfrm>
            <a:prstGeom prst="rect">
              <a:avLst/>
            </a:prstGeom>
            <a:noFill/>
            <a:ln>
              <a:noFill/>
            </a:ln>
          </p:spPr>
        </p:pic>
        <p:pic>
          <p:nvPicPr>
            <p:cNvPr id="5" name="Google Shape;18;p53" descr="Afbeelding met tekst, Lettertype, logo, Graphics&#10;&#10;Automatisch gegenereerde beschrijving">
              <a:extLst>
                <a:ext uri="{FF2B5EF4-FFF2-40B4-BE49-F238E27FC236}">
                  <a16:creationId xmlns:a16="http://schemas.microsoft.com/office/drawing/2014/main" id="{E5035C9A-B125-D7E8-3C41-51844C14C9E0}"/>
                </a:ext>
              </a:extLst>
            </p:cNvPr>
            <p:cNvPicPr preferRelativeResize="0"/>
            <p:nvPr/>
          </p:nvPicPr>
          <p:blipFill rotWithShape="1">
            <a:blip r:embed="rId4">
              <a:alphaModFix/>
            </a:blip>
            <a:srcRect/>
            <a:stretch/>
          </p:blipFill>
          <p:spPr>
            <a:xfrm>
              <a:off x="1783969" y="5805308"/>
              <a:ext cx="2302554" cy="552613"/>
            </a:xfrm>
            <a:prstGeom prst="rect">
              <a:avLst/>
            </a:prstGeom>
            <a:noFill/>
            <a:ln>
              <a:noFill/>
            </a:ln>
          </p:spPr>
        </p:pic>
        <p:pic>
          <p:nvPicPr>
            <p:cNvPr id="6" name="Google Shape;19;p53">
              <a:extLst>
                <a:ext uri="{FF2B5EF4-FFF2-40B4-BE49-F238E27FC236}">
                  <a16:creationId xmlns:a16="http://schemas.microsoft.com/office/drawing/2014/main" id="{495A1007-F46B-AE00-760C-EF2A65A207C8}"/>
                </a:ext>
              </a:extLst>
            </p:cNvPr>
            <p:cNvPicPr preferRelativeResize="0"/>
            <p:nvPr/>
          </p:nvPicPr>
          <p:blipFill rotWithShape="1">
            <a:blip r:embed="rId5">
              <a:alphaModFix/>
            </a:blip>
            <a:srcRect/>
            <a:stretch/>
          </p:blipFill>
          <p:spPr>
            <a:xfrm>
              <a:off x="1934927" y="4416927"/>
              <a:ext cx="2000638" cy="549471"/>
            </a:xfrm>
            <a:prstGeom prst="rect">
              <a:avLst/>
            </a:prstGeom>
            <a:noFill/>
            <a:ln>
              <a:noFill/>
            </a:ln>
          </p:spPr>
        </p:pic>
        <p:pic>
          <p:nvPicPr>
            <p:cNvPr id="7" name="Google Shape;20;p53" descr="Afbeelding met tekst, Lettertype, Graphics, logo&#10;&#10;Automatisch gegenereerde beschrijving">
              <a:extLst>
                <a:ext uri="{FF2B5EF4-FFF2-40B4-BE49-F238E27FC236}">
                  <a16:creationId xmlns:a16="http://schemas.microsoft.com/office/drawing/2014/main" id="{9A716BF1-9F24-D512-3EFD-1D4F779CA245}"/>
                </a:ext>
              </a:extLst>
            </p:cNvPr>
            <p:cNvPicPr preferRelativeResize="0"/>
            <p:nvPr/>
          </p:nvPicPr>
          <p:blipFill rotWithShape="1">
            <a:blip r:embed="rId6">
              <a:alphaModFix/>
            </a:blip>
            <a:srcRect/>
            <a:stretch/>
          </p:blipFill>
          <p:spPr>
            <a:xfrm>
              <a:off x="387489" y="5864750"/>
              <a:ext cx="1044007" cy="471831"/>
            </a:xfrm>
            <a:prstGeom prst="rect">
              <a:avLst/>
            </a:prstGeom>
            <a:noFill/>
            <a:ln>
              <a:noFill/>
            </a:ln>
          </p:spPr>
        </p:pic>
      </p:grpSp>
      <p:pic>
        <p:nvPicPr>
          <p:cNvPr id="8" name="Google Shape;21;p53" descr="Afbeelding met patroon, kunst, Graphics, schermopname&#10;&#10;Automatisch gegenereerde beschrijving">
            <a:extLst>
              <a:ext uri="{FF2B5EF4-FFF2-40B4-BE49-F238E27FC236}">
                <a16:creationId xmlns:a16="http://schemas.microsoft.com/office/drawing/2014/main" id="{DBF83877-F9AD-8E66-3C70-DAC30060676B}"/>
              </a:ext>
            </a:extLst>
          </p:cNvPr>
          <p:cNvPicPr preferRelativeResize="0"/>
          <p:nvPr userDrawn="1"/>
        </p:nvPicPr>
        <p:blipFill rotWithShape="1">
          <a:blip r:embed="rId7">
            <a:alphaModFix/>
          </a:blip>
          <a:srcRect/>
          <a:stretch/>
        </p:blipFill>
        <p:spPr>
          <a:xfrm>
            <a:off x="657919" y="472798"/>
            <a:ext cx="3120649" cy="3597135"/>
          </a:xfrm>
          <a:prstGeom prst="rect">
            <a:avLst/>
          </a:prstGeom>
          <a:noFill/>
          <a:ln>
            <a:noFill/>
          </a:ln>
        </p:spPr>
      </p:pic>
      <p:pic>
        <p:nvPicPr>
          <p:cNvPr id="9" name="Afbeelding 8" descr="Afbeelding met Graphics, Lettertype, grafische vormgeving, schermopname&#10;&#10;Automatisch gegenereerde beschrijving">
            <a:extLst>
              <a:ext uri="{FF2B5EF4-FFF2-40B4-BE49-F238E27FC236}">
                <a16:creationId xmlns:a16="http://schemas.microsoft.com/office/drawing/2014/main" id="{C7D8DF35-6970-ABCC-7D65-CDBD55D13728}"/>
              </a:ext>
            </a:extLst>
          </p:cNvPr>
          <p:cNvPicPr>
            <a:picLocks noChangeAspect="1"/>
          </p:cNvPicPr>
          <p:nvPr userDrawn="1"/>
        </p:nvPicPr>
        <p:blipFill>
          <a:blip r:embed="rId8"/>
          <a:stretch>
            <a:fillRect/>
          </a:stretch>
        </p:blipFill>
        <p:spPr>
          <a:xfrm>
            <a:off x="1836481" y="5064931"/>
            <a:ext cx="1970662" cy="98533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81"/>
        <p:cNvGrpSpPr/>
        <p:nvPr/>
      </p:nvGrpSpPr>
      <p:grpSpPr>
        <a:xfrm>
          <a:off x="0" y="0"/>
          <a:ext cx="0" cy="0"/>
          <a:chOff x="0" y="0"/>
          <a:chExt cx="0" cy="0"/>
        </a:xfrm>
      </p:grpSpPr>
      <p:sp>
        <p:nvSpPr>
          <p:cNvPr id="82" name="Google Shape;82;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88"/>
        <p:cNvGrpSpPr/>
        <p:nvPr/>
      </p:nvGrpSpPr>
      <p:grpSpPr>
        <a:xfrm>
          <a:off x="0" y="0"/>
          <a:ext cx="0" cy="0"/>
          <a:chOff x="0" y="0"/>
          <a:chExt cx="0" cy="0"/>
        </a:xfrm>
      </p:grpSpPr>
      <p:sp>
        <p:nvSpPr>
          <p:cNvPr id="89" name="Google Shape;89;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1"/>
          <p:cNvSpPr>
            <a:spLocks noGrp="1"/>
          </p:cNvSpPr>
          <p:nvPr>
            <p:ph type="pic" idx="2"/>
          </p:nvPr>
        </p:nvSpPr>
        <p:spPr>
          <a:xfrm>
            <a:off x="5183188" y="987425"/>
            <a:ext cx="6172200" cy="4873625"/>
          </a:xfrm>
          <a:prstGeom prst="rect">
            <a:avLst/>
          </a:prstGeom>
          <a:noFill/>
          <a:ln>
            <a:noFill/>
          </a:ln>
        </p:spPr>
      </p:sp>
      <p:sp>
        <p:nvSpPr>
          <p:cNvPr id="91" name="Google Shape;91;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95"/>
        <p:cNvGrpSpPr/>
        <p:nvPr/>
      </p:nvGrpSpPr>
      <p:grpSpPr>
        <a:xfrm>
          <a:off x="0" y="0"/>
          <a:ext cx="0" cy="0"/>
          <a:chOff x="0" y="0"/>
          <a:chExt cx="0" cy="0"/>
        </a:xfrm>
      </p:grpSpPr>
      <p:sp>
        <p:nvSpPr>
          <p:cNvPr id="96" name="Google Shape;9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01"/>
        <p:cNvGrpSpPr/>
        <p:nvPr/>
      </p:nvGrpSpPr>
      <p:grpSpPr>
        <a:xfrm>
          <a:off x="0" y="0"/>
          <a:ext cx="0" cy="0"/>
          <a:chOff x="0" y="0"/>
          <a:chExt cx="0" cy="0"/>
        </a:xfrm>
      </p:grpSpPr>
      <p:sp>
        <p:nvSpPr>
          <p:cNvPr id="102" name="Google Shape;102;p6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6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22"/>
        <p:cNvGrpSpPr/>
        <p:nvPr/>
      </p:nvGrpSpPr>
      <p:grpSpPr>
        <a:xfrm>
          <a:off x="0" y="0"/>
          <a:ext cx="0" cy="0"/>
          <a:chOff x="0" y="0"/>
          <a:chExt cx="0" cy="0"/>
        </a:xfrm>
      </p:grpSpPr>
      <p:sp>
        <p:nvSpPr>
          <p:cNvPr id="23" name="Google Shape;23;p54"/>
          <p:cNvSpPr/>
          <p:nvPr/>
        </p:nvSpPr>
        <p:spPr>
          <a:xfrm>
            <a:off x="0" y="0"/>
            <a:ext cx="12192000" cy="2091559"/>
          </a:xfrm>
          <a:prstGeom prst="rect">
            <a:avLst/>
          </a:prstGeom>
          <a:solidFill>
            <a:srgbClr val="00A6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 name="Google Shape;24;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4"/>
          <p:cNvSpPr txBox="1">
            <a:spLocks noGrp="1"/>
          </p:cNvSpPr>
          <p:nvPr>
            <p:ph type="body" idx="1"/>
          </p:nvPr>
        </p:nvSpPr>
        <p:spPr>
          <a:xfrm>
            <a:off x="838200" y="2456685"/>
            <a:ext cx="10515600" cy="372027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29"/>
        <p:cNvGrpSpPr/>
        <p:nvPr/>
      </p:nvGrpSpPr>
      <p:grpSpPr>
        <a:xfrm>
          <a:off x="0" y="0"/>
          <a:ext cx="0" cy="0"/>
          <a:chOff x="0" y="0"/>
          <a:chExt cx="0" cy="0"/>
        </a:xfrm>
      </p:grpSpPr>
      <p:sp>
        <p:nvSpPr>
          <p:cNvPr id="30" name="Google Shape;30;p58"/>
          <p:cNvSpPr/>
          <p:nvPr/>
        </p:nvSpPr>
        <p:spPr>
          <a:xfrm>
            <a:off x="8420793" y="0"/>
            <a:ext cx="3771207" cy="6858000"/>
          </a:xfrm>
          <a:prstGeom prst="rect">
            <a:avLst/>
          </a:prstGeom>
          <a:solidFill>
            <a:srgbClr val="ABCD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 name="Google Shape;31;p58"/>
          <p:cNvSpPr txBox="1">
            <a:spLocks noGrp="1"/>
          </p:cNvSpPr>
          <p:nvPr>
            <p:ph type="title"/>
          </p:nvPr>
        </p:nvSpPr>
        <p:spPr>
          <a:xfrm>
            <a:off x="819553" y="2475649"/>
            <a:ext cx="617724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2B3B7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
        <p:nvSpPr>
          <p:cNvPr id="35" name="Google Shape;35;p58"/>
          <p:cNvSpPr/>
          <p:nvPr/>
        </p:nvSpPr>
        <p:spPr>
          <a:xfrm>
            <a:off x="7639396" y="1910491"/>
            <a:ext cx="3037018" cy="3037018"/>
          </a:xfrm>
          <a:prstGeom prst="ellipse">
            <a:avLst/>
          </a:prstGeom>
          <a:solidFill>
            <a:srgbClr val="2B3B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6" name="Google Shape;36;p58" descr="Afbeelding met patroon, kunst, Graphics, schermopname&#10;&#10;Automatisch gegenereerde beschrijving"/>
          <p:cNvPicPr preferRelativeResize="0"/>
          <p:nvPr/>
        </p:nvPicPr>
        <p:blipFill rotWithShape="1">
          <a:blip r:embed="rId2">
            <a:alphaModFix/>
          </a:blip>
          <a:srcRect/>
          <a:stretch/>
        </p:blipFill>
        <p:spPr>
          <a:xfrm flipH="1">
            <a:off x="8281995" y="2419349"/>
            <a:ext cx="1751820" cy="2019302"/>
          </a:xfrm>
          <a:prstGeom prst="rect">
            <a:avLst/>
          </a:prstGeom>
          <a:noFill/>
          <a:ln>
            <a:noFill/>
          </a:ln>
        </p:spPr>
      </p:pic>
      <p:sp>
        <p:nvSpPr>
          <p:cNvPr id="37" name="Google Shape;37;p58"/>
          <p:cNvSpPr/>
          <p:nvPr/>
        </p:nvSpPr>
        <p:spPr>
          <a:xfrm>
            <a:off x="7098301" y="1651787"/>
            <a:ext cx="1486644" cy="1486644"/>
          </a:xfrm>
          <a:prstGeom prst="ellipse">
            <a:avLst/>
          </a:prstGeom>
          <a:solidFill>
            <a:srgbClr val="D419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en object">
  <p:cSld name="1_Titel en object">
    <p:spTree>
      <p:nvGrpSpPr>
        <p:cNvPr id="1" name="Shape 38"/>
        <p:cNvGrpSpPr/>
        <p:nvPr/>
      </p:nvGrpSpPr>
      <p:grpSpPr>
        <a:xfrm>
          <a:off x="0" y="0"/>
          <a:ext cx="0" cy="0"/>
          <a:chOff x="0" y="0"/>
          <a:chExt cx="0" cy="0"/>
        </a:xfrm>
      </p:grpSpPr>
      <p:sp>
        <p:nvSpPr>
          <p:cNvPr id="39" name="Google Shape;39;p70"/>
          <p:cNvSpPr/>
          <p:nvPr/>
        </p:nvSpPr>
        <p:spPr>
          <a:xfrm>
            <a:off x="0" y="0"/>
            <a:ext cx="12192000" cy="3300248"/>
          </a:xfrm>
          <a:prstGeom prst="rect">
            <a:avLst/>
          </a:prstGeom>
          <a:solidFill>
            <a:srgbClr val="65CB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Google Shape;40;p70"/>
          <p:cNvSpPr/>
          <p:nvPr/>
        </p:nvSpPr>
        <p:spPr>
          <a:xfrm>
            <a:off x="567558" y="2207171"/>
            <a:ext cx="11056883" cy="3969791"/>
          </a:xfrm>
          <a:prstGeom prst="rect">
            <a:avLst/>
          </a:prstGeom>
          <a:solidFill>
            <a:srgbClr val="06AF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 name="Google Shape;41;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0"/>
          <p:cNvSpPr txBox="1">
            <a:spLocks noGrp="1"/>
          </p:cNvSpPr>
          <p:nvPr>
            <p:ph type="body" idx="1"/>
          </p:nvPr>
        </p:nvSpPr>
        <p:spPr>
          <a:xfrm>
            <a:off x="838200" y="2456685"/>
            <a:ext cx="10515600" cy="34816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en object">
  <p:cSld name="1_Titel en object 2">
    <p:spTree>
      <p:nvGrpSpPr>
        <p:cNvPr id="1" name="Shape 46"/>
        <p:cNvGrpSpPr/>
        <p:nvPr/>
      </p:nvGrpSpPr>
      <p:grpSpPr>
        <a:xfrm>
          <a:off x="0" y="0"/>
          <a:ext cx="0" cy="0"/>
          <a:chOff x="0" y="0"/>
          <a:chExt cx="0" cy="0"/>
        </a:xfrm>
      </p:grpSpPr>
      <p:sp>
        <p:nvSpPr>
          <p:cNvPr id="47" name="Google Shape;47;p71"/>
          <p:cNvSpPr/>
          <p:nvPr/>
        </p:nvSpPr>
        <p:spPr>
          <a:xfrm>
            <a:off x="0" y="0"/>
            <a:ext cx="12192000" cy="2091559"/>
          </a:xfrm>
          <a:prstGeom prst="rect">
            <a:avLst/>
          </a:prstGeom>
          <a:solidFill>
            <a:srgbClr val="2B3B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 name="Google Shape;4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1"/>
          <p:cNvSpPr txBox="1">
            <a:spLocks noGrp="1"/>
          </p:cNvSpPr>
          <p:nvPr>
            <p:ph type="body" idx="1"/>
          </p:nvPr>
        </p:nvSpPr>
        <p:spPr>
          <a:xfrm>
            <a:off x="838200" y="2456685"/>
            <a:ext cx="10515600" cy="372027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3"/>
        <p:cNvGrpSpPr/>
        <p:nvPr/>
      </p:nvGrpSpPr>
      <p:grpSpPr>
        <a:xfrm>
          <a:off x="0" y="0"/>
          <a:ext cx="0" cy="0"/>
          <a:chOff x="0" y="0"/>
          <a:chExt cx="0" cy="0"/>
        </a:xfrm>
      </p:grpSpPr>
      <p:sp>
        <p:nvSpPr>
          <p:cNvPr id="54" name="Google Shape;5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57"/>
        <p:cNvGrpSpPr/>
        <p:nvPr/>
      </p:nvGrpSpPr>
      <p:grpSpPr>
        <a:xfrm>
          <a:off x="0" y="0"/>
          <a:ext cx="0" cy="0"/>
          <a:chOff x="0" y="0"/>
          <a:chExt cx="0" cy="0"/>
        </a:xfrm>
      </p:grpSpPr>
      <p:sp>
        <p:nvSpPr>
          <p:cNvPr id="58" name="Google Shape;58;p55"/>
          <p:cNvSpPr/>
          <p:nvPr/>
        </p:nvSpPr>
        <p:spPr>
          <a:xfrm>
            <a:off x="8875748" y="-1703352"/>
            <a:ext cx="4943404" cy="4943404"/>
          </a:xfrm>
          <a:prstGeom prst="ellipse">
            <a:avLst/>
          </a:prstGeom>
          <a:solidFill>
            <a:srgbClr val="65CB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 name="Google Shape;59;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64"/>
        <p:cNvGrpSpPr/>
        <p:nvPr/>
      </p:nvGrpSpPr>
      <p:grpSpPr>
        <a:xfrm>
          <a:off x="0" y="0"/>
          <a:ext cx="0" cy="0"/>
          <a:chOff x="0" y="0"/>
          <a:chExt cx="0" cy="0"/>
        </a:xfrm>
      </p:grpSpPr>
      <p:sp>
        <p:nvSpPr>
          <p:cNvPr id="65" name="Google Shape;65;p56"/>
          <p:cNvSpPr/>
          <p:nvPr/>
        </p:nvSpPr>
        <p:spPr>
          <a:xfrm>
            <a:off x="0" y="1"/>
            <a:ext cx="12192000" cy="1690688"/>
          </a:xfrm>
          <a:prstGeom prst="rect">
            <a:avLst/>
          </a:prstGeom>
          <a:solidFill>
            <a:srgbClr val="00A6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 name="Google Shape;66;p56"/>
          <p:cNvSpPr txBox="1">
            <a:spLocks noGrp="1"/>
          </p:cNvSpPr>
          <p:nvPr>
            <p:ph type="title"/>
          </p:nvPr>
        </p:nvSpPr>
        <p:spPr>
          <a:xfrm>
            <a:off x="838200" y="365126"/>
            <a:ext cx="10515600" cy="9591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6"/>
          <p:cNvSpPr txBox="1">
            <a:spLocks noGrp="1"/>
          </p:cNvSpPr>
          <p:nvPr>
            <p:ph type="body" idx="1"/>
          </p:nvPr>
        </p:nvSpPr>
        <p:spPr>
          <a:xfrm>
            <a:off x="838200" y="2055811"/>
            <a:ext cx="5181600" cy="412115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6"/>
          <p:cNvSpPr txBox="1">
            <a:spLocks noGrp="1"/>
          </p:cNvSpPr>
          <p:nvPr>
            <p:ph type="body" idx="2"/>
          </p:nvPr>
        </p:nvSpPr>
        <p:spPr>
          <a:xfrm>
            <a:off x="6172200" y="2055811"/>
            <a:ext cx="5181600" cy="412115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72"/>
        <p:cNvGrpSpPr/>
        <p:nvPr/>
      </p:nvGrpSpPr>
      <p:grpSpPr>
        <a:xfrm>
          <a:off x="0" y="0"/>
          <a:ext cx="0" cy="0"/>
          <a:chOff x="0" y="0"/>
          <a:chExt cx="0" cy="0"/>
        </a:xfrm>
      </p:grpSpPr>
      <p:sp>
        <p:nvSpPr>
          <p:cNvPr id="73" name="Google Shape;73;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1.sv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ehealth.fgov.be/nl/page/task-force-data-technology-against-corona" TargetMode="External"/><Relationship Id="rId7" Type="http://schemas.openxmlformats.org/officeDocument/2006/relationships/image" Target="../media/image40.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www.ehealth.fgov.be/nl/beroepsbeoefenaars-in-de-gezondheidszorg/diensten/ehealthbox?h=1" TargetMode="External"/><Relationship Id="rId7" Type="http://schemas.openxmlformats.org/officeDocument/2006/relationships/image" Target="../media/image42.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8.sv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hyperlink" Target="https://www.ehealth.fgov.be/nl/page/task-force-data-technology-against-corona" TargetMode="External"/><Relationship Id="rId7" Type="http://schemas.openxmlformats.org/officeDocument/2006/relationships/image" Target="../media/image40.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hyperlink" Target="https://www.ehealth.fgov.be/nl/page/task-force-data-technology-against-corona" TargetMode="External"/><Relationship Id="rId7" Type="http://schemas.openxmlformats.org/officeDocument/2006/relationships/image" Target="../media/image40.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www.ehealth.fgov.be/nl/page/task-force-data-technology-against-corona" TargetMode="External"/><Relationship Id="rId7" Type="http://schemas.openxmlformats.org/officeDocument/2006/relationships/image" Target="../media/image40.sv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www.ehealth.fgov.be/nl/page/task-force-data-technology-against-corona" TargetMode="External"/><Relationship Id="rId7" Type="http://schemas.openxmlformats.org/officeDocument/2006/relationships/image" Target="../media/image40.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siilo.com/" TargetMode="External"/><Relationship Id="rId7" Type="http://schemas.openxmlformats.org/officeDocument/2006/relationships/hyperlink" Target="https://www.ehealth.fgov.be/nl/page/task-force-data-technology-against-corona" TargetMode="External"/><Relationship Id="rId12" Type="http://schemas.openxmlformats.org/officeDocument/2006/relationships/image" Target="../media/image40.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youtube.com/watch?v=LzNPVmelFpc" TargetMode="External"/><Relationship Id="rId11" Type="http://schemas.openxmlformats.org/officeDocument/2006/relationships/image" Target="../media/image39.png"/><Relationship Id="rId5" Type="http://schemas.openxmlformats.org/officeDocument/2006/relationships/hyperlink" Target="https://www.domusmedica.be/actueel/veilige-communicatie-en-gegevensdeling-siilo-en-transferbox" TargetMode="External"/><Relationship Id="rId10" Type="http://schemas.openxmlformats.org/officeDocument/2006/relationships/image" Target="../media/image43.png"/><Relationship Id="rId4" Type="http://schemas.openxmlformats.org/officeDocument/2006/relationships/hyperlink" Target="https://www.siilo.com/nl/prisma" TargetMode="External"/><Relationship Id="rId9" Type="http://schemas.openxmlformats.org/officeDocument/2006/relationships/image" Target="../media/image42.svg"/></Relationships>
</file>

<file path=ppt/slides/_rels/slide3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hyperlink" Target="http://www.ordomedic.be/" TargetMode="External"/><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www.domusmedica.be/actueel/veilige-communicatie-en-gegevensdeling-siilo-en-transferbo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5.sv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svg"/></Relationships>
</file>

<file path=ppt/slides/_rels/slide4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hyperlink" Target="http://www.caw.be/" TargetMode="External"/><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56.png"/><Relationship Id="rId5" Type="http://schemas.openxmlformats.org/officeDocument/2006/relationships/image" Target="../media/image41.png"/><Relationship Id="rId10" Type="http://schemas.openxmlformats.org/officeDocument/2006/relationships/image" Target="../media/image55.svg"/><Relationship Id="rId4" Type="http://schemas.openxmlformats.org/officeDocument/2006/relationships/hyperlink" Target="https://www.caw.be/aanmeldformulier-verwijzers/" TargetMode="External"/><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www.vlaanderen.be/gemeenten-en-provincies/overzicht-van-vlaamse-steden-en-gemeenten#provincie-west-vlaanderen" TargetMode="External"/><Relationship Id="rId3" Type="http://schemas.openxmlformats.org/officeDocument/2006/relationships/image" Target="../media/image58.jpeg"/><Relationship Id="rId7" Type="http://schemas.openxmlformats.org/officeDocument/2006/relationships/hyperlink" Target="https://www.vlaanderen.be/gemeenten-en-provincies/overzicht-van-vlaamse-steden-en-gemeenten#provincie-vlaams-brabant"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vlaanderen.be/gemeenten-en-provincies/overzicht-van-vlaamse-steden-en-gemeenten#provincie-oost-vlaanderen" TargetMode="External"/><Relationship Id="rId11" Type="http://schemas.openxmlformats.org/officeDocument/2006/relationships/image" Target="../media/image60.svg"/><Relationship Id="rId5" Type="http://schemas.openxmlformats.org/officeDocument/2006/relationships/hyperlink" Target="https://www.vlaanderen.be/gemeenten-en-provincies/overzicht-van-vlaamse-steden-en-gemeenten#provincie-limburg" TargetMode="External"/><Relationship Id="rId10" Type="http://schemas.openxmlformats.org/officeDocument/2006/relationships/image" Target="../media/image59.png"/><Relationship Id="rId4" Type="http://schemas.openxmlformats.org/officeDocument/2006/relationships/hyperlink" Target="https://www.vlaanderen.be/gemeenten-en-provincies/overzicht-van-vlaamse-steden-en-gemeenten#provincie-antwerpen" TargetMode="External"/><Relationship Id="rId9" Type="http://schemas.openxmlformats.org/officeDocument/2006/relationships/hyperlink" Target="http://www.ocmw-info-cpas.be/home_n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2" name="Rechthoek 1">
            <a:extLst>
              <a:ext uri="{FF2B5EF4-FFF2-40B4-BE49-F238E27FC236}">
                <a16:creationId xmlns:a16="http://schemas.microsoft.com/office/drawing/2014/main" id="{DF847FDE-C1B2-ABFB-D347-20BB6A48071C}"/>
              </a:ext>
            </a:extLst>
          </p:cNvPr>
          <p:cNvSpPr/>
          <p:nvPr/>
        </p:nvSpPr>
        <p:spPr>
          <a:xfrm>
            <a:off x="4430487" y="0"/>
            <a:ext cx="7761514" cy="6858000"/>
          </a:xfrm>
          <a:prstGeom prst="rect">
            <a:avLst/>
          </a:prstGeom>
          <a:solidFill>
            <a:srgbClr val="00A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1" name="Google Shape;111;p1"/>
          <p:cNvSpPr txBox="1">
            <a:spLocks noGrp="1"/>
          </p:cNvSpPr>
          <p:nvPr>
            <p:ph type="subTitle" idx="1"/>
          </p:nvPr>
        </p:nvSpPr>
        <p:spPr>
          <a:xfrm>
            <a:off x="5511338" y="3602038"/>
            <a:ext cx="5478086" cy="1655762"/>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400"/>
              <a:buNone/>
            </a:pPr>
            <a:r>
              <a:rPr lang="nl-NL" sz="2400" b="1"/>
              <a:t>Psychologische zorg binnen de 1ste lijn</a:t>
            </a:r>
            <a:endParaRPr/>
          </a:p>
        </p:txBody>
      </p:sp>
      <p:sp>
        <p:nvSpPr>
          <p:cNvPr id="112" name="Google Shape;112;p1"/>
          <p:cNvSpPr txBox="1">
            <a:spLocks noGrp="1"/>
          </p:cNvSpPr>
          <p:nvPr>
            <p:ph type="ctrTitle"/>
          </p:nvPr>
        </p:nvSpPr>
        <p:spPr>
          <a:xfrm>
            <a:off x="5511338" y="1122363"/>
            <a:ext cx="5478086"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r>
              <a:rPr lang="nl-NL" sz="3600" b="1"/>
              <a:t>LOKALE SAMENWERKING</a:t>
            </a:r>
            <a:br>
              <a:rPr lang="nl-NL" sz="3600" b="1"/>
            </a:br>
            <a:endParaRPr sz="3600" b="1"/>
          </a:p>
        </p:txBody>
      </p:sp>
      <p:sp>
        <p:nvSpPr>
          <p:cNvPr id="4" name="Rechthoek 3">
            <a:extLst>
              <a:ext uri="{FF2B5EF4-FFF2-40B4-BE49-F238E27FC236}">
                <a16:creationId xmlns:a16="http://schemas.microsoft.com/office/drawing/2014/main" id="{C80D8C34-A184-1774-8F91-48C045B08BBD}"/>
              </a:ext>
            </a:extLst>
          </p:cNvPr>
          <p:cNvSpPr/>
          <p:nvPr/>
        </p:nvSpPr>
        <p:spPr>
          <a:xfrm>
            <a:off x="4321629" y="5910943"/>
            <a:ext cx="7870371" cy="9361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5">
            <a:extLst>
              <a:ext uri="{FF2B5EF4-FFF2-40B4-BE49-F238E27FC236}">
                <a16:creationId xmlns:a16="http://schemas.microsoft.com/office/drawing/2014/main" id="{9C4805A3-FE51-6BF0-92D4-D73413922738}"/>
              </a:ext>
            </a:extLst>
          </p:cNvPr>
          <p:cNvPicPr>
            <a:picLocks noChangeAspect="1"/>
          </p:cNvPicPr>
          <p:nvPr/>
        </p:nvPicPr>
        <p:blipFill>
          <a:blip r:embed="rId3"/>
          <a:stretch>
            <a:fillRect/>
          </a:stretch>
        </p:blipFill>
        <p:spPr>
          <a:xfrm>
            <a:off x="7518150" y="6048433"/>
            <a:ext cx="1464462" cy="570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Ondersteunende activiteiten</a:t>
            </a:r>
            <a:endParaRPr dirty="0"/>
          </a:p>
        </p:txBody>
      </p:sp>
      <p:sp>
        <p:nvSpPr>
          <p:cNvPr id="153" name="Google Shape;153;p19"/>
          <p:cNvSpPr txBox="1">
            <a:spLocks noGrp="1"/>
          </p:cNvSpPr>
          <p:nvPr>
            <p:ph type="body" idx="1"/>
          </p:nvPr>
        </p:nvSpPr>
        <p:spPr>
          <a:xfrm>
            <a:off x="607088" y="2450961"/>
            <a:ext cx="11039480" cy="4186813"/>
          </a:xfrm>
          <a:prstGeom prst="rect">
            <a:avLst/>
          </a:prstGeom>
          <a:noFill/>
          <a:ln>
            <a:noFill/>
          </a:ln>
        </p:spPr>
        <p:txBody>
          <a:bodyPr spcFirstLastPara="1" wrap="square" lIns="91425" tIns="45700" rIns="91425" bIns="45700" anchor="t" anchorCtr="0">
            <a:normAutofit/>
          </a:bodyPr>
          <a:lstStyle/>
          <a:p>
            <a:pPr marL="114300" indent="0">
              <a:buNone/>
            </a:pPr>
            <a:r>
              <a:rPr lang="nl-BE" dirty="0">
                <a:solidFill>
                  <a:srgbClr val="2B3B74"/>
                </a:solidFill>
              </a:rPr>
              <a:t>In 2024 zal hiervoor het accent liggen bij:</a:t>
            </a:r>
          </a:p>
          <a:p>
            <a:pPr>
              <a:buFontTx/>
              <a:buChar char="-"/>
            </a:pPr>
            <a:r>
              <a:rPr lang="nl-BE" dirty="0"/>
              <a:t>Huisartsenpraktijken</a:t>
            </a:r>
          </a:p>
          <a:p>
            <a:pPr>
              <a:buFontTx/>
              <a:buChar char="-"/>
            </a:pPr>
            <a:r>
              <a:rPr lang="nl-BE" dirty="0"/>
              <a:t>OverKop-huizen</a:t>
            </a:r>
          </a:p>
          <a:p>
            <a:pPr>
              <a:buFontTx/>
              <a:buChar char="-"/>
            </a:pPr>
            <a:r>
              <a:rPr lang="nl-BE" dirty="0"/>
              <a:t>Onderwijsinstellingen</a:t>
            </a:r>
          </a:p>
          <a:p>
            <a:pPr>
              <a:buFontTx/>
              <a:buChar char="-"/>
            </a:pPr>
            <a:endParaRPr lang="nl-BE" dirty="0"/>
          </a:p>
          <a:p>
            <a:pPr>
              <a:buFontTx/>
              <a:buChar char="-"/>
            </a:pPr>
            <a:r>
              <a:rPr lang="nl-BE" dirty="0"/>
              <a:t>=&gt; Sector bij uitstek om activiteiten te ontwikkelen</a:t>
            </a:r>
          </a:p>
          <a:p>
            <a:pPr>
              <a:buFontTx/>
              <a:buChar char="-"/>
            </a:pPr>
            <a:r>
              <a:rPr lang="nl-BE" dirty="0"/>
              <a:t>Lokale coördinator schetst mogelijkheden</a:t>
            </a:r>
            <a:endParaRPr dirty="0"/>
          </a:p>
        </p:txBody>
      </p:sp>
    </p:spTree>
    <p:extLst>
      <p:ext uri="{BB962C8B-B14F-4D97-AF65-F5344CB8AC3E}">
        <p14:creationId xmlns:p14="http://schemas.microsoft.com/office/powerpoint/2010/main" val="1373099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Ondersteunende activiteiten</a:t>
            </a:r>
            <a:endParaRPr dirty="0"/>
          </a:p>
        </p:txBody>
      </p:sp>
      <p:sp>
        <p:nvSpPr>
          <p:cNvPr id="153" name="Google Shape;153;p19"/>
          <p:cNvSpPr txBox="1">
            <a:spLocks noGrp="1"/>
          </p:cNvSpPr>
          <p:nvPr>
            <p:ph type="body" idx="1"/>
          </p:nvPr>
        </p:nvSpPr>
        <p:spPr>
          <a:xfrm>
            <a:off x="607088" y="2450961"/>
            <a:ext cx="11039480" cy="4186813"/>
          </a:xfrm>
          <a:prstGeom prst="rect">
            <a:avLst/>
          </a:prstGeom>
          <a:noFill/>
          <a:ln>
            <a:noFill/>
          </a:ln>
        </p:spPr>
        <p:txBody>
          <a:bodyPr spcFirstLastPara="1" wrap="square" lIns="91425" tIns="45700" rIns="91425" bIns="45700" anchor="t" anchorCtr="0">
            <a:normAutofit fontScale="85000" lnSpcReduction="20000"/>
          </a:bodyPr>
          <a:lstStyle/>
          <a:p>
            <a:pPr marL="114300" indent="0">
              <a:buNone/>
            </a:pPr>
            <a:r>
              <a:rPr lang="nl-BE" dirty="0">
                <a:solidFill>
                  <a:srgbClr val="2B3B74"/>
                </a:solidFill>
              </a:rPr>
              <a:t>Casus: </a:t>
            </a:r>
          </a:p>
          <a:p>
            <a:pPr marL="114300" indent="0">
              <a:buNone/>
            </a:pPr>
            <a:r>
              <a:rPr lang="nl-BE" dirty="0">
                <a:solidFill>
                  <a:srgbClr val="2B3B74"/>
                </a:solidFill>
              </a:rPr>
              <a:t>Moeder komt bij huisarts met kind (7 jaar) dat niet naar school gaat omwille van buikpijn en verlatingsangst</a:t>
            </a:r>
          </a:p>
          <a:p>
            <a:pPr marL="114300" indent="0">
              <a:buNone/>
            </a:pPr>
            <a:endParaRPr lang="nl-BE" dirty="0">
              <a:solidFill>
                <a:srgbClr val="2B3B74"/>
              </a:solidFill>
            </a:endParaRPr>
          </a:p>
          <a:p>
            <a:pPr marL="114300" indent="0">
              <a:buNone/>
            </a:pPr>
            <a:r>
              <a:rPr lang="nl-BE" b="1" dirty="0"/>
              <a:t>Huisarts</a:t>
            </a:r>
            <a:r>
              <a:rPr lang="nl-BE" dirty="0"/>
              <a:t> wenst meer handvaten om moeder en kind te helpen en het mentale probleem te bespreken:</a:t>
            </a:r>
          </a:p>
          <a:p>
            <a:pPr>
              <a:buFont typeface="Wingdings" panose="05000000000000000000" pitchFamily="2" charset="2"/>
              <a:buChar char="§"/>
            </a:pPr>
            <a:r>
              <a:rPr lang="nl-BE" dirty="0"/>
              <a:t>Moet ik afwezigheidsattest schrijven?</a:t>
            </a:r>
          </a:p>
          <a:p>
            <a:pPr>
              <a:buFont typeface="Wingdings" panose="05000000000000000000" pitchFamily="2" charset="2"/>
              <a:buChar char="§"/>
            </a:pPr>
            <a:r>
              <a:rPr lang="nl-BE" dirty="0"/>
              <a:t>Wat moet ik bevragen?</a:t>
            </a:r>
          </a:p>
          <a:p>
            <a:pPr>
              <a:buFont typeface="Wingdings" panose="05000000000000000000" pitchFamily="2" charset="2"/>
              <a:buChar char="§"/>
            </a:pPr>
            <a:r>
              <a:rPr lang="nl-BE" dirty="0"/>
              <a:t>Wat kan ik zelf doen en wat niet?</a:t>
            </a:r>
          </a:p>
          <a:p>
            <a:pPr>
              <a:buFont typeface="Wingdings" panose="05000000000000000000" pitchFamily="2" charset="2"/>
              <a:buChar char="§"/>
            </a:pPr>
            <a:r>
              <a:rPr lang="nl-BE" dirty="0"/>
              <a:t>Ik zou graag informatie verkrijgen van de school</a:t>
            </a:r>
          </a:p>
          <a:p>
            <a:pPr>
              <a:buFont typeface="Wingdings" panose="05000000000000000000" pitchFamily="2" charset="2"/>
              <a:buChar char="§"/>
            </a:pPr>
            <a:r>
              <a:rPr lang="nl-BE" dirty="0"/>
              <a:t>Naar welke psycholoog moet ik  het kind sturen, welk traject en is het gratis?</a:t>
            </a:r>
          </a:p>
        </p:txBody>
      </p:sp>
    </p:spTree>
    <p:extLst>
      <p:ext uri="{BB962C8B-B14F-4D97-AF65-F5344CB8AC3E}">
        <p14:creationId xmlns:p14="http://schemas.microsoft.com/office/powerpoint/2010/main" val="129502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Ondersteunende activiteiten</a:t>
            </a:r>
            <a:endParaRPr dirty="0"/>
          </a:p>
        </p:txBody>
      </p:sp>
      <p:sp>
        <p:nvSpPr>
          <p:cNvPr id="153" name="Google Shape;153;p19"/>
          <p:cNvSpPr txBox="1">
            <a:spLocks noGrp="1"/>
          </p:cNvSpPr>
          <p:nvPr>
            <p:ph type="body" idx="1"/>
          </p:nvPr>
        </p:nvSpPr>
        <p:spPr>
          <a:xfrm>
            <a:off x="607088" y="2450961"/>
            <a:ext cx="11039480" cy="4186813"/>
          </a:xfrm>
          <a:prstGeom prst="rect">
            <a:avLst/>
          </a:prstGeom>
          <a:noFill/>
          <a:ln>
            <a:noFill/>
          </a:ln>
        </p:spPr>
        <p:txBody>
          <a:bodyPr spcFirstLastPara="1" wrap="square" lIns="91425" tIns="45700" rIns="91425" bIns="45700" anchor="t" anchorCtr="0">
            <a:normAutofit fontScale="92500" lnSpcReduction="10000"/>
          </a:bodyPr>
          <a:lstStyle/>
          <a:p>
            <a:pPr marL="114300" indent="0">
              <a:buNone/>
            </a:pPr>
            <a:r>
              <a:rPr lang="nl-BE" dirty="0">
                <a:solidFill>
                  <a:srgbClr val="2B3B74"/>
                </a:solidFill>
              </a:rPr>
              <a:t>Casus:</a:t>
            </a:r>
            <a:r>
              <a:rPr lang="nl-BE" dirty="0"/>
              <a:t> </a:t>
            </a:r>
          </a:p>
          <a:p>
            <a:pPr marL="114300" indent="0">
              <a:buNone/>
            </a:pPr>
            <a:r>
              <a:rPr lang="nl-BE" dirty="0"/>
              <a:t>Mogelijk via:</a:t>
            </a:r>
          </a:p>
          <a:p>
            <a:pPr>
              <a:buFont typeface="Wingdings" panose="05000000000000000000" pitchFamily="2" charset="2"/>
              <a:buChar char="§"/>
            </a:pPr>
            <a:r>
              <a:rPr lang="nl-BE" dirty="0"/>
              <a:t>ELP die wekelijks teamoverleg bijwoont om specifieke casussen te bespreken</a:t>
            </a:r>
          </a:p>
          <a:p>
            <a:pPr>
              <a:buFont typeface="Wingdings" panose="05000000000000000000" pitchFamily="2" charset="2"/>
              <a:buChar char="§"/>
            </a:pPr>
            <a:r>
              <a:rPr lang="nl-BE" dirty="0"/>
              <a:t>Korte opleiding in LOK rond psychische problemen bij kinderen in HA-praktijk</a:t>
            </a:r>
          </a:p>
          <a:p>
            <a:pPr>
              <a:buFont typeface="Wingdings" panose="05000000000000000000" pitchFamily="2" charset="2"/>
              <a:buChar char="§"/>
            </a:pPr>
            <a:r>
              <a:rPr lang="nl-BE" dirty="0"/>
              <a:t>Vorming: ‘Hoe doorverwijzen en naar welk hulpverleningsaanbod kinderen en jongeren?’</a:t>
            </a:r>
          </a:p>
          <a:p>
            <a:pPr>
              <a:buFont typeface="Wingdings" panose="05000000000000000000" pitchFamily="2" charset="2"/>
              <a:buChar char="§"/>
            </a:pPr>
            <a:r>
              <a:rPr lang="nl-BE" dirty="0"/>
              <a:t>Co-consult ter voorbereiding doorverwijzing kind en/of moeder</a:t>
            </a:r>
          </a:p>
          <a:p>
            <a:pPr>
              <a:buFont typeface="Wingdings" panose="05000000000000000000" pitchFamily="2" charset="2"/>
              <a:buChar char="§"/>
            </a:pPr>
            <a:r>
              <a:rPr lang="nl-BE" dirty="0"/>
              <a:t>Overleg ELP ter voorbereiding van uitbouw groepsaanbod voor ouders rond angst bij kinderen</a:t>
            </a:r>
          </a:p>
        </p:txBody>
      </p:sp>
    </p:spTree>
    <p:extLst>
      <p:ext uri="{BB962C8B-B14F-4D97-AF65-F5344CB8AC3E}">
        <p14:creationId xmlns:p14="http://schemas.microsoft.com/office/powerpoint/2010/main" val="139505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Drie psychische zorgfuncties</a:t>
            </a:r>
          </a:p>
        </p:txBody>
      </p:sp>
      <p:sp>
        <p:nvSpPr>
          <p:cNvPr id="141" name="Google Shape;141;p72"/>
          <p:cNvSpPr txBox="1">
            <a:spLocks noGrp="1"/>
          </p:cNvSpPr>
          <p:nvPr>
            <p:ph type="body" idx="1"/>
          </p:nvPr>
        </p:nvSpPr>
        <p:spPr>
          <a:xfrm>
            <a:off x="1619016" y="2198914"/>
            <a:ext cx="10644555" cy="465908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600"/>
              </a:spcBef>
              <a:spcAft>
                <a:spcPts val="600"/>
              </a:spcAft>
              <a:buSzPct val="75000"/>
              <a:buNone/>
            </a:pPr>
            <a:r>
              <a:rPr lang="nl-BE" sz="2600" b="1" dirty="0">
                <a:solidFill>
                  <a:srgbClr val="2B3B74"/>
                </a:solidFill>
                <a:latin typeface="Calibri"/>
                <a:ea typeface="Calibri"/>
                <a:cs typeface="Calibri"/>
                <a:sym typeface="Calibri"/>
              </a:rPr>
              <a:t>Functie 1: Gemeenschapsgerichte interventies </a:t>
            </a:r>
            <a:endParaRPr sz="2600" b="1" dirty="0">
              <a:solidFill>
                <a:srgbClr val="2B3B74"/>
              </a:solidFill>
              <a:latin typeface="Calibri"/>
              <a:ea typeface="Calibri"/>
              <a:cs typeface="Calibri"/>
              <a:sym typeface="Calibri"/>
            </a:endParaRPr>
          </a:p>
          <a:p>
            <a:pPr marL="914400" lvl="1" indent="-431512" algn="l" rtl="0">
              <a:lnSpc>
                <a:spcPct val="90000"/>
              </a:lnSpc>
              <a:spcBef>
                <a:spcPts val="600"/>
              </a:spcBef>
              <a:spcAft>
                <a:spcPts val="600"/>
              </a:spcAft>
              <a:buSzPct val="94736"/>
              <a:buFont typeface="Noto Sans Symbols"/>
              <a:buChar char="▪"/>
            </a:pPr>
            <a:r>
              <a:rPr lang="nl-NL" sz="2200" dirty="0"/>
              <a:t>Gericht op: zelfzorg, veerkracht en </a:t>
            </a:r>
            <a:r>
              <a:rPr lang="nl-NL" sz="2200" dirty="0" err="1"/>
              <a:t>psycho</a:t>
            </a:r>
            <a:r>
              <a:rPr lang="nl-NL" sz="2200" dirty="0"/>
              <a:t>-educatie in de gemeenschap</a:t>
            </a:r>
          </a:p>
          <a:p>
            <a:pPr marL="914400" lvl="1" indent="-431512" algn="l" rtl="0">
              <a:lnSpc>
                <a:spcPct val="90000"/>
              </a:lnSpc>
              <a:spcBef>
                <a:spcPts val="600"/>
              </a:spcBef>
              <a:spcAft>
                <a:spcPts val="600"/>
              </a:spcAft>
              <a:buSzPct val="94736"/>
              <a:buFont typeface="Noto Sans Symbols"/>
              <a:buChar char="▪"/>
            </a:pPr>
            <a:r>
              <a:rPr lang="nl-NL" sz="2200" dirty="0"/>
              <a:t>Uitsluitend op vindplaatsen</a:t>
            </a:r>
          </a:p>
          <a:p>
            <a:pPr marL="914400" lvl="1" indent="-431512" algn="l" rtl="0">
              <a:lnSpc>
                <a:spcPct val="90000"/>
              </a:lnSpc>
              <a:spcBef>
                <a:spcPts val="600"/>
              </a:spcBef>
              <a:spcAft>
                <a:spcPts val="600"/>
              </a:spcAft>
              <a:buSzPct val="94736"/>
              <a:buFont typeface="Noto Sans Symbols"/>
              <a:buChar char="▪"/>
            </a:pPr>
            <a:r>
              <a:rPr lang="nl-NL" sz="2200" dirty="0"/>
              <a:t>Alleen groepssessies (min. 10 deelnemers)</a:t>
            </a:r>
          </a:p>
          <a:p>
            <a:pPr marL="914400" lvl="1" indent="-431512" algn="l" rtl="0">
              <a:lnSpc>
                <a:spcPct val="90000"/>
              </a:lnSpc>
              <a:spcBef>
                <a:spcPts val="600"/>
              </a:spcBef>
              <a:spcAft>
                <a:spcPts val="600"/>
              </a:spcAft>
              <a:buSzPct val="94736"/>
              <a:buFont typeface="Noto Sans Symbols"/>
              <a:buChar char="▪"/>
            </a:pPr>
            <a:r>
              <a:rPr lang="nl-NL" sz="2200" dirty="0"/>
              <a:t>Onbeperkt # sessies per rechthebbenden</a:t>
            </a:r>
          </a:p>
          <a:p>
            <a:pPr marL="914400" lvl="1" indent="-431512" algn="l" rtl="0">
              <a:lnSpc>
                <a:spcPct val="90000"/>
              </a:lnSpc>
              <a:spcBef>
                <a:spcPts val="600"/>
              </a:spcBef>
              <a:spcAft>
                <a:spcPts val="600"/>
              </a:spcAft>
              <a:buSzPct val="94736"/>
              <a:buFont typeface="Noto Sans Symbols"/>
              <a:buChar char="▪"/>
            </a:pPr>
            <a:r>
              <a:rPr lang="nl-NL" sz="2200" dirty="0"/>
              <a:t>Geen registratie van deelnemers</a:t>
            </a:r>
          </a:p>
          <a:p>
            <a:pPr marL="914400" lvl="1" indent="-431512" algn="l" rtl="0">
              <a:lnSpc>
                <a:spcPct val="90000"/>
              </a:lnSpc>
              <a:spcBef>
                <a:spcPts val="600"/>
              </a:spcBef>
              <a:spcAft>
                <a:spcPts val="600"/>
              </a:spcAft>
              <a:buSzPct val="94736"/>
              <a:buFont typeface="Noto Sans Symbols"/>
              <a:buChar char="▪"/>
            </a:pPr>
            <a:r>
              <a:rPr lang="nl-NL" sz="2200" dirty="0"/>
              <a:t>Geen persoonlijk aandeel (gratis)</a:t>
            </a:r>
          </a:p>
          <a:p>
            <a:pPr marL="914400" lvl="1" indent="-431512" algn="l" rtl="0">
              <a:lnSpc>
                <a:spcPct val="90000"/>
              </a:lnSpc>
              <a:spcBef>
                <a:spcPts val="600"/>
              </a:spcBef>
              <a:spcAft>
                <a:spcPts val="600"/>
              </a:spcAft>
              <a:buSzPct val="94736"/>
              <a:buFont typeface="Noto Sans Symbols"/>
              <a:buChar char="▪"/>
            </a:pPr>
            <a:endParaRPr sz="2200" dirty="0"/>
          </a:p>
        </p:txBody>
      </p:sp>
      <p:pic>
        <p:nvPicPr>
          <p:cNvPr id="5" name="Graphic 4" descr="Hoofd met radertjes met effen opvulling">
            <a:extLst>
              <a:ext uri="{FF2B5EF4-FFF2-40B4-BE49-F238E27FC236}">
                <a16:creationId xmlns:a16="http://schemas.microsoft.com/office/drawing/2014/main" id="{E850BC0F-AD79-CD2D-C493-34E66E3E0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210" y="3543308"/>
            <a:ext cx="1532989" cy="1532989"/>
          </a:xfrm>
          <a:prstGeom prst="rect">
            <a:avLst/>
          </a:prstGeom>
        </p:spPr>
      </p:pic>
    </p:spTree>
    <p:extLst>
      <p:ext uri="{BB962C8B-B14F-4D97-AF65-F5344CB8AC3E}">
        <p14:creationId xmlns:p14="http://schemas.microsoft.com/office/powerpoint/2010/main" val="3534170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Drie psychische zorgfuncties</a:t>
            </a:r>
          </a:p>
        </p:txBody>
      </p:sp>
      <p:sp>
        <p:nvSpPr>
          <p:cNvPr id="141" name="Google Shape;141;p72"/>
          <p:cNvSpPr txBox="1">
            <a:spLocks noGrp="1"/>
          </p:cNvSpPr>
          <p:nvPr>
            <p:ph type="body" idx="1"/>
          </p:nvPr>
        </p:nvSpPr>
        <p:spPr>
          <a:xfrm>
            <a:off x="1547445" y="2188862"/>
            <a:ext cx="10644555" cy="465908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600"/>
              </a:spcBef>
              <a:spcAft>
                <a:spcPts val="600"/>
              </a:spcAft>
              <a:buSzPct val="75000"/>
              <a:buNone/>
            </a:pPr>
            <a:r>
              <a:rPr lang="nl-NL" sz="2600" b="1" dirty="0">
                <a:solidFill>
                  <a:srgbClr val="2B3B74"/>
                </a:solidFill>
                <a:latin typeface="Calibri"/>
                <a:ea typeface="Calibri"/>
                <a:cs typeface="Calibri"/>
                <a:sym typeface="Calibri"/>
              </a:rPr>
              <a:t>Functie 2: Eerstelijnspsychologische ondersteuning</a:t>
            </a:r>
            <a:r>
              <a:rPr lang="nl-NL" sz="2600" b="1" dirty="0">
                <a:solidFill>
                  <a:srgbClr val="2B3B74"/>
                </a:solidFill>
              </a:rPr>
              <a:t> (ELP): </a:t>
            </a:r>
            <a:endParaRPr sz="2600" b="1" dirty="0">
              <a:solidFill>
                <a:srgbClr val="2B3B74"/>
              </a:solidFill>
              <a:latin typeface="Calibri"/>
              <a:ea typeface="Calibri"/>
              <a:cs typeface="Calibri"/>
              <a:sym typeface="Calibri"/>
            </a:endParaRPr>
          </a:p>
          <a:p>
            <a:pPr marL="914400" lvl="1" indent="-431512" algn="l" rtl="0">
              <a:lnSpc>
                <a:spcPct val="90000"/>
              </a:lnSpc>
              <a:spcBef>
                <a:spcPts val="600"/>
              </a:spcBef>
              <a:spcAft>
                <a:spcPts val="600"/>
              </a:spcAft>
              <a:buSzPct val="94736"/>
              <a:buFont typeface="Noto Sans Symbols"/>
              <a:buChar char="▪"/>
            </a:pPr>
            <a:r>
              <a:rPr lang="nl-BE" sz="2200" dirty="0"/>
              <a:t>Gericht op bevorderen GGZ</a:t>
            </a:r>
          </a:p>
          <a:p>
            <a:pPr lvl="2" indent="-431512">
              <a:spcBef>
                <a:spcPts val="600"/>
              </a:spcBef>
              <a:spcAft>
                <a:spcPts val="600"/>
              </a:spcAft>
              <a:buSzPct val="94736"/>
              <a:buFont typeface="Noto Sans Symbols"/>
              <a:buChar char="▪"/>
            </a:pPr>
            <a:r>
              <a:rPr lang="nl-BE" sz="1800" dirty="0"/>
              <a:t>Veerkracht ondersteunende interventies</a:t>
            </a:r>
          </a:p>
          <a:p>
            <a:pPr lvl="2" indent="-431512">
              <a:spcBef>
                <a:spcPts val="600"/>
              </a:spcBef>
              <a:spcAft>
                <a:spcPts val="600"/>
              </a:spcAft>
              <a:buSzPct val="94736"/>
              <a:buFont typeface="Noto Sans Symbols"/>
              <a:buChar char="▪"/>
            </a:pPr>
            <a:r>
              <a:rPr lang="nl-BE" sz="1800" dirty="0"/>
              <a:t>Interventies ter preventie</a:t>
            </a:r>
          </a:p>
          <a:p>
            <a:pPr lvl="2" indent="-431512">
              <a:spcBef>
                <a:spcPts val="600"/>
              </a:spcBef>
              <a:spcAft>
                <a:spcPts val="600"/>
              </a:spcAft>
              <a:buSzPct val="94736"/>
              <a:buFont typeface="Noto Sans Symbols"/>
              <a:buChar char="▪"/>
            </a:pPr>
            <a:r>
              <a:rPr lang="nl-BE" sz="1800" dirty="0"/>
              <a:t>Vroegtijdige opsporing van (vermoedelijke) psychische problemen in vroeg stadium</a:t>
            </a:r>
          </a:p>
          <a:p>
            <a:pPr lvl="2" indent="-431512">
              <a:spcBef>
                <a:spcPts val="600"/>
              </a:spcBef>
              <a:spcAft>
                <a:spcPts val="600"/>
              </a:spcAft>
              <a:buSzPct val="94736"/>
              <a:buFont typeface="Noto Sans Symbols"/>
              <a:buChar char="▪"/>
            </a:pPr>
            <a:r>
              <a:rPr lang="nl-BE" sz="1800" dirty="0"/>
              <a:t>Kortdurende interventie van (vermoedelijke) psychische problemen in vroeg stadium</a:t>
            </a:r>
          </a:p>
          <a:p>
            <a:pPr lvl="1" indent="-431512">
              <a:spcBef>
                <a:spcPts val="600"/>
              </a:spcBef>
              <a:spcAft>
                <a:spcPts val="600"/>
              </a:spcAft>
              <a:buSzPct val="94736"/>
              <a:buFont typeface="Noto Sans Symbols"/>
              <a:buChar char="▪"/>
            </a:pPr>
            <a:r>
              <a:rPr lang="nl-BE" sz="2200" dirty="0"/>
              <a:t>Op vindplaatsen, de praktijk, per video-conferentie, aan huis</a:t>
            </a:r>
          </a:p>
          <a:p>
            <a:pPr lvl="1" indent="-431512">
              <a:spcBef>
                <a:spcPts val="600"/>
              </a:spcBef>
              <a:spcAft>
                <a:spcPts val="600"/>
              </a:spcAft>
              <a:buSzPct val="94736"/>
              <a:buFont typeface="Noto Sans Symbols"/>
              <a:buChar char="▪"/>
            </a:pPr>
            <a:r>
              <a:rPr lang="nl-BE" sz="2200" dirty="0"/>
              <a:t>Groepssessies (min. 4 deelnemers) of individuele sessies (met of zonder context)</a:t>
            </a:r>
          </a:p>
          <a:p>
            <a:pPr lvl="1" indent="-431512">
              <a:spcBef>
                <a:spcPts val="600"/>
              </a:spcBef>
              <a:spcAft>
                <a:spcPts val="600"/>
              </a:spcAft>
              <a:buSzPct val="94736"/>
              <a:buFont typeface="Noto Sans Symbols"/>
              <a:buChar char="▪"/>
            </a:pPr>
            <a:endParaRPr lang="nl-BE" sz="2200" dirty="0"/>
          </a:p>
          <a:p>
            <a:pPr lvl="2" indent="-431512">
              <a:spcBef>
                <a:spcPts val="600"/>
              </a:spcBef>
              <a:spcAft>
                <a:spcPts val="600"/>
              </a:spcAft>
              <a:buSzPct val="94736"/>
              <a:buFont typeface="Noto Sans Symbols"/>
              <a:buChar char="▪"/>
            </a:pPr>
            <a:endParaRPr lang="nl-BE" sz="1800" dirty="0"/>
          </a:p>
          <a:p>
            <a:pPr lvl="2" indent="-431512">
              <a:spcBef>
                <a:spcPts val="600"/>
              </a:spcBef>
              <a:spcAft>
                <a:spcPts val="600"/>
              </a:spcAft>
              <a:buSzPct val="94736"/>
              <a:buFont typeface="Noto Sans Symbols"/>
              <a:buChar char="▪"/>
            </a:pPr>
            <a:endParaRPr lang="nl-BE" sz="1800" dirty="0"/>
          </a:p>
        </p:txBody>
      </p:sp>
      <p:pic>
        <p:nvPicPr>
          <p:cNvPr id="5" name="Graphic 4" descr="Hoofd met radertjes met effen opvulling">
            <a:extLst>
              <a:ext uri="{FF2B5EF4-FFF2-40B4-BE49-F238E27FC236}">
                <a16:creationId xmlns:a16="http://schemas.microsoft.com/office/drawing/2014/main" id="{E850BC0F-AD79-CD2D-C493-34E66E3E0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210" y="3543308"/>
            <a:ext cx="1532989" cy="153298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Drie psychische zorgfuncties</a:t>
            </a:r>
          </a:p>
        </p:txBody>
      </p:sp>
      <p:sp>
        <p:nvSpPr>
          <p:cNvPr id="141" name="Google Shape;141;p72"/>
          <p:cNvSpPr txBox="1">
            <a:spLocks noGrp="1"/>
          </p:cNvSpPr>
          <p:nvPr>
            <p:ph type="body" idx="1"/>
          </p:nvPr>
        </p:nvSpPr>
        <p:spPr>
          <a:xfrm>
            <a:off x="1547445" y="2188862"/>
            <a:ext cx="10644555" cy="465908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600"/>
              </a:spcBef>
              <a:spcAft>
                <a:spcPts val="600"/>
              </a:spcAft>
              <a:buSzPct val="75000"/>
              <a:buNone/>
            </a:pPr>
            <a:r>
              <a:rPr lang="nl-NL" sz="2600" b="1" dirty="0">
                <a:solidFill>
                  <a:srgbClr val="2B3B74"/>
                </a:solidFill>
                <a:latin typeface="Calibri"/>
                <a:ea typeface="Calibri"/>
                <a:cs typeface="Calibri"/>
                <a:sym typeface="Calibri"/>
              </a:rPr>
              <a:t>Functie 2: Eerstelijnspsychologische ondersteuning</a:t>
            </a:r>
            <a:r>
              <a:rPr lang="nl-NL" sz="2600" b="1" dirty="0">
                <a:solidFill>
                  <a:srgbClr val="2B3B74"/>
                </a:solidFill>
              </a:rPr>
              <a:t> (ELP): </a:t>
            </a:r>
            <a:endParaRPr sz="2600" b="1" dirty="0">
              <a:solidFill>
                <a:srgbClr val="2B3B74"/>
              </a:solidFill>
              <a:latin typeface="Calibri"/>
              <a:ea typeface="Calibri"/>
              <a:cs typeface="Calibri"/>
              <a:sym typeface="Calibri"/>
            </a:endParaRPr>
          </a:p>
          <a:p>
            <a:pPr marL="914400" lvl="1" indent="-431512" algn="l" rtl="0">
              <a:lnSpc>
                <a:spcPct val="90000"/>
              </a:lnSpc>
              <a:spcBef>
                <a:spcPts val="600"/>
              </a:spcBef>
              <a:spcAft>
                <a:spcPts val="600"/>
              </a:spcAft>
              <a:buSzPct val="94736"/>
              <a:buFont typeface="Noto Sans Symbols"/>
              <a:buChar char="▪"/>
            </a:pPr>
            <a:r>
              <a:rPr lang="nl-BE" dirty="0"/>
              <a:t># sessies:</a:t>
            </a:r>
          </a:p>
          <a:p>
            <a:pPr lvl="2" indent="-431512">
              <a:spcBef>
                <a:spcPts val="600"/>
              </a:spcBef>
              <a:spcAft>
                <a:spcPts val="600"/>
              </a:spcAft>
              <a:buSzPct val="94736"/>
              <a:buFont typeface="Noto Sans Symbols"/>
              <a:buChar char="▪"/>
            </a:pPr>
            <a:r>
              <a:rPr lang="nl-BE" sz="2200" dirty="0"/>
              <a:t>Groep: </a:t>
            </a:r>
          </a:p>
          <a:p>
            <a:pPr lvl="3" indent="-431512">
              <a:spcBef>
                <a:spcPts val="600"/>
              </a:spcBef>
              <a:spcAft>
                <a:spcPts val="600"/>
              </a:spcAft>
              <a:buSzPct val="94736"/>
              <a:buFont typeface="Noto Sans Symbols"/>
              <a:buChar char="▪"/>
            </a:pPr>
            <a:r>
              <a:rPr lang="nl-BE" sz="2000" dirty="0"/>
              <a:t>onbeperkt aantal programma’s (2,5 €)</a:t>
            </a:r>
          </a:p>
          <a:p>
            <a:pPr lvl="2" indent="-431512">
              <a:spcBef>
                <a:spcPts val="600"/>
              </a:spcBef>
              <a:spcAft>
                <a:spcPts val="600"/>
              </a:spcAft>
              <a:buSzPct val="94736"/>
              <a:buFont typeface="Noto Sans Symbols"/>
              <a:buChar char="▪"/>
            </a:pPr>
            <a:r>
              <a:rPr lang="nl-BE" sz="2200" dirty="0"/>
              <a:t>Individueel: </a:t>
            </a:r>
          </a:p>
          <a:p>
            <a:pPr lvl="3" indent="-431512">
              <a:spcBef>
                <a:spcPts val="600"/>
              </a:spcBef>
              <a:spcAft>
                <a:spcPts val="600"/>
              </a:spcAft>
              <a:buSzPct val="94736"/>
              <a:buFont typeface="Noto Sans Symbols"/>
              <a:buChar char="▪"/>
            </a:pPr>
            <a:r>
              <a:rPr lang="nl-BE" sz="2000" dirty="0"/>
              <a:t>max 10 (kinderen en jongeren) (gratis vanaf 1/02/2024)</a:t>
            </a:r>
          </a:p>
          <a:p>
            <a:pPr lvl="3" indent="-431512">
              <a:spcBef>
                <a:spcPts val="600"/>
              </a:spcBef>
              <a:spcAft>
                <a:spcPts val="600"/>
              </a:spcAft>
              <a:buSzPct val="94736"/>
              <a:buFont typeface="Noto Sans Symbols"/>
              <a:buChar char="▪"/>
            </a:pPr>
            <a:r>
              <a:rPr lang="nl-BE" sz="2000" dirty="0"/>
              <a:t> 8 (volwassenen) (4 € (VT) of 11 €)</a:t>
            </a:r>
          </a:p>
          <a:p>
            <a:pPr lvl="1" indent="-431512">
              <a:spcBef>
                <a:spcPts val="600"/>
              </a:spcBef>
              <a:spcAft>
                <a:spcPts val="600"/>
              </a:spcAft>
              <a:buSzPct val="94736"/>
              <a:buFont typeface="Noto Sans Symbols"/>
              <a:buChar char="▪"/>
            </a:pPr>
            <a:r>
              <a:rPr lang="nl-BE" dirty="0"/>
              <a:t>Direct toegankelijk</a:t>
            </a:r>
          </a:p>
          <a:p>
            <a:pPr lvl="1" indent="-431512">
              <a:spcBef>
                <a:spcPts val="600"/>
              </a:spcBef>
              <a:spcAft>
                <a:spcPts val="600"/>
              </a:spcAft>
              <a:buSzPct val="94736"/>
              <a:buFont typeface="Noto Sans Symbols"/>
              <a:buChar char="▪"/>
            </a:pPr>
            <a:r>
              <a:rPr lang="nl-BE" dirty="0"/>
              <a:t>Registratie van rechthebbende</a:t>
            </a:r>
            <a:endParaRPr dirty="0"/>
          </a:p>
        </p:txBody>
      </p:sp>
      <p:pic>
        <p:nvPicPr>
          <p:cNvPr id="5" name="Graphic 4" descr="Hoofd met radertjes met effen opvulling">
            <a:extLst>
              <a:ext uri="{FF2B5EF4-FFF2-40B4-BE49-F238E27FC236}">
                <a16:creationId xmlns:a16="http://schemas.microsoft.com/office/drawing/2014/main" id="{E850BC0F-AD79-CD2D-C493-34E66E3E0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210" y="3543308"/>
            <a:ext cx="1532989" cy="1532989"/>
          </a:xfrm>
          <a:prstGeom prst="rect">
            <a:avLst/>
          </a:prstGeom>
        </p:spPr>
      </p:pic>
    </p:spTree>
    <p:extLst>
      <p:ext uri="{BB962C8B-B14F-4D97-AF65-F5344CB8AC3E}">
        <p14:creationId xmlns:p14="http://schemas.microsoft.com/office/powerpoint/2010/main" val="161568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Drie psychische zorgfuncties</a:t>
            </a:r>
            <a:endParaRPr dirty="0"/>
          </a:p>
        </p:txBody>
      </p:sp>
      <p:sp>
        <p:nvSpPr>
          <p:cNvPr id="147" name="Google Shape;147;p9"/>
          <p:cNvSpPr txBox="1">
            <a:spLocks noGrp="1"/>
          </p:cNvSpPr>
          <p:nvPr>
            <p:ph type="body" idx="1"/>
          </p:nvPr>
        </p:nvSpPr>
        <p:spPr>
          <a:xfrm>
            <a:off x="1320521" y="2132745"/>
            <a:ext cx="10515600" cy="464989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74844"/>
              <a:buNone/>
            </a:pPr>
            <a:r>
              <a:rPr lang="nl-NL" sz="2600" b="1" dirty="0">
                <a:solidFill>
                  <a:srgbClr val="2B3B74"/>
                </a:solidFill>
                <a:latin typeface="Calibri"/>
                <a:ea typeface="Calibri"/>
                <a:cs typeface="Calibri"/>
                <a:sym typeface="Calibri"/>
              </a:rPr>
              <a:t>Functie 3: Eerstelijnspsychologische behandeling van lichte tot matige problemen (</a:t>
            </a:r>
            <a:r>
              <a:rPr lang="nl-NL" sz="2600" b="1" dirty="0">
                <a:solidFill>
                  <a:srgbClr val="2B3B74"/>
                </a:solidFill>
              </a:rPr>
              <a:t>PBELP</a:t>
            </a:r>
            <a:r>
              <a:rPr lang="nl-NL" sz="2600" b="1" dirty="0">
                <a:solidFill>
                  <a:srgbClr val="2B3B74"/>
                </a:solidFill>
                <a:latin typeface="Calibri"/>
                <a:ea typeface="Calibri"/>
                <a:cs typeface="Calibri"/>
                <a:sym typeface="Calibri"/>
              </a:rPr>
              <a:t>) </a:t>
            </a:r>
            <a:endParaRPr dirty="0">
              <a:solidFill>
                <a:srgbClr val="2B3B74"/>
              </a:solidFill>
            </a:endParaRPr>
          </a:p>
          <a:p>
            <a:pPr marL="914400" lvl="1" indent="-447961" algn="l" rtl="0">
              <a:lnSpc>
                <a:spcPct val="90000"/>
              </a:lnSpc>
              <a:spcBef>
                <a:spcPts val="500"/>
              </a:spcBef>
              <a:spcAft>
                <a:spcPts val="0"/>
              </a:spcAft>
              <a:buSzPct val="92664"/>
              <a:buFont typeface="Noto Sans Symbols"/>
              <a:buChar char="▪"/>
            </a:pPr>
            <a:r>
              <a:rPr lang="nl-BE" dirty="0">
                <a:latin typeface="Calibri"/>
                <a:ea typeface="Calibri"/>
                <a:cs typeface="Calibri"/>
                <a:sym typeface="Calibri"/>
              </a:rPr>
              <a:t>Analyse van de hulpvraag</a:t>
            </a:r>
          </a:p>
          <a:p>
            <a:pPr marL="914400" lvl="1" indent="-447961" algn="l" rtl="0">
              <a:lnSpc>
                <a:spcPct val="90000"/>
              </a:lnSpc>
              <a:spcBef>
                <a:spcPts val="500"/>
              </a:spcBef>
              <a:spcAft>
                <a:spcPts val="0"/>
              </a:spcAft>
              <a:buSzPct val="92664"/>
              <a:buFont typeface="Noto Sans Symbols"/>
              <a:buChar char="▪"/>
            </a:pPr>
            <a:r>
              <a:rPr lang="nl-BE" dirty="0"/>
              <a:t>Doel: kortdurende behandeling</a:t>
            </a:r>
          </a:p>
          <a:p>
            <a:pPr marL="914400" lvl="1" indent="-447961" algn="l" rtl="0">
              <a:lnSpc>
                <a:spcPct val="90000"/>
              </a:lnSpc>
              <a:spcBef>
                <a:spcPts val="500"/>
              </a:spcBef>
              <a:spcAft>
                <a:spcPts val="0"/>
              </a:spcAft>
              <a:buSzPct val="92664"/>
              <a:buFont typeface="Noto Sans Symbols"/>
              <a:buChar char="▪"/>
            </a:pPr>
            <a:r>
              <a:rPr lang="nl-BE" dirty="0"/>
              <a:t>Klinische doelen verder dan versterken van veerkracht (functie 1 &amp; 2)</a:t>
            </a:r>
            <a:endParaRPr dirty="0"/>
          </a:p>
          <a:p>
            <a:pPr marL="914400" lvl="1" indent="-447961" algn="l" rtl="0">
              <a:lnSpc>
                <a:spcPct val="90000"/>
              </a:lnSpc>
              <a:spcBef>
                <a:spcPts val="500"/>
              </a:spcBef>
              <a:spcAft>
                <a:spcPts val="0"/>
              </a:spcAft>
              <a:buSzPct val="92664"/>
              <a:buFont typeface="Noto Sans Symbols"/>
              <a:buChar char="▪"/>
            </a:pPr>
            <a:r>
              <a:rPr lang="nl-BE" dirty="0">
                <a:latin typeface="Calibri"/>
                <a:ea typeface="Calibri"/>
                <a:cs typeface="Calibri"/>
                <a:sym typeface="Calibri"/>
              </a:rPr>
              <a:t>Op vindplaatsen, de praktijk, per videoconferentie of aan huis</a:t>
            </a:r>
          </a:p>
          <a:p>
            <a:pPr marL="914400" lvl="1" indent="-447961" algn="l" rtl="0">
              <a:lnSpc>
                <a:spcPct val="90000"/>
              </a:lnSpc>
              <a:spcBef>
                <a:spcPts val="500"/>
              </a:spcBef>
              <a:spcAft>
                <a:spcPts val="0"/>
              </a:spcAft>
              <a:buSzPct val="92664"/>
              <a:buFont typeface="Noto Sans Symbols"/>
              <a:buChar char="▪"/>
            </a:pPr>
            <a:r>
              <a:rPr lang="nl-BE" dirty="0" err="1"/>
              <a:t>Groepsessies</a:t>
            </a:r>
            <a:r>
              <a:rPr lang="nl-BE" dirty="0"/>
              <a:t> (min. 4 deelnemers)</a:t>
            </a:r>
          </a:p>
          <a:p>
            <a:pPr marL="914400" lvl="1" indent="-447961" algn="l" rtl="0">
              <a:lnSpc>
                <a:spcPct val="90000"/>
              </a:lnSpc>
              <a:spcBef>
                <a:spcPts val="500"/>
              </a:spcBef>
              <a:spcAft>
                <a:spcPts val="0"/>
              </a:spcAft>
              <a:buSzPct val="92664"/>
              <a:buFont typeface="Noto Sans Symbols"/>
              <a:buChar char="▪"/>
            </a:pPr>
            <a:r>
              <a:rPr lang="nl-BE" dirty="0"/>
              <a:t>Individuele sessies (met of zonder context)</a:t>
            </a:r>
          </a:p>
          <a:p>
            <a:pPr marL="466439" lvl="1" indent="0" algn="l" rtl="0">
              <a:lnSpc>
                <a:spcPct val="90000"/>
              </a:lnSpc>
              <a:spcBef>
                <a:spcPts val="500"/>
              </a:spcBef>
              <a:spcAft>
                <a:spcPts val="0"/>
              </a:spcAft>
              <a:buSzPct val="92664"/>
              <a:buNone/>
            </a:pPr>
            <a:endParaRPr sz="2200" dirty="0"/>
          </a:p>
          <a:p>
            <a:pPr marL="0" lvl="0" indent="0" algn="l" rtl="0">
              <a:lnSpc>
                <a:spcPct val="90000"/>
              </a:lnSpc>
              <a:spcBef>
                <a:spcPts val="1000"/>
              </a:spcBef>
              <a:spcAft>
                <a:spcPts val="0"/>
              </a:spcAft>
              <a:buSzPct val="69498"/>
              <a:buNone/>
            </a:pPr>
            <a:endParaRPr sz="2800" dirty="0">
              <a:latin typeface="Calibri"/>
              <a:ea typeface="Calibri"/>
              <a:cs typeface="Calibri"/>
              <a:sym typeface="Calibri"/>
            </a:endParaRPr>
          </a:p>
        </p:txBody>
      </p:sp>
      <p:pic>
        <p:nvPicPr>
          <p:cNvPr id="2" name="Graphic 1" descr="Hoofd met radertjes met effen opvulling">
            <a:extLst>
              <a:ext uri="{FF2B5EF4-FFF2-40B4-BE49-F238E27FC236}">
                <a16:creationId xmlns:a16="http://schemas.microsoft.com/office/drawing/2014/main" id="{01A30386-CFAE-CAEE-F938-33B8AA675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210" y="3543308"/>
            <a:ext cx="1532989" cy="153298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Drie psychische zorgfuncties</a:t>
            </a:r>
            <a:endParaRPr dirty="0"/>
          </a:p>
        </p:txBody>
      </p:sp>
      <p:sp>
        <p:nvSpPr>
          <p:cNvPr id="147" name="Google Shape;147;p9"/>
          <p:cNvSpPr txBox="1">
            <a:spLocks noGrp="1"/>
          </p:cNvSpPr>
          <p:nvPr>
            <p:ph type="body" idx="1"/>
          </p:nvPr>
        </p:nvSpPr>
        <p:spPr>
          <a:xfrm>
            <a:off x="1320521" y="2132745"/>
            <a:ext cx="10515600" cy="464989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74844"/>
              <a:buNone/>
            </a:pPr>
            <a:r>
              <a:rPr lang="nl-NL" sz="2600" b="1" dirty="0">
                <a:solidFill>
                  <a:srgbClr val="2B3B74"/>
                </a:solidFill>
                <a:latin typeface="Calibri"/>
                <a:ea typeface="Calibri"/>
                <a:cs typeface="Calibri"/>
                <a:sym typeface="Calibri"/>
              </a:rPr>
              <a:t>Functie 3: Eerstelijnspsychologische behandeling van lichte tot matige </a:t>
            </a:r>
            <a:r>
              <a:rPr lang="nl-NL" sz="2600" b="1">
                <a:solidFill>
                  <a:srgbClr val="2B3B74"/>
                </a:solidFill>
                <a:latin typeface="Calibri"/>
                <a:ea typeface="Calibri"/>
                <a:cs typeface="Calibri"/>
                <a:sym typeface="Calibri"/>
              </a:rPr>
              <a:t>problemen (</a:t>
            </a:r>
            <a:r>
              <a:rPr lang="nl-NL" sz="2600" b="1">
                <a:solidFill>
                  <a:srgbClr val="2B3B74"/>
                </a:solidFill>
              </a:rPr>
              <a:t>P</a:t>
            </a:r>
            <a:r>
              <a:rPr lang="nl-NL" sz="2600" b="1">
                <a:solidFill>
                  <a:srgbClr val="2B3B74"/>
                </a:solidFill>
                <a:latin typeface="Calibri"/>
                <a:ea typeface="Calibri"/>
                <a:cs typeface="Calibri"/>
                <a:sym typeface="Calibri"/>
              </a:rPr>
              <a:t>BELP) </a:t>
            </a:r>
            <a:endParaRPr dirty="0">
              <a:solidFill>
                <a:srgbClr val="2B3B74"/>
              </a:solidFill>
            </a:endParaRPr>
          </a:p>
          <a:p>
            <a:pPr marL="914400" lvl="1" indent="-447961" algn="l" rtl="0">
              <a:lnSpc>
                <a:spcPct val="90000"/>
              </a:lnSpc>
              <a:spcBef>
                <a:spcPts val="500"/>
              </a:spcBef>
              <a:spcAft>
                <a:spcPts val="0"/>
              </a:spcAft>
              <a:buSzPct val="92664"/>
              <a:buFont typeface="Noto Sans Symbols"/>
              <a:buChar char="▪"/>
            </a:pPr>
            <a:r>
              <a:rPr lang="nl-NL" dirty="0">
                <a:latin typeface="Calibri"/>
                <a:ea typeface="Calibri"/>
                <a:cs typeface="Calibri"/>
                <a:sym typeface="Calibri"/>
              </a:rPr>
              <a:t># sessies:</a:t>
            </a:r>
          </a:p>
          <a:p>
            <a:pPr lvl="2" indent="-431512">
              <a:spcBef>
                <a:spcPts val="600"/>
              </a:spcBef>
              <a:spcAft>
                <a:spcPts val="600"/>
              </a:spcAft>
              <a:buSzPct val="94736"/>
              <a:buFont typeface="Noto Sans Symbols"/>
              <a:buChar char="▪"/>
            </a:pPr>
            <a:r>
              <a:rPr lang="nl-BE" sz="2200" dirty="0"/>
              <a:t>Groep: </a:t>
            </a:r>
          </a:p>
          <a:p>
            <a:pPr lvl="3" indent="-431512">
              <a:spcBef>
                <a:spcPts val="600"/>
              </a:spcBef>
              <a:spcAft>
                <a:spcPts val="600"/>
              </a:spcAft>
              <a:buSzPct val="94736"/>
              <a:buFont typeface="Noto Sans Symbols"/>
              <a:buChar char="▪"/>
            </a:pPr>
            <a:r>
              <a:rPr lang="nl-BE" sz="2000" dirty="0"/>
              <a:t>onbeperkt aantal programma’s (2,5 €)</a:t>
            </a:r>
          </a:p>
          <a:p>
            <a:pPr lvl="2" indent="-431512">
              <a:spcBef>
                <a:spcPts val="600"/>
              </a:spcBef>
              <a:spcAft>
                <a:spcPts val="600"/>
              </a:spcAft>
              <a:buSzPct val="94736"/>
              <a:buFont typeface="Noto Sans Symbols"/>
              <a:buChar char="▪"/>
            </a:pPr>
            <a:r>
              <a:rPr lang="nl-BE" sz="2200" dirty="0"/>
              <a:t>Individueel: </a:t>
            </a:r>
          </a:p>
          <a:p>
            <a:pPr lvl="3" indent="-431512">
              <a:spcBef>
                <a:spcPts val="600"/>
              </a:spcBef>
              <a:spcAft>
                <a:spcPts val="600"/>
              </a:spcAft>
              <a:buSzPct val="94736"/>
              <a:buFont typeface="Noto Sans Symbols"/>
              <a:buChar char="▪"/>
            </a:pPr>
            <a:r>
              <a:rPr lang="nl-BE" sz="2000" dirty="0"/>
              <a:t>Kinderen en jongeren: gemiddeld 10 (max. 20) (gratis vanaf 1/02/2024)</a:t>
            </a:r>
          </a:p>
          <a:p>
            <a:pPr lvl="3" indent="-431512">
              <a:spcBef>
                <a:spcPts val="600"/>
              </a:spcBef>
              <a:spcAft>
                <a:spcPts val="600"/>
              </a:spcAft>
              <a:buSzPct val="94736"/>
              <a:buFont typeface="Noto Sans Symbols"/>
              <a:buChar char="▪"/>
            </a:pPr>
            <a:r>
              <a:rPr lang="nl-BE" sz="2000" dirty="0"/>
              <a:t>Volwassenen: gemiddeld 8 (max. 20) (4 € (VT) of 11 €)</a:t>
            </a:r>
            <a:endParaRPr lang="nl-NL" dirty="0">
              <a:latin typeface="Calibri"/>
              <a:ea typeface="Calibri"/>
              <a:cs typeface="Calibri"/>
              <a:sym typeface="Calibri"/>
            </a:endParaRPr>
          </a:p>
          <a:p>
            <a:pPr lvl="1" indent="-447961">
              <a:buSzPct val="92664"/>
              <a:buFont typeface="Noto Sans Symbols"/>
              <a:buChar char="▪"/>
            </a:pPr>
            <a:r>
              <a:rPr lang="nl-NL" dirty="0">
                <a:latin typeface="Calibri"/>
                <a:ea typeface="Calibri"/>
                <a:cs typeface="Calibri"/>
                <a:sym typeface="Calibri"/>
              </a:rPr>
              <a:t>Toegankelijk </a:t>
            </a:r>
            <a:r>
              <a:rPr lang="nl-NL" dirty="0" err="1">
                <a:latin typeface="Calibri"/>
                <a:ea typeface="Calibri"/>
                <a:cs typeface="Calibri"/>
                <a:sym typeface="Calibri"/>
              </a:rPr>
              <a:t>obv</a:t>
            </a:r>
            <a:r>
              <a:rPr lang="nl-NL" dirty="0">
                <a:latin typeface="Calibri"/>
                <a:ea typeface="Calibri"/>
                <a:cs typeface="Calibri"/>
                <a:sym typeface="Calibri"/>
              </a:rPr>
              <a:t> functioneel bilan</a:t>
            </a:r>
          </a:p>
          <a:p>
            <a:pPr lvl="1" indent="-447961">
              <a:buSzPct val="92664"/>
              <a:buFont typeface="Noto Sans Symbols"/>
              <a:buChar char="▪"/>
            </a:pPr>
            <a:r>
              <a:rPr lang="nl-NL" dirty="0"/>
              <a:t>Registratie rechthebbende</a:t>
            </a:r>
            <a:endParaRPr lang="nl-NL" dirty="0">
              <a:latin typeface="Calibri"/>
              <a:ea typeface="Calibri"/>
              <a:cs typeface="Calibri"/>
              <a:sym typeface="Calibri"/>
            </a:endParaRPr>
          </a:p>
          <a:p>
            <a:pPr marL="466439" lvl="1" indent="0" algn="l" rtl="0">
              <a:lnSpc>
                <a:spcPct val="90000"/>
              </a:lnSpc>
              <a:spcBef>
                <a:spcPts val="500"/>
              </a:spcBef>
              <a:spcAft>
                <a:spcPts val="0"/>
              </a:spcAft>
              <a:buSzPct val="92664"/>
              <a:buNone/>
            </a:pPr>
            <a:endParaRPr sz="2200" dirty="0"/>
          </a:p>
          <a:p>
            <a:pPr marL="0" lvl="0" indent="0" algn="l" rtl="0">
              <a:lnSpc>
                <a:spcPct val="90000"/>
              </a:lnSpc>
              <a:spcBef>
                <a:spcPts val="1000"/>
              </a:spcBef>
              <a:spcAft>
                <a:spcPts val="0"/>
              </a:spcAft>
              <a:buSzPct val="69498"/>
              <a:buNone/>
            </a:pPr>
            <a:endParaRPr sz="2800" dirty="0">
              <a:latin typeface="Calibri"/>
              <a:ea typeface="Calibri"/>
              <a:cs typeface="Calibri"/>
              <a:sym typeface="Calibri"/>
            </a:endParaRPr>
          </a:p>
        </p:txBody>
      </p:sp>
      <p:pic>
        <p:nvPicPr>
          <p:cNvPr id="2" name="Graphic 1" descr="Hoofd met radertjes met effen opvulling">
            <a:extLst>
              <a:ext uri="{FF2B5EF4-FFF2-40B4-BE49-F238E27FC236}">
                <a16:creationId xmlns:a16="http://schemas.microsoft.com/office/drawing/2014/main" id="{01A30386-CFAE-CAEE-F938-33B8AA675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210" y="3543308"/>
            <a:ext cx="1532989" cy="1532989"/>
          </a:xfrm>
          <a:prstGeom prst="rect">
            <a:avLst/>
          </a:prstGeom>
        </p:spPr>
      </p:pic>
    </p:spTree>
    <p:extLst>
      <p:ext uri="{BB962C8B-B14F-4D97-AF65-F5344CB8AC3E}">
        <p14:creationId xmlns:p14="http://schemas.microsoft.com/office/powerpoint/2010/main" val="179296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73"/>
          <p:cNvSpPr txBox="1">
            <a:spLocks noGrp="1"/>
          </p:cNvSpPr>
          <p:nvPr>
            <p:ph type="title"/>
          </p:nvPr>
        </p:nvSpPr>
        <p:spPr>
          <a:xfrm>
            <a:off x="819553" y="2475649"/>
            <a:ext cx="617724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nl-NL" b="1"/>
              <a:t>HET BEROEPSGEHEIM</a:t>
            </a:r>
            <a:endParaRPr sz="24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2" name="Rechthoek 1">
            <a:extLst>
              <a:ext uri="{FF2B5EF4-FFF2-40B4-BE49-F238E27FC236}">
                <a16:creationId xmlns:a16="http://schemas.microsoft.com/office/drawing/2014/main" id="{824049A3-5FCB-6B8F-AF7E-09843EFEA738}"/>
              </a:ext>
            </a:extLst>
          </p:cNvPr>
          <p:cNvSpPr/>
          <p:nvPr/>
        </p:nvSpPr>
        <p:spPr>
          <a:xfrm>
            <a:off x="0" y="0"/>
            <a:ext cx="12192000" cy="2090057"/>
          </a:xfrm>
          <a:prstGeom prst="rect">
            <a:avLst/>
          </a:prstGeom>
          <a:solidFill>
            <a:srgbClr val="65C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4" name="Google Shape;164;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r>
              <a:rPr lang="nl-NL">
                <a:solidFill>
                  <a:srgbClr val="FFFFFF"/>
                </a:solidFill>
              </a:rPr>
              <a:t>Het beroepsgeheim: wettelijk kader</a:t>
            </a:r>
            <a:endParaRPr>
              <a:solidFill>
                <a:srgbClr val="FFFFFF"/>
              </a:solidFill>
            </a:endParaRPr>
          </a:p>
        </p:txBody>
      </p:sp>
      <p:sp>
        <p:nvSpPr>
          <p:cNvPr id="165" name="Google Shape;165;p6"/>
          <p:cNvSpPr txBox="1">
            <a:spLocks noGrp="1"/>
          </p:cNvSpPr>
          <p:nvPr>
            <p:ph type="body" idx="1"/>
          </p:nvPr>
        </p:nvSpPr>
        <p:spPr>
          <a:xfrm>
            <a:off x="2568102" y="2275814"/>
            <a:ext cx="9439677" cy="4582186"/>
          </a:xfrm>
          <a:prstGeom prst="rect">
            <a:avLst/>
          </a:prstGeom>
          <a:noFill/>
          <a:ln>
            <a:noFill/>
          </a:ln>
        </p:spPr>
        <p:txBody>
          <a:bodyPr spcFirstLastPara="1" wrap="square" lIns="91425" tIns="45700" rIns="91425" bIns="45700" anchor="t" anchorCtr="0">
            <a:normAutofit lnSpcReduction="10000"/>
          </a:bodyPr>
          <a:lstStyle/>
          <a:p>
            <a:pPr marL="483869" lvl="0" indent="-457200" algn="l" rtl="0">
              <a:lnSpc>
                <a:spcPct val="100000"/>
              </a:lnSpc>
              <a:spcBef>
                <a:spcPts val="600"/>
              </a:spcBef>
              <a:spcAft>
                <a:spcPts val="0"/>
              </a:spcAft>
              <a:buClr>
                <a:schemeClr val="dk1"/>
              </a:buClr>
              <a:buSzPct val="100000"/>
              <a:buFont typeface="Noto Sans Symbols"/>
              <a:buChar char="▪"/>
            </a:pPr>
            <a:r>
              <a:rPr lang="nl-NL" sz="2600" dirty="0"/>
              <a:t>Grondwet - recht op privacy</a:t>
            </a:r>
            <a:endParaRPr sz="2600" dirty="0"/>
          </a:p>
          <a:p>
            <a:pPr marL="228600" lvl="0" indent="0" algn="l" rtl="0">
              <a:lnSpc>
                <a:spcPct val="100000"/>
              </a:lnSpc>
              <a:spcBef>
                <a:spcPts val="600"/>
              </a:spcBef>
              <a:spcAft>
                <a:spcPts val="0"/>
              </a:spcAft>
              <a:buSzPct val="75630"/>
              <a:buNone/>
            </a:pPr>
            <a:endParaRPr sz="1100" dirty="0"/>
          </a:p>
          <a:p>
            <a:pPr marL="483869" lvl="0" indent="-457200" algn="l" rtl="0">
              <a:lnSpc>
                <a:spcPct val="100000"/>
              </a:lnSpc>
              <a:spcBef>
                <a:spcPts val="600"/>
              </a:spcBef>
              <a:spcAft>
                <a:spcPts val="0"/>
              </a:spcAft>
              <a:buSzPct val="100000"/>
              <a:buFont typeface="Noto Sans Symbols"/>
              <a:buChar char="▪"/>
            </a:pPr>
            <a:r>
              <a:rPr lang="nl-NL" sz="2600" dirty="0"/>
              <a:t>Art 458 van het strafwetboek: (niet langer) absoluut beroepsgeheim + uitzonderingen </a:t>
            </a:r>
            <a:endParaRPr sz="2600" dirty="0"/>
          </a:p>
          <a:p>
            <a:pPr marL="483869" lvl="0" indent="-292735" algn="l" rtl="0">
              <a:lnSpc>
                <a:spcPct val="100000"/>
              </a:lnSpc>
              <a:spcBef>
                <a:spcPts val="600"/>
              </a:spcBef>
              <a:spcAft>
                <a:spcPts val="0"/>
              </a:spcAft>
              <a:buSzPct val="100000"/>
              <a:buFont typeface="Noto Sans Symbols"/>
              <a:buNone/>
            </a:pPr>
            <a:endParaRPr sz="1100" dirty="0"/>
          </a:p>
          <a:p>
            <a:pPr marL="483869" lvl="0" indent="-457200" algn="l" rtl="0">
              <a:lnSpc>
                <a:spcPct val="100000"/>
              </a:lnSpc>
              <a:spcBef>
                <a:spcPts val="600"/>
              </a:spcBef>
              <a:spcAft>
                <a:spcPts val="0"/>
              </a:spcAft>
              <a:buSzPct val="100000"/>
              <a:buFont typeface="Noto Sans Symbols"/>
              <a:buChar char="▪"/>
            </a:pPr>
            <a:r>
              <a:rPr lang="nl-NL" sz="2600" dirty="0"/>
              <a:t>Wet </a:t>
            </a:r>
            <a:r>
              <a:rPr lang="nl-NL" sz="2600" dirty="0" err="1"/>
              <a:t>patiëntenrechten</a:t>
            </a:r>
            <a:r>
              <a:rPr lang="nl-NL" sz="2600" dirty="0"/>
              <a:t> en Kwaliteitswet</a:t>
            </a:r>
            <a:endParaRPr sz="2600" dirty="0"/>
          </a:p>
          <a:p>
            <a:pPr marL="483869" lvl="0" indent="-457200" algn="l" rtl="0">
              <a:lnSpc>
                <a:spcPct val="100000"/>
              </a:lnSpc>
              <a:spcBef>
                <a:spcPts val="600"/>
              </a:spcBef>
              <a:spcAft>
                <a:spcPts val="0"/>
              </a:spcAft>
              <a:buSzPct val="100000"/>
              <a:buFont typeface="Noto Sans Symbols"/>
              <a:buChar char="▪"/>
            </a:pPr>
            <a:r>
              <a:rPr lang="nl-NL" sz="2600" dirty="0"/>
              <a:t>Deontologische code</a:t>
            </a:r>
            <a:endParaRPr sz="2600" dirty="0"/>
          </a:p>
          <a:p>
            <a:pPr marL="483869" lvl="0" indent="-457200" algn="l" rtl="0">
              <a:lnSpc>
                <a:spcPct val="100000"/>
              </a:lnSpc>
              <a:spcBef>
                <a:spcPts val="600"/>
              </a:spcBef>
              <a:spcAft>
                <a:spcPts val="0"/>
              </a:spcAft>
              <a:buSzPct val="100000"/>
              <a:buFont typeface="Noto Sans Symbols"/>
              <a:buChar char="▪"/>
            </a:pPr>
            <a:r>
              <a:rPr lang="nl-NL" sz="2600" dirty="0"/>
              <a:t>Belangrijk:</a:t>
            </a:r>
            <a:endParaRPr sz="2600" dirty="0"/>
          </a:p>
          <a:p>
            <a:pPr marL="937261" lvl="1" indent="-457200" algn="l" rtl="0">
              <a:lnSpc>
                <a:spcPct val="100000"/>
              </a:lnSpc>
              <a:spcBef>
                <a:spcPts val="600"/>
              </a:spcBef>
              <a:spcAft>
                <a:spcPts val="0"/>
              </a:spcAft>
              <a:buClr>
                <a:schemeClr val="dk1"/>
              </a:buClr>
              <a:buSzPct val="100000"/>
              <a:buFont typeface="Wingdings" panose="05000000000000000000" pitchFamily="2" charset="2"/>
              <a:buChar char="ü"/>
            </a:pPr>
            <a:r>
              <a:rPr lang="nl-NL" sz="2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Wie is er gebonden?</a:t>
            </a:r>
            <a:endParaRPr sz="2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937261" lvl="1" indent="-457200" algn="l" rtl="0">
              <a:lnSpc>
                <a:spcPct val="100000"/>
              </a:lnSpc>
              <a:spcBef>
                <a:spcPts val="600"/>
              </a:spcBef>
              <a:spcAft>
                <a:spcPts val="0"/>
              </a:spcAft>
              <a:buClr>
                <a:schemeClr val="dk1"/>
              </a:buClr>
              <a:buSzPct val="100000"/>
              <a:buFont typeface="Wingdings" panose="05000000000000000000" pitchFamily="2" charset="2"/>
              <a:buChar char="ü"/>
            </a:pPr>
            <a:r>
              <a:rPr lang="nl-NL" sz="2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Gelijkaardige finaliteit</a:t>
            </a:r>
            <a:endParaRPr sz="2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937261" lvl="1" indent="-457200" algn="l" rtl="0">
              <a:lnSpc>
                <a:spcPct val="100000"/>
              </a:lnSpc>
              <a:spcBef>
                <a:spcPts val="600"/>
              </a:spcBef>
              <a:spcAft>
                <a:spcPts val="0"/>
              </a:spcAft>
              <a:buClr>
                <a:schemeClr val="dk1"/>
              </a:buClr>
              <a:buSzPct val="100000"/>
              <a:buFont typeface="Wingdings" panose="05000000000000000000" pitchFamily="2" charset="2"/>
              <a:buChar char="ü"/>
            </a:pPr>
            <a:r>
              <a:rPr lang="nl-NL" sz="26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Welke informatie?</a:t>
            </a:r>
            <a:endParaRPr sz="2600" dirty="0"/>
          </a:p>
        </p:txBody>
      </p:sp>
      <p:pic>
        <p:nvPicPr>
          <p:cNvPr id="5" name="Graphic 4" descr="Vergrendelen met effen opvulling">
            <a:extLst>
              <a:ext uri="{FF2B5EF4-FFF2-40B4-BE49-F238E27FC236}">
                <a16:creationId xmlns:a16="http://schemas.microsoft.com/office/drawing/2014/main" id="{D8CEE944-F842-B604-D976-55D3430AA7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102" y="3429000"/>
            <a:ext cx="1768538" cy="17685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a:t>Doelstelling(en)</a:t>
            </a:r>
            <a:endParaRPr/>
          </a:p>
        </p:txBody>
      </p:sp>
      <p:sp>
        <p:nvSpPr>
          <p:cNvPr id="118" name="Google Shape;118;p2"/>
          <p:cNvSpPr txBox="1">
            <a:spLocks noGrp="1"/>
          </p:cNvSpPr>
          <p:nvPr>
            <p:ph type="body" idx="1"/>
          </p:nvPr>
        </p:nvSpPr>
        <p:spPr>
          <a:xfrm>
            <a:off x="2128008" y="2052536"/>
            <a:ext cx="9652188" cy="5029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ct val="97297"/>
              <a:buFont typeface="Noto Sans Symbols"/>
              <a:buChar char="▪"/>
            </a:pPr>
            <a:r>
              <a:rPr lang="nl-NL" sz="2000" dirty="0">
                <a:solidFill>
                  <a:schemeClr val="dk1"/>
                </a:solidFill>
                <a:latin typeface="Calibri"/>
                <a:ea typeface="Calibri"/>
                <a:cs typeface="Calibri"/>
                <a:sym typeface="Calibri"/>
              </a:rPr>
              <a:t>Via een LOK-pakket inzetten op het versterken van de </a:t>
            </a:r>
            <a:r>
              <a:rPr lang="nl-NL" sz="2000" b="1" dirty="0">
                <a:solidFill>
                  <a:schemeClr val="dk1"/>
                </a:solidFill>
                <a:latin typeface="Calibri"/>
                <a:ea typeface="Calibri"/>
                <a:cs typeface="Calibri"/>
                <a:sym typeface="Calibri"/>
              </a:rPr>
              <a:t>lokale multidisciplinaire samenwerking </a:t>
            </a:r>
            <a:r>
              <a:rPr lang="nl-NL" sz="2000" dirty="0">
                <a:solidFill>
                  <a:schemeClr val="dk1"/>
                </a:solidFill>
                <a:latin typeface="Calibri"/>
                <a:ea typeface="Calibri"/>
                <a:cs typeface="Calibri"/>
                <a:sym typeface="Calibri"/>
              </a:rPr>
              <a:t>in het kader van de </a:t>
            </a:r>
            <a:r>
              <a:rPr lang="nl-NL" sz="2000" b="1" dirty="0">
                <a:solidFill>
                  <a:schemeClr val="dk1"/>
                </a:solidFill>
                <a:latin typeface="Calibri"/>
                <a:ea typeface="Calibri"/>
                <a:cs typeface="Calibri"/>
                <a:sym typeface="Calibri"/>
              </a:rPr>
              <a:t>RIZIV- conventie psychologische zorg in de eerste lijn</a:t>
            </a:r>
            <a:endParaRPr dirty="0"/>
          </a:p>
          <a:p>
            <a:pPr marL="457200" lvl="0" indent="-342900" algn="l" rtl="0">
              <a:lnSpc>
                <a:spcPct val="90000"/>
              </a:lnSpc>
              <a:spcBef>
                <a:spcPts val="2085"/>
              </a:spcBef>
              <a:spcAft>
                <a:spcPts val="0"/>
              </a:spcAft>
              <a:buSzPct val="97297"/>
              <a:buFont typeface="Noto Sans Symbols"/>
              <a:buChar char="▪"/>
            </a:pPr>
            <a:r>
              <a:rPr lang="nl-NL" sz="2000" dirty="0">
                <a:solidFill>
                  <a:schemeClr val="dk1"/>
                </a:solidFill>
                <a:latin typeface="Calibri"/>
                <a:ea typeface="Calibri"/>
                <a:cs typeface="Calibri"/>
                <a:sym typeface="Calibri"/>
              </a:rPr>
              <a:t>Op een </a:t>
            </a:r>
            <a:r>
              <a:rPr lang="nl-NL" sz="2000" b="1" dirty="0">
                <a:solidFill>
                  <a:schemeClr val="dk1"/>
                </a:solidFill>
                <a:latin typeface="Calibri"/>
                <a:ea typeface="Calibri"/>
                <a:cs typeface="Calibri"/>
                <a:sym typeface="Calibri"/>
              </a:rPr>
              <a:t>interactieve manier </a:t>
            </a:r>
            <a:r>
              <a:rPr lang="nl-NL" sz="2000" dirty="0">
                <a:solidFill>
                  <a:schemeClr val="dk1"/>
                </a:solidFill>
                <a:latin typeface="Calibri"/>
                <a:ea typeface="Calibri"/>
                <a:cs typeface="Calibri"/>
                <a:sym typeface="Calibri"/>
              </a:rPr>
              <a:t>en vanuit </a:t>
            </a:r>
            <a:r>
              <a:rPr lang="nl-NL" sz="2000" b="1" dirty="0">
                <a:solidFill>
                  <a:schemeClr val="dk1"/>
                </a:solidFill>
                <a:latin typeface="Calibri"/>
                <a:ea typeface="Calibri"/>
                <a:cs typeface="Calibri"/>
                <a:sym typeface="Calibri"/>
              </a:rPr>
              <a:t>praktijkvoorbeelden</a:t>
            </a:r>
            <a:r>
              <a:rPr lang="nl-NL" sz="2000" dirty="0">
                <a:solidFill>
                  <a:schemeClr val="dk1"/>
                </a:solidFill>
                <a:latin typeface="Calibri"/>
                <a:ea typeface="Calibri"/>
                <a:cs typeface="Calibri"/>
                <a:sym typeface="Calibri"/>
              </a:rPr>
              <a:t> exploreert een </a:t>
            </a:r>
            <a:r>
              <a:rPr lang="nl-NL" sz="2000" b="1" dirty="0">
                <a:solidFill>
                  <a:schemeClr val="dk1"/>
                </a:solidFill>
                <a:latin typeface="Calibri"/>
                <a:ea typeface="Calibri"/>
                <a:cs typeface="Calibri"/>
                <a:sym typeface="Calibri"/>
              </a:rPr>
              <a:t>duo huisarts-klinisch psycholoog</a:t>
            </a:r>
            <a:r>
              <a:rPr lang="nl-NL" sz="2000" dirty="0">
                <a:solidFill>
                  <a:schemeClr val="dk1"/>
                </a:solidFill>
                <a:latin typeface="Calibri"/>
                <a:ea typeface="Calibri"/>
                <a:cs typeface="Calibri"/>
                <a:sym typeface="Calibri"/>
              </a:rPr>
              <a:t> samen hoe psychologische zorg in de eerste lijn vorm kan krijgen. Hierbij gaat de aandacht primair uit naar het </a:t>
            </a:r>
            <a:r>
              <a:rPr lang="nl-NL" sz="2000" b="1" dirty="0">
                <a:solidFill>
                  <a:schemeClr val="dk1"/>
                </a:solidFill>
                <a:latin typeface="Calibri"/>
                <a:ea typeface="Calibri"/>
                <a:cs typeface="Calibri"/>
                <a:sym typeface="Calibri"/>
              </a:rPr>
              <a:t>optimaliseren van de samenwerking </a:t>
            </a:r>
            <a:r>
              <a:rPr lang="nl-NL" sz="2000" dirty="0">
                <a:solidFill>
                  <a:schemeClr val="dk1"/>
                </a:solidFill>
                <a:latin typeface="Calibri"/>
                <a:ea typeface="Calibri"/>
                <a:cs typeface="Calibri"/>
                <a:sym typeface="Calibri"/>
              </a:rPr>
              <a:t>tussen beide beroepsgroepen en de </a:t>
            </a:r>
            <a:r>
              <a:rPr lang="nl-NL" sz="2000" b="1" dirty="0">
                <a:solidFill>
                  <a:schemeClr val="dk1"/>
                </a:solidFill>
                <a:latin typeface="Calibri"/>
                <a:ea typeface="Calibri"/>
                <a:cs typeface="Calibri"/>
                <a:sym typeface="Calibri"/>
              </a:rPr>
              <a:t>welzijnssector </a:t>
            </a:r>
            <a:endParaRPr dirty="0"/>
          </a:p>
          <a:p>
            <a:pPr marL="457200" lvl="0" indent="-342900" algn="l" rtl="0">
              <a:lnSpc>
                <a:spcPct val="90000"/>
              </a:lnSpc>
              <a:spcBef>
                <a:spcPts val="2085"/>
              </a:spcBef>
              <a:spcAft>
                <a:spcPts val="0"/>
              </a:spcAft>
              <a:buSzPct val="97297"/>
              <a:buFont typeface="Noto Sans Symbols"/>
              <a:buChar char="▪"/>
            </a:pPr>
            <a:r>
              <a:rPr lang="nl-NL" sz="2000" dirty="0">
                <a:solidFill>
                  <a:schemeClr val="dk1"/>
                </a:solidFill>
                <a:latin typeface="Calibri"/>
                <a:ea typeface="Calibri"/>
                <a:cs typeface="Calibri"/>
                <a:sym typeface="Calibri"/>
              </a:rPr>
              <a:t>Naast het leren kennen van elkaars denkkaders, rollen en verwachtingen, staat het versterken van de vaardigheden om </a:t>
            </a:r>
            <a:r>
              <a:rPr lang="nl-NL" sz="2000" b="1" dirty="0">
                <a:solidFill>
                  <a:schemeClr val="dk1"/>
                </a:solidFill>
                <a:latin typeface="Calibri"/>
                <a:ea typeface="Calibri"/>
                <a:cs typeface="Calibri"/>
                <a:sym typeface="Calibri"/>
              </a:rPr>
              <a:t>samen met de patiënt een gepast traject uit te werken </a:t>
            </a:r>
            <a:r>
              <a:rPr lang="nl-NL" sz="2000" dirty="0">
                <a:solidFill>
                  <a:schemeClr val="dk1"/>
                </a:solidFill>
                <a:latin typeface="Calibri"/>
                <a:ea typeface="Calibri"/>
                <a:cs typeface="Calibri"/>
                <a:sym typeface="Calibri"/>
              </a:rPr>
              <a:t>centraal</a:t>
            </a:r>
            <a:endParaRPr dirty="0"/>
          </a:p>
          <a:p>
            <a:pPr marL="457200" lvl="0" indent="-342958" algn="l" rtl="0">
              <a:lnSpc>
                <a:spcPct val="90000"/>
              </a:lnSpc>
              <a:spcBef>
                <a:spcPts val="2085"/>
              </a:spcBef>
              <a:spcAft>
                <a:spcPts val="0"/>
              </a:spcAft>
              <a:buSzPct val="92664"/>
              <a:buFont typeface="Noto Sans Symbols"/>
              <a:buChar char="▪"/>
            </a:pPr>
            <a:r>
              <a:rPr lang="nl-NL" sz="2100" dirty="0"/>
              <a:t>En dit allemaal vanuit oogpunt voor </a:t>
            </a:r>
            <a:r>
              <a:rPr lang="nl-NL" sz="2100" b="1" dirty="0"/>
              <a:t>kwalitatieve zorg naar patiënt toe </a:t>
            </a:r>
            <a:r>
              <a:rPr lang="nl-NL" sz="2100" dirty="0"/>
              <a:t>en binnen context van </a:t>
            </a:r>
            <a:r>
              <a:rPr lang="nl-NL" sz="2100" b="1" dirty="0"/>
              <a:t>beroepsgeheim</a:t>
            </a:r>
            <a:r>
              <a:rPr lang="nl-NL" sz="2100" dirty="0"/>
              <a:t> en </a:t>
            </a:r>
            <a:r>
              <a:rPr lang="nl-NL" sz="2100" b="1" dirty="0"/>
              <a:t>privacy van wetten</a:t>
            </a:r>
            <a:endParaRPr dirty="0"/>
          </a:p>
          <a:p>
            <a:pPr marL="114300" lvl="0" indent="0" algn="l" rtl="0">
              <a:lnSpc>
                <a:spcPct val="90000"/>
              </a:lnSpc>
              <a:spcBef>
                <a:spcPts val="1000"/>
              </a:spcBef>
              <a:spcAft>
                <a:spcPts val="0"/>
              </a:spcAft>
              <a:buSzPct val="97297"/>
              <a:buNone/>
            </a:pPr>
            <a:endParaRPr sz="2000" dirty="0">
              <a:solidFill>
                <a:srgbClr val="000000"/>
              </a:solidFill>
              <a:latin typeface="Arial"/>
              <a:ea typeface="Arial"/>
              <a:cs typeface="Arial"/>
              <a:sym typeface="Arial"/>
            </a:endParaRPr>
          </a:p>
        </p:txBody>
      </p:sp>
      <p:pic>
        <p:nvPicPr>
          <p:cNvPr id="3" name="Graphic 2" descr="Roos met effen opvulling">
            <a:extLst>
              <a:ext uri="{FF2B5EF4-FFF2-40B4-BE49-F238E27FC236}">
                <a16:creationId xmlns:a16="http://schemas.microsoft.com/office/drawing/2014/main" id="{56EC863E-D8BA-7D37-E0D3-D8A7CDC66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0808" y="570706"/>
            <a:ext cx="914400" cy="914400"/>
          </a:xfrm>
          <a:prstGeom prst="rect">
            <a:avLst/>
          </a:prstGeom>
        </p:spPr>
      </p:pic>
      <p:pic>
        <p:nvPicPr>
          <p:cNvPr id="6" name="Graphic 5" descr="Roos met effen opvulling">
            <a:extLst>
              <a:ext uri="{FF2B5EF4-FFF2-40B4-BE49-F238E27FC236}">
                <a16:creationId xmlns:a16="http://schemas.microsoft.com/office/drawing/2014/main" id="{0C5FCA34-A2F7-69CA-585C-64A7E8A141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651" y="3429000"/>
            <a:ext cx="1883357" cy="188335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7"/>
          <p:cNvSpPr txBox="1">
            <a:spLocks noGrp="1"/>
          </p:cNvSpPr>
          <p:nvPr>
            <p:ph type="title"/>
          </p:nvPr>
        </p:nvSpPr>
        <p:spPr>
          <a:xfrm>
            <a:off x="0" y="0"/>
            <a:ext cx="12192000" cy="2133663"/>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r>
              <a:rPr lang="nl-NL" dirty="0">
                <a:solidFill>
                  <a:srgbClr val="FFFFFF"/>
                </a:solidFill>
              </a:rPr>
              <a:t>Het beroepsgeheim</a:t>
            </a:r>
            <a:endParaRPr dirty="0">
              <a:solidFill>
                <a:srgbClr val="FFFFFF"/>
              </a:solidFill>
            </a:endParaRPr>
          </a:p>
        </p:txBody>
      </p:sp>
      <p:sp>
        <p:nvSpPr>
          <p:cNvPr id="171" name="Google Shape;171;p7"/>
          <p:cNvSpPr txBox="1">
            <a:spLocks noGrp="1"/>
          </p:cNvSpPr>
          <p:nvPr>
            <p:ph type="body" idx="1"/>
          </p:nvPr>
        </p:nvSpPr>
        <p:spPr>
          <a:xfrm>
            <a:off x="2407534" y="2456685"/>
            <a:ext cx="9143035" cy="37202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nl-NL" b="1" dirty="0"/>
              <a:t>3 uitzonderingen die samenwerken mogelijk maken</a:t>
            </a:r>
            <a:endParaRPr dirty="0"/>
          </a:p>
          <a:p>
            <a:pPr marL="0" lvl="0" indent="0" algn="l" rtl="0">
              <a:lnSpc>
                <a:spcPct val="90000"/>
              </a:lnSpc>
              <a:spcBef>
                <a:spcPts val="0"/>
              </a:spcBef>
              <a:spcAft>
                <a:spcPts val="0"/>
              </a:spcAft>
              <a:buClr>
                <a:schemeClr val="dk1"/>
              </a:buClr>
              <a:buSzPts val="2800"/>
              <a:buNone/>
            </a:pPr>
            <a:endParaRPr b="1" dirty="0"/>
          </a:p>
          <a:p>
            <a:pPr marL="800100" lvl="1" indent="-342900" algn="l" rtl="0">
              <a:lnSpc>
                <a:spcPct val="150000"/>
              </a:lnSpc>
              <a:spcBef>
                <a:spcPts val="500"/>
              </a:spcBef>
              <a:spcAft>
                <a:spcPts val="0"/>
              </a:spcAft>
              <a:buClr>
                <a:schemeClr val="dk1"/>
              </a:buClr>
              <a:buSzPts val="2400"/>
              <a:buFont typeface="Noto Sans Symbols"/>
              <a:buChar char="▪"/>
            </a:pPr>
            <a:r>
              <a:rPr lang="nl-NL" sz="2600" dirty="0"/>
              <a:t>Gedeeld beroepsgeheim</a:t>
            </a:r>
            <a:endParaRPr sz="2600" dirty="0"/>
          </a:p>
          <a:p>
            <a:pPr marL="800100" lvl="1" indent="-342900" algn="l" rtl="0">
              <a:lnSpc>
                <a:spcPct val="150000"/>
              </a:lnSpc>
              <a:spcBef>
                <a:spcPts val="500"/>
              </a:spcBef>
              <a:spcAft>
                <a:spcPts val="0"/>
              </a:spcAft>
              <a:buClr>
                <a:schemeClr val="dk1"/>
              </a:buClr>
              <a:buSzPts val="2400"/>
              <a:buFont typeface="Noto Sans Symbols"/>
              <a:buChar char="▪"/>
            </a:pPr>
            <a:r>
              <a:rPr lang="nl-NL" sz="2600" dirty="0"/>
              <a:t>Gezamenlijk beroepsgeheim</a:t>
            </a:r>
            <a:endParaRPr sz="2600" dirty="0"/>
          </a:p>
          <a:p>
            <a:pPr marL="800100" lvl="1" indent="-342900" algn="l" rtl="0">
              <a:lnSpc>
                <a:spcPct val="150000"/>
              </a:lnSpc>
              <a:spcBef>
                <a:spcPts val="500"/>
              </a:spcBef>
              <a:spcAft>
                <a:spcPts val="0"/>
              </a:spcAft>
              <a:buClr>
                <a:schemeClr val="dk1"/>
              </a:buClr>
              <a:buSzPts val="2400"/>
              <a:buFont typeface="Noto Sans Symbols"/>
              <a:buChar char="▪"/>
            </a:pPr>
            <a:r>
              <a:rPr lang="nl-NL" sz="2600" dirty="0"/>
              <a:t>Instemming van de patiënt</a:t>
            </a:r>
            <a:endParaRPr sz="2600" dirty="0"/>
          </a:p>
          <a:p>
            <a:pPr marL="800100" lvl="1" indent="-342900" algn="l" rtl="0">
              <a:lnSpc>
                <a:spcPct val="150000"/>
              </a:lnSpc>
              <a:spcBef>
                <a:spcPts val="500"/>
              </a:spcBef>
              <a:spcAft>
                <a:spcPts val="0"/>
              </a:spcAft>
              <a:buClr>
                <a:schemeClr val="dk1"/>
              </a:buClr>
              <a:buSzPts val="2400"/>
              <a:buFont typeface="Noto Sans Symbols"/>
              <a:buChar char="▪"/>
            </a:pPr>
            <a:r>
              <a:rPr lang="nl-NL" sz="2600" dirty="0"/>
              <a:t>(Noodtoestand): niet structureel</a:t>
            </a:r>
            <a:endParaRPr sz="2600" dirty="0"/>
          </a:p>
        </p:txBody>
      </p:sp>
      <p:pic>
        <p:nvPicPr>
          <p:cNvPr id="2" name="Graphic 1" descr="Ontgrendelen met effen opvulling">
            <a:extLst>
              <a:ext uri="{FF2B5EF4-FFF2-40B4-BE49-F238E27FC236}">
                <a16:creationId xmlns:a16="http://schemas.microsoft.com/office/drawing/2014/main" id="{4DCECDC0-C2C8-4F6D-7C10-41BAB913077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431" y="3432555"/>
            <a:ext cx="1768538" cy="176853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8"/>
          <p:cNvSpPr txBox="1">
            <a:spLocks noGrp="1"/>
          </p:cNvSpPr>
          <p:nvPr>
            <p:ph type="title"/>
          </p:nvPr>
        </p:nvSpPr>
        <p:spPr>
          <a:xfrm>
            <a:off x="0" y="0"/>
            <a:ext cx="12192000" cy="2140773"/>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r>
              <a:rPr lang="nl-NL" dirty="0">
                <a:solidFill>
                  <a:srgbClr val="FFFFFF"/>
                </a:solidFill>
              </a:rPr>
              <a:t>Gedeeld beroepsgeheim </a:t>
            </a:r>
            <a:endParaRPr dirty="0">
              <a:solidFill>
                <a:srgbClr val="FFFFFF"/>
              </a:solidFill>
            </a:endParaRPr>
          </a:p>
        </p:txBody>
      </p:sp>
      <p:sp>
        <p:nvSpPr>
          <p:cNvPr id="177" name="Google Shape;177;p8"/>
          <p:cNvSpPr txBox="1">
            <a:spLocks noGrp="1"/>
          </p:cNvSpPr>
          <p:nvPr>
            <p:ph type="body" idx="1"/>
          </p:nvPr>
        </p:nvSpPr>
        <p:spPr>
          <a:xfrm>
            <a:off x="2025569" y="2233912"/>
            <a:ext cx="10154856" cy="48034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nl-NL" b="1" dirty="0"/>
              <a:t>3 voorwaarden </a:t>
            </a:r>
            <a:endParaRPr b="1" dirty="0"/>
          </a:p>
          <a:p>
            <a:pPr marL="914400" lvl="1" indent="-457200" algn="l" rtl="0">
              <a:lnSpc>
                <a:spcPct val="90000"/>
              </a:lnSpc>
              <a:spcBef>
                <a:spcPts val="600"/>
              </a:spcBef>
              <a:spcAft>
                <a:spcPts val="0"/>
              </a:spcAft>
              <a:buClr>
                <a:schemeClr val="dk1"/>
              </a:buClr>
              <a:buSzPts val="2400"/>
              <a:buFont typeface="Calibri"/>
              <a:buAutoNum type="arabicPeriod"/>
            </a:pPr>
            <a:r>
              <a:rPr lang="nl-NL" b="1" dirty="0"/>
              <a:t>Wie komt in aanmerking?</a:t>
            </a:r>
            <a:endParaRPr b="1" dirty="0"/>
          </a:p>
          <a:p>
            <a:pPr marL="1143000" lvl="2" indent="-228600" algn="l" rtl="0">
              <a:lnSpc>
                <a:spcPct val="90000"/>
              </a:lnSpc>
              <a:spcBef>
                <a:spcPts val="600"/>
              </a:spcBef>
              <a:spcAft>
                <a:spcPts val="0"/>
              </a:spcAft>
              <a:buClr>
                <a:schemeClr val="dk1"/>
              </a:buClr>
              <a:buSzPts val="2000"/>
              <a:buChar char="•"/>
            </a:pPr>
            <a:r>
              <a:rPr lang="nl-NL" sz="2200" dirty="0"/>
              <a:t>Gebonden zijn door het beroepsgeheim</a:t>
            </a:r>
            <a:endParaRPr sz="2200" dirty="0"/>
          </a:p>
          <a:p>
            <a:pPr marL="1143000" lvl="2" indent="-228600" algn="l" rtl="0">
              <a:lnSpc>
                <a:spcPct val="90000"/>
              </a:lnSpc>
              <a:spcBef>
                <a:spcPts val="600"/>
              </a:spcBef>
              <a:spcAft>
                <a:spcPts val="0"/>
              </a:spcAft>
              <a:buClr>
                <a:schemeClr val="dk1"/>
              </a:buClr>
              <a:buSzPts val="2000"/>
              <a:buChar char="•"/>
            </a:pPr>
            <a:r>
              <a:rPr lang="nl-NL" sz="2200" dirty="0"/>
              <a:t>Binnen dezelfde hulpverleningscontext </a:t>
            </a:r>
            <a:endParaRPr sz="2200" dirty="0"/>
          </a:p>
          <a:p>
            <a:pPr marL="1143000" lvl="2" indent="-228600" algn="l" rtl="0">
              <a:lnSpc>
                <a:spcPct val="90000"/>
              </a:lnSpc>
              <a:spcBef>
                <a:spcPts val="600"/>
              </a:spcBef>
              <a:spcAft>
                <a:spcPts val="0"/>
              </a:spcAft>
              <a:buClr>
                <a:schemeClr val="dk1"/>
              </a:buClr>
              <a:buSzPts val="2000"/>
              <a:buChar char="•"/>
            </a:pPr>
            <a:r>
              <a:rPr lang="nl-NL" sz="2200" dirty="0"/>
              <a:t>Betrokkenheid bij de hulpverlening van de persoon (adviesvraag kan ook)</a:t>
            </a:r>
            <a:endParaRPr sz="2200" dirty="0"/>
          </a:p>
          <a:p>
            <a:pPr marL="1143000" lvl="2" indent="-228600" algn="l" rtl="0">
              <a:lnSpc>
                <a:spcPct val="90000"/>
              </a:lnSpc>
              <a:spcBef>
                <a:spcPts val="600"/>
              </a:spcBef>
              <a:spcAft>
                <a:spcPts val="0"/>
              </a:spcAft>
              <a:buClr>
                <a:schemeClr val="dk1"/>
              </a:buClr>
              <a:buSzPts val="2000"/>
              <a:buChar char="•"/>
            </a:pPr>
            <a:r>
              <a:rPr lang="nl-NL"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Dezelfde </a:t>
            </a:r>
            <a:r>
              <a:rPr lang="nl-NL" sz="2200" dirty="0"/>
              <a:t>finaliteit</a:t>
            </a:r>
            <a:endParaRPr sz="2200" dirty="0"/>
          </a:p>
          <a:p>
            <a:pPr marL="914400" lvl="1" indent="-457200" algn="l" rtl="0">
              <a:lnSpc>
                <a:spcPct val="90000"/>
              </a:lnSpc>
              <a:spcBef>
                <a:spcPts val="600"/>
              </a:spcBef>
              <a:spcAft>
                <a:spcPts val="0"/>
              </a:spcAft>
              <a:buClr>
                <a:schemeClr val="dk1"/>
              </a:buClr>
              <a:buSzPts val="2400"/>
              <a:buFont typeface="Calibri"/>
              <a:buAutoNum type="arabicPeriod"/>
            </a:pPr>
            <a:r>
              <a:rPr lang="nl-NL" b="1" dirty="0"/>
              <a:t>Wat mag gedeeld worden? </a:t>
            </a:r>
            <a:endParaRPr b="1" dirty="0"/>
          </a:p>
          <a:p>
            <a:pPr marL="1143000" lvl="2" indent="-228600" algn="l" rtl="0">
              <a:lnSpc>
                <a:spcPct val="90000"/>
              </a:lnSpc>
              <a:spcBef>
                <a:spcPts val="600"/>
              </a:spcBef>
              <a:spcAft>
                <a:spcPts val="0"/>
              </a:spcAft>
              <a:buClr>
                <a:schemeClr val="dk1"/>
              </a:buClr>
              <a:buSzPts val="2000"/>
              <a:buChar char="•"/>
            </a:pPr>
            <a:r>
              <a:rPr lang="nl-NL" sz="2200" dirty="0"/>
              <a:t>Noodzakelijk en pertinent</a:t>
            </a:r>
            <a:endParaRPr sz="2200" dirty="0"/>
          </a:p>
          <a:p>
            <a:pPr marL="1143000" lvl="2" indent="-228600" algn="l" rtl="0">
              <a:lnSpc>
                <a:spcPct val="90000"/>
              </a:lnSpc>
              <a:spcBef>
                <a:spcPts val="600"/>
              </a:spcBef>
              <a:spcAft>
                <a:spcPts val="0"/>
              </a:spcAft>
              <a:buSzPts val="2000"/>
              <a:buChar char="•"/>
            </a:pPr>
            <a:r>
              <a:rPr lang="nl-NL" sz="2200" dirty="0"/>
              <a:t>In het belang van de patiënt</a:t>
            </a:r>
            <a:endParaRPr sz="2200" dirty="0"/>
          </a:p>
          <a:p>
            <a:pPr marL="0" lvl="0" indent="0" algn="l" rtl="0">
              <a:lnSpc>
                <a:spcPct val="90000"/>
              </a:lnSpc>
              <a:spcBef>
                <a:spcPts val="600"/>
              </a:spcBef>
              <a:spcAft>
                <a:spcPts val="0"/>
              </a:spcAft>
              <a:buSzPts val="2800"/>
              <a:buNone/>
            </a:pPr>
            <a:r>
              <a:rPr lang="nl-NL" sz="2400" dirty="0"/>
              <a:t>        </a:t>
            </a:r>
            <a:r>
              <a:rPr lang="nl-NL" sz="2400" b="1" dirty="0"/>
              <a:t>3</a:t>
            </a:r>
            <a:r>
              <a:rPr lang="nl-NL" sz="2400" dirty="0"/>
              <a:t>. </a:t>
            </a:r>
            <a:r>
              <a:rPr lang="nl-NL" sz="2400" b="1" dirty="0"/>
              <a:t>Informed Consent  </a:t>
            </a:r>
            <a:endParaRPr b="1" dirty="0"/>
          </a:p>
          <a:p>
            <a:pPr marL="1143000" lvl="2" indent="-228600" algn="l" rtl="0">
              <a:lnSpc>
                <a:spcPct val="90000"/>
              </a:lnSpc>
              <a:spcBef>
                <a:spcPts val="600"/>
              </a:spcBef>
              <a:spcAft>
                <a:spcPts val="0"/>
              </a:spcAft>
              <a:buClr>
                <a:schemeClr val="dk1"/>
              </a:buClr>
              <a:buSzPts val="2000"/>
              <a:buChar char="•"/>
            </a:pPr>
            <a:r>
              <a:rPr lang="nl-NL" sz="2200" dirty="0"/>
              <a:t>Patiënt op de hoogte van de info-uitwisseling (minstens impliciete instemming) </a:t>
            </a:r>
            <a:endParaRPr dirty="0"/>
          </a:p>
          <a:p>
            <a:pPr marL="1143000" lvl="2" indent="-101600" algn="l" rtl="0">
              <a:lnSpc>
                <a:spcPct val="90000"/>
              </a:lnSpc>
              <a:spcBef>
                <a:spcPts val="500"/>
              </a:spcBef>
              <a:spcAft>
                <a:spcPts val="0"/>
              </a:spcAft>
              <a:buSzPts val="2000"/>
              <a:buNone/>
            </a:pPr>
            <a:endParaRPr dirty="0"/>
          </a:p>
          <a:p>
            <a:pPr marL="1143000" lvl="2" indent="-101600" algn="l" rtl="0">
              <a:lnSpc>
                <a:spcPct val="90000"/>
              </a:lnSpc>
              <a:spcBef>
                <a:spcPts val="500"/>
              </a:spcBef>
              <a:spcAft>
                <a:spcPts val="0"/>
              </a:spcAft>
              <a:buSzPts val="2000"/>
              <a:buNone/>
            </a:pPr>
            <a:endParaRPr dirty="0"/>
          </a:p>
          <a:p>
            <a:pPr marL="914400" lvl="2" indent="0" algn="l" rtl="0">
              <a:lnSpc>
                <a:spcPct val="90000"/>
              </a:lnSpc>
              <a:spcBef>
                <a:spcPts val="500"/>
              </a:spcBef>
              <a:spcAft>
                <a:spcPts val="0"/>
              </a:spcAft>
              <a:buSzPts val="2000"/>
              <a:buNone/>
            </a:pPr>
            <a:endParaRPr dirty="0"/>
          </a:p>
          <a:p>
            <a:pPr marL="1143000" lvl="2" indent="-101600" algn="l" rtl="0">
              <a:lnSpc>
                <a:spcPct val="90000"/>
              </a:lnSpc>
              <a:spcBef>
                <a:spcPts val="500"/>
              </a:spcBef>
              <a:spcAft>
                <a:spcPts val="0"/>
              </a:spcAft>
              <a:buSzPts val="2000"/>
              <a:buNone/>
            </a:pPr>
            <a:endParaRPr dirty="0"/>
          </a:p>
          <a:p>
            <a:pPr marL="1143000" lvl="2" indent="-101600" algn="l" rtl="0">
              <a:lnSpc>
                <a:spcPct val="90000"/>
              </a:lnSpc>
              <a:spcBef>
                <a:spcPts val="500"/>
              </a:spcBef>
              <a:spcAft>
                <a:spcPts val="0"/>
              </a:spcAft>
              <a:buClr>
                <a:schemeClr val="dk1"/>
              </a:buClr>
              <a:buSzPts val="2000"/>
              <a:buNone/>
            </a:pPr>
            <a:endParaRPr dirty="0"/>
          </a:p>
          <a:p>
            <a:pPr marL="1143000" lvl="2" indent="-101600" algn="l" rtl="0">
              <a:lnSpc>
                <a:spcPct val="90000"/>
              </a:lnSpc>
              <a:spcBef>
                <a:spcPts val="500"/>
              </a:spcBef>
              <a:spcAft>
                <a:spcPts val="0"/>
              </a:spcAft>
              <a:buClr>
                <a:schemeClr val="dk1"/>
              </a:buClr>
              <a:buSzPts val="2000"/>
              <a:buNone/>
            </a:pPr>
            <a:endParaRPr dirty="0"/>
          </a:p>
          <a:p>
            <a:pPr marL="1143000" lvl="2" indent="-101600" algn="l" rtl="0">
              <a:lnSpc>
                <a:spcPct val="90000"/>
              </a:lnSpc>
              <a:spcBef>
                <a:spcPts val="500"/>
              </a:spcBef>
              <a:spcAft>
                <a:spcPts val="0"/>
              </a:spcAft>
              <a:buClr>
                <a:schemeClr val="dk1"/>
              </a:buClr>
              <a:buSzPts val="2000"/>
              <a:buNone/>
            </a:pPr>
            <a:endParaRPr dirty="0"/>
          </a:p>
        </p:txBody>
      </p:sp>
      <p:pic>
        <p:nvPicPr>
          <p:cNvPr id="3" name="Graphic 2" descr="Ontgrendelen met effen opvulling">
            <a:extLst>
              <a:ext uri="{FF2B5EF4-FFF2-40B4-BE49-F238E27FC236}">
                <a16:creationId xmlns:a16="http://schemas.microsoft.com/office/drawing/2014/main" id="{A873F7F4-3F34-3ECF-143D-A3FCE01509C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431" y="3432555"/>
            <a:ext cx="1768538" cy="17685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0" y="1"/>
            <a:ext cx="12192000" cy="2091446"/>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r>
              <a:rPr lang="nl-NL">
                <a:solidFill>
                  <a:srgbClr val="FFFFFF"/>
                </a:solidFill>
              </a:rPr>
              <a:t>Gezamenlijk beroepsgeheim</a:t>
            </a:r>
            <a:endParaRPr>
              <a:solidFill>
                <a:srgbClr val="FFFFFF"/>
              </a:solidFill>
            </a:endParaRPr>
          </a:p>
        </p:txBody>
      </p:sp>
      <p:sp>
        <p:nvSpPr>
          <p:cNvPr id="183" name="Google Shape;183;p10"/>
          <p:cNvSpPr txBox="1">
            <a:spLocks noGrp="1"/>
          </p:cNvSpPr>
          <p:nvPr>
            <p:ph type="body" idx="1"/>
          </p:nvPr>
        </p:nvSpPr>
        <p:spPr>
          <a:xfrm>
            <a:off x="2305455" y="2456685"/>
            <a:ext cx="9494196" cy="3720278"/>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Clr>
                <a:schemeClr val="dk1"/>
              </a:buClr>
              <a:buSzPts val="2800"/>
              <a:buFont typeface="Noto Sans Symbols"/>
              <a:buChar char="▪"/>
            </a:pPr>
            <a:r>
              <a:rPr lang="nl-NL" sz="2400" dirty="0"/>
              <a:t>Binnen eenzelfde team (vnl. in de integrale jeugdzorg)</a:t>
            </a:r>
            <a:endParaRPr sz="2400" dirty="0"/>
          </a:p>
          <a:p>
            <a:pPr marL="342900" lvl="0" indent="-342900" algn="l" rtl="0">
              <a:lnSpc>
                <a:spcPct val="150000"/>
              </a:lnSpc>
              <a:spcBef>
                <a:spcPts val="1000"/>
              </a:spcBef>
              <a:spcAft>
                <a:spcPts val="0"/>
              </a:spcAft>
              <a:buClr>
                <a:schemeClr val="dk1"/>
              </a:buClr>
              <a:buSzPts val="2800"/>
              <a:buFont typeface="Noto Sans Symbols"/>
              <a:buChar char="▪"/>
            </a:pPr>
            <a:r>
              <a:rPr lang="nl-NL" sz="2400" dirty="0"/>
              <a:t>Versoepeling van noodzakelijkheidsvoorwaarde naar relevantie-voorwaarde</a:t>
            </a:r>
            <a:endParaRPr sz="2400" dirty="0"/>
          </a:p>
          <a:p>
            <a:pPr marL="228600" lvl="0" indent="-50800" algn="l" rtl="0">
              <a:lnSpc>
                <a:spcPct val="150000"/>
              </a:lnSpc>
              <a:spcBef>
                <a:spcPts val="1000"/>
              </a:spcBef>
              <a:spcAft>
                <a:spcPts val="0"/>
              </a:spcAft>
              <a:buClr>
                <a:schemeClr val="dk1"/>
              </a:buClr>
              <a:buSzPts val="2800"/>
              <a:buNone/>
            </a:pPr>
            <a:endParaRPr dirty="0"/>
          </a:p>
        </p:txBody>
      </p:sp>
      <p:pic>
        <p:nvPicPr>
          <p:cNvPr id="2" name="Graphic 1" descr="Ontgrendelen met effen opvulling">
            <a:extLst>
              <a:ext uri="{FF2B5EF4-FFF2-40B4-BE49-F238E27FC236}">
                <a16:creationId xmlns:a16="http://schemas.microsoft.com/office/drawing/2014/main" id="{69C2877C-FD18-71A4-A8D7-B34BD89173D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431" y="3432555"/>
            <a:ext cx="1768538" cy="17685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11"/>
          <p:cNvSpPr txBox="1">
            <a:spLocks noGrp="1"/>
          </p:cNvSpPr>
          <p:nvPr>
            <p:ph type="title"/>
          </p:nvPr>
        </p:nvSpPr>
        <p:spPr>
          <a:xfrm>
            <a:off x="0" y="1"/>
            <a:ext cx="12192000" cy="2091446"/>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400"/>
              <a:buFont typeface="Calibri"/>
              <a:buNone/>
            </a:pPr>
            <a:r>
              <a:rPr lang="nl-NL" dirty="0">
                <a:solidFill>
                  <a:srgbClr val="FFFFFF"/>
                </a:solidFill>
              </a:rPr>
              <a:t>Instemming van de patiënt</a:t>
            </a:r>
            <a:endParaRPr dirty="0">
              <a:solidFill>
                <a:srgbClr val="FFFFFF"/>
              </a:solidFill>
            </a:endParaRPr>
          </a:p>
        </p:txBody>
      </p:sp>
      <p:sp>
        <p:nvSpPr>
          <p:cNvPr id="189" name="Google Shape;189;p11"/>
          <p:cNvSpPr txBox="1">
            <a:spLocks noGrp="1"/>
          </p:cNvSpPr>
          <p:nvPr>
            <p:ph type="body" idx="1"/>
          </p:nvPr>
        </p:nvSpPr>
        <p:spPr>
          <a:xfrm>
            <a:off x="2509736" y="2456684"/>
            <a:ext cx="9377464" cy="4177579"/>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1500"/>
              <a:buFont typeface="Noto Sans Symbols"/>
              <a:buChar char="▪"/>
            </a:pPr>
            <a:r>
              <a:rPr lang="nl-NL" sz="2400" dirty="0"/>
              <a:t>Bv. als niet alle betrokkenen gebonden zijn door beroepsgeheim</a:t>
            </a:r>
            <a:endParaRPr sz="2400" dirty="0"/>
          </a:p>
          <a:p>
            <a:pPr marL="342900" lvl="0" indent="-342900" algn="l" rtl="0">
              <a:lnSpc>
                <a:spcPct val="100000"/>
              </a:lnSpc>
              <a:spcBef>
                <a:spcPts val="1000"/>
              </a:spcBef>
              <a:spcAft>
                <a:spcPts val="0"/>
              </a:spcAft>
              <a:buClr>
                <a:schemeClr val="dk1"/>
              </a:buClr>
              <a:buSzPts val="1500"/>
              <a:buFont typeface="Noto Sans Symbols"/>
              <a:buChar char="▪"/>
            </a:pPr>
            <a:r>
              <a:rPr lang="nl-NL" sz="2400" dirty="0"/>
              <a:t>Voorwaarden</a:t>
            </a:r>
            <a:endParaRPr sz="2400" dirty="0"/>
          </a:p>
          <a:p>
            <a:pPr marL="685800" lvl="1" indent="-228600" algn="l" rtl="0">
              <a:lnSpc>
                <a:spcPct val="100000"/>
              </a:lnSpc>
              <a:spcBef>
                <a:spcPts val="500"/>
              </a:spcBef>
              <a:spcAft>
                <a:spcPts val="0"/>
              </a:spcAft>
              <a:buClr>
                <a:schemeClr val="dk1"/>
              </a:buClr>
              <a:buSzPts val="1500"/>
              <a:buChar char="•"/>
            </a:pPr>
            <a:r>
              <a:rPr lang="nl-NL" dirty="0"/>
              <a:t>Voorafgaand</a:t>
            </a:r>
            <a:endParaRPr dirty="0"/>
          </a:p>
          <a:p>
            <a:pPr marL="685800" lvl="1" indent="-228600" algn="l" rtl="0">
              <a:lnSpc>
                <a:spcPct val="100000"/>
              </a:lnSpc>
              <a:spcBef>
                <a:spcPts val="500"/>
              </a:spcBef>
              <a:spcAft>
                <a:spcPts val="0"/>
              </a:spcAft>
              <a:buClr>
                <a:schemeClr val="dk1"/>
              </a:buClr>
              <a:buSzPts val="1500"/>
              <a:buChar char="•"/>
            </a:pPr>
            <a:r>
              <a:rPr lang="nl-NL" dirty="0"/>
              <a:t>Vrij</a:t>
            </a:r>
            <a:endParaRPr dirty="0"/>
          </a:p>
          <a:p>
            <a:pPr marL="685800" lvl="1" indent="-228600" algn="l" rtl="0">
              <a:lnSpc>
                <a:spcPct val="100000"/>
              </a:lnSpc>
              <a:spcBef>
                <a:spcPts val="500"/>
              </a:spcBef>
              <a:spcAft>
                <a:spcPts val="0"/>
              </a:spcAft>
              <a:buClr>
                <a:schemeClr val="dk1"/>
              </a:buClr>
              <a:buSzPts val="1500"/>
              <a:buChar char="•"/>
            </a:pPr>
            <a:r>
              <a:rPr lang="nl-NL" dirty="0"/>
              <a:t>Specifiek</a:t>
            </a:r>
            <a:endParaRPr dirty="0"/>
          </a:p>
          <a:p>
            <a:pPr marL="685800" lvl="1" indent="-228600" algn="l" rtl="0">
              <a:lnSpc>
                <a:spcPct val="100000"/>
              </a:lnSpc>
              <a:spcBef>
                <a:spcPts val="500"/>
              </a:spcBef>
              <a:spcAft>
                <a:spcPts val="0"/>
              </a:spcAft>
              <a:buClr>
                <a:schemeClr val="dk1"/>
              </a:buClr>
              <a:buSzPts val="1500"/>
              <a:buChar char="•"/>
            </a:pPr>
            <a:r>
              <a:rPr lang="nl-NL" dirty="0"/>
              <a:t>Uitdrukkelijk</a:t>
            </a:r>
            <a:endParaRPr dirty="0"/>
          </a:p>
          <a:p>
            <a:pPr marL="685800" lvl="1" indent="-228600" algn="l" rtl="0">
              <a:lnSpc>
                <a:spcPct val="100000"/>
              </a:lnSpc>
              <a:spcBef>
                <a:spcPts val="500"/>
              </a:spcBef>
              <a:spcAft>
                <a:spcPts val="0"/>
              </a:spcAft>
              <a:buClr>
                <a:schemeClr val="dk1"/>
              </a:buClr>
              <a:buSzPts val="1500"/>
              <a:buChar char="•"/>
            </a:pPr>
            <a:r>
              <a:rPr lang="nl-NL" dirty="0"/>
              <a:t>Geïnformeerd</a:t>
            </a:r>
            <a:endParaRPr dirty="0"/>
          </a:p>
          <a:p>
            <a:pPr marL="685800" lvl="1" indent="-228600" algn="l" rtl="0">
              <a:lnSpc>
                <a:spcPct val="100000"/>
              </a:lnSpc>
              <a:spcBef>
                <a:spcPts val="500"/>
              </a:spcBef>
              <a:spcAft>
                <a:spcPts val="0"/>
              </a:spcAft>
              <a:buClr>
                <a:schemeClr val="dk1"/>
              </a:buClr>
              <a:buSzPts val="1500"/>
              <a:buChar char="•"/>
            </a:pPr>
            <a:r>
              <a:rPr lang="nl-NL" dirty="0"/>
              <a:t>Volgehouden</a:t>
            </a:r>
            <a:endParaRPr dirty="0"/>
          </a:p>
          <a:p>
            <a:pPr marL="342900" lvl="0" indent="-342900" algn="l" rtl="0">
              <a:lnSpc>
                <a:spcPct val="100000"/>
              </a:lnSpc>
              <a:spcBef>
                <a:spcPts val="1000"/>
              </a:spcBef>
              <a:spcAft>
                <a:spcPts val="0"/>
              </a:spcAft>
              <a:buClr>
                <a:schemeClr val="dk1"/>
              </a:buClr>
              <a:buSzPts val="1500"/>
              <a:buFont typeface="Noto Sans Symbols"/>
              <a:buChar char="▪"/>
            </a:pPr>
            <a:r>
              <a:rPr lang="nl-NL" sz="2400" dirty="0"/>
              <a:t>Oordeel hulpverlener</a:t>
            </a:r>
            <a:endParaRPr sz="2400" dirty="0"/>
          </a:p>
          <a:p>
            <a:pPr marL="685800" lvl="1" indent="-133350" algn="l" rtl="0">
              <a:lnSpc>
                <a:spcPct val="100000"/>
              </a:lnSpc>
              <a:spcBef>
                <a:spcPts val="500"/>
              </a:spcBef>
              <a:spcAft>
                <a:spcPts val="0"/>
              </a:spcAft>
              <a:buClr>
                <a:schemeClr val="dk1"/>
              </a:buClr>
              <a:buSzPts val="1500"/>
              <a:buNone/>
            </a:pPr>
            <a:endParaRPr sz="1500" dirty="0"/>
          </a:p>
        </p:txBody>
      </p:sp>
      <p:pic>
        <p:nvPicPr>
          <p:cNvPr id="2" name="Graphic 1" descr="Ontgrendelen met effen opvulling">
            <a:extLst>
              <a:ext uri="{FF2B5EF4-FFF2-40B4-BE49-F238E27FC236}">
                <a16:creationId xmlns:a16="http://schemas.microsoft.com/office/drawing/2014/main" id="{4BFE85E3-81A8-BFC3-5017-306B54CF1DD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431" y="3432555"/>
            <a:ext cx="1768538" cy="176853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12"/>
          <p:cNvSpPr txBox="1">
            <a:spLocks noGrp="1"/>
          </p:cNvSpPr>
          <p:nvPr>
            <p:ph type="title"/>
          </p:nvPr>
        </p:nvSpPr>
        <p:spPr>
          <a:xfrm>
            <a:off x="0" y="0"/>
            <a:ext cx="12192000" cy="2120629"/>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100"/>
              <a:buFont typeface="Calibri"/>
              <a:buNone/>
            </a:pPr>
            <a:r>
              <a:rPr lang="nl-NL" dirty="0">
                <a:solidFill>
                  <a:srgbClr val="FFFFFF"/>
                </a:solidFill>
              </a:rPr>
              <a:t>Informatie uitwisseling ter bescherming </a:t>
            </a:r>
            <a:br>
              <a:rPr lang="nl-NL" dirty="0">
                <a:solidFill>
                  <a:srgbClr val="FFFFFF"/>
                </a:solidFill>
              </a:rPr>
            </a:br>
            <a:r>
              <a:rPr lang="nl-NL" dirty="0">
                <a:solidFill>
                  <a:srgbClr val="FFFFFF"/>
                </a:solidFill>
              </a:rPr>
              <a:t>van de integriteit van de patiënt</a:t>
            </a:r>
            <a:endParaRPr dirty="0">
              <a:solidFill>
                <a:srgbClr val="FFFFFF"/>
              </a:solidFill>
            </a:endParaRPr>
          </a:p>
        </p:txBody>
      </p:sp>
      <p:sp>
        <p:nvSpPr>
          <p:cNvPr id="195" name="Google Shape;195;p12"/>
          <p:cNvSpPr txBox="1">
            <a:spLocks noGrp="1"/>
          </p:cNvSpPr>
          <p:nvPr>
            <p:ph type="body" idx="1"/>
          </p:nvPr>
        </p:nvSpPr>
        <p:spPr>
          <a:xfrm>
            <a:off x="2704288" y="2456685"/>
            <a:ext cx="8649511" cy="3720278"/>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Clr>
                <a:schemeClr val="dk1"/>
              </a:buClr>
              <a:buSzPts val="2800"/>
              <a:buFont typeface="Noto Sans Symbols"/>
              <a:buChar char="▪"/>
            </a:pPr>
            <a:r>
              <a:rPr lang="nl-NL" sz="2400" dirty="0"/>
              <a:t>Acuut gevaar </a:t>
            </a:r>
            <a:endParaRPr sz="2400" dirty="0"/>
          </a:p>
          <a:p>
            <a:pPr marL="342900" lvl="0" indent="-342900" algn="l" rtl="0">
              <a:lnSpc>
                <a:spcPct val="150000"/>
              </a:lnSpc>
              <a:spcBef>
                <a:spcPts val="1000"/>
              </a:spcBef>
              <a:spcAft>
                <a:spcPts val="0"/>
              </a:spcAft>
              <a:buClr>
                <a:schemeClr val="dk1"/>
              </a:buClr>
              <a:buSzPts val="2800"/>
              <a:buFont typeface="Noto Sans Symbols"/>
              <a:buChar char="▪"/>
            </a:pPr>
            <a:r>
              <a:rPr lang="nl-NL" sz="2400" dirty="0"/>
              <a:t>Beperkt</a:t>
            </a:r>
            <a:endParaRPr sz="2400" dirty="0"/>
          </a:p>
          <a:p>
            <a:pPr marL="342900" lvl="0" indent="-342900" algn="l" rtl="0">
              <a:lnSpc>
                <a:spcPct val="150000"/>
              </a:lnSpc>
              <a:spcBef>
                <a:spcPts val="1000"/>
              </a:spcBef>
              <a:spcAft>
                <a:spcPts val="0"/>
              </a:spcAft>
              <a:buClr>
                <a:schemeClr val="dk1"/>
              </a:buClr>
              <a:buSzPts val="2800"/>
              <a:buFont typeface="Noto Sans Symbols"/>
              <a:buChar char="▪"/>
            </a:pPr>
            <a:r>
              <a:rPr lang="nl-NL"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Tijdelijk</a:t>
            </a:r>
            <a:endParaRPr sz="2400" dirty="0"/>
          </a:p>
        </p:txBody>
      </p:sp>
      <p:pic>
        <p:nvPicPr>
          <p:cNvPr id="2" name="Graphic 1" descr="Ontgrendelen met effen opvulling">
            <a:extLst>
              <a:ext uri="{FF2B5EF4-FFF2-40B4-BE49-F238E27FC236}">
                <a16:creationId xmlns:a16="http://schemas.microsoft.com/office/drawing/2014/main" id="{C117AF66-2789-CA27-43BB-45F9C275224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431" y="3432555"/>
            <a:ext cx="1768538" cy="17685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0" y="0"/>
            <a:ext cx="12192000" cy="2101173"/>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r>
              <a:rPr lang="nl-NL" dirty="0">
                <a:solidFill>
                  <a:srgbClr val="FFFFFF"/>
                </a:solidFill>
              </a:rPr>
              <a:t>Gedeeld beroepsgeheim </a:t>
            </a:r>
            <a:endParaRPr dirty="0">
              <a:solidFill>
                <a:srgbClr val="FFFFFF"/>
              </a:solidFill>
            </a:endParaRPr>
          </a:p>
        </p:txBody>
      </p:sp>
      <p:sp>
        <p:nvSpPr>
          <p:cNvPr id="201" name="Google Shape;201;p13"/>
          <p:cNvSpPr txBox="1">
            <a:spLocks noGrp="1"/>
          </p:cNvSpPr>
          <p:nvPr>
            <p:ph type="body" idx="1"/>
          </p:nvPr>
        </p:nvSpPr>
        <p:spPr>
          <a:xfrm>
            <a:off x="3083668" y="2456685"/>
            <a:ext cx="8270132" cy="3720278"/>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nl-NL" dirty="0"/>
              <a:t>Mogelijke twijfelgevallen: </a:t>
            </a:r>
            <a:endParaRPr dirty="0"/>
          </a:p>
          <a:p>
            <a:pPr marL="685800" lvl="1" indent="-228600" algn="l" rtl="0">
              <a:lnSpc>
                <a:spcPct val="150000"/>
              </a:lnSpc>
              <a:spcBef>
                <a:spcPts val="500"/>
              </a:spcBef>
              <a:spcAft>
                <a:spcPts val="0"/>
              </a:spcAft>
              <a:buClr>
                <a:schemeClr val="dk1"/>
              </a:buClr>
              <a:buSzPts val="2400"/>
              <a:buChar char="•"/>
            </a:pPr>
            <a:r>
              <a:rPr lang="nl-NL" dirty="0"/>
              <a:t>Wie is gebonden door het beroepsgeheim? </a:t>
            </a:r>
            <a:br>
              <a:rPr lang="nl-NL" dirty="0"/>
            </a:br>
            <a:r>
              <a:rPr lang="nl-NL" dirty="0"/>
              <a:t>Bv. mantelzorgers, welzijnsmedewerkers</a:t>
            </a:r>
            <a:endParaRPr dirty="0"/>
          </a:p>
          <a:p>
            <a:pPr marL="685800" lvl="1" indent="-228600" algn="l" rtl="0">
              <a:lnSpc>
                <a:spcPct val="150000"/>
              </a:lnSpc>
              <a:spcBef>
                <a:spcPts val="500"/>
              </a:spcBef>
              <a:spcAft>
                <a:spcPts val="0"/>
              </a:spcAft>
              <a:buClr>
                <a:schemeClr val="dk1"/>
              </a:buClr>
              <a:buSzPts val="2400"/>
              <a:buChar char="•"/>
            </a:pPr>
            <a:r>
              <a:rPr lang="nl-NL" dirty="0"/>
              <a:t>Informatie patiënt: overzicht van de betrokken partners</a:t>
            </a:r>
            <a:endParaRPr dirty="0"/>
          </a:p>
        </p:txBody>
      </p:sp>
      <p:pic>
        <p:nvPicPr>
          <p:cNvPr id="2" name="Graphic 1" descr="Ontgrendelen met effen opvulling">
            <a:extLst>
              <a:ext uri="{FF2B5EF4-FFF2-40B4-BE49-F238E27FC236}">
                <a16:creationId xmlns:a16="http://schemas.microsoft.com/office/drawing/2014/main" id="{C0475131-3D4D-40FF-7E0F-0EBB0BAAEF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431" y="3432555"/>
            <a:ext cx="1768538" cy="17685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256959ce0a0_2_0"/>
          <p:cNvPicPr preferRelativeResize="0"/>
          <p:nvPr/>
        </p:nvPicPr>
        <p:blipFill rotWithShape="1">
          <a:blip r:embed="rId3">
            <a:alphaModFix/>
          </a:blip>
          <a:srcRect/>
          <a:stretch/>
        </p:blipFill>
        <p:spPr>
          <a:xfrm>
            <a:off x="963039" y="136187"/>
            <a:ext cx="6692630" cy="6605081"/>
          </a:xfrm>
          <a:prstGeom prst="rect">
            <a:avLst/>
          </a:prstGeom>
          <a:noFill/>
          <a:ln>
            <a:noFill/>
          </a:ln>
        </p:spPr>
      </p:pic>
      <p:sp>
        <p:nvSpPr>
          <p:cNvPr id="207" name="Google Shape;207;g256959ce0a0_2_0"/>
          <p:cNvSpPr txBox="1"/>
          <p:nvPr/>
        </p:nvSpPr>
        <p:spPr>
          <a:xfrm>
            <a:off x="7856965" y="5964256"/>
            <a:ext cx="4082940" cy="414344"/>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000"/>
              <a:buFont typeface="Arial"/>
              <a:buNone/>
            </a:pPr>
            <a:r>
              <a:rPr lang="nl-NL" sz="1000" b="0" i="1" u="none" strike="noStrike" cap="none" dirty="0" err="1">
                <a:solidFill>
                  <a:srgbClr val="000000"/>
                </a:solidFill>
                <a:latin typeface="Calibri"/>
                <a:ea typeface="Calibri"/>
                <a:cs typeface="Calibri"/>
                <a:sym typeface="Calibri"/>
              </a:rPr>
              <a:t>Versweyvelt</a:t>
            </a:r>
            <a:r>
              <a:rPr lang="nl-NL" sz="1000" b="0" i="1" u="none" strike="noStrike" cap="none" dirty="0">
                <a:solidFill>
                  <a:srgbClr val="000000"/>
                </a:solidFill>
                <a:latin typeface="Calibri"/>
                <a:ea typeface="Calibri"/>
                <a:cs typeface="Calibri"/>
                <a:sym typeface="Calibri"/>
              </a:rPr>
              <a:t> A.S., Put J., </a:t>
            </a:r>
            <a:r>
              <a:rPr lang="nl-NL" sz="1000" b="0" i="1" u="none" strike="noStrike" cap="none" dirty="0" err="1">
                <a:solidFill>
                  <a:srgbClr val="000000"/>
                </a:solidFill>
                <a:latin typeface="Calibri"/>
                <a:ea typeface="Calibri"/>
                <a:cs typeface="Calibri"/>
                <a:sym typeface="Calibri"/>
              </a:rPr>
              <a:t>Opgenhaffen</a:t>
            </a:r>
            <a:r>
              <a:rPr lang="nl-NL" sz="1000" b="0" i="1" u="none" strike="noStrike" cap="none" dirty="0">
                <a:solidFill>
                  <a:srgbClr val="000000"/>
                </a:solidFill>
                <a:latin typeface="Calibri"/>
                <a:ea typeface="Calibri"/>
                <a:cs typeface="Calibri"/>
                <a:sym typeface="Calibri"/>
              </a:rPr>
              <a:t> T., 2018, Wegwijzers beroepsgeheim, Instituut voor Sociaal Recht KU Leuven</a:t>
            </a:r>
            <a:endParaRPr sz="10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
        <p:cNvGrpSpPr/>
        <p:nvPr/>
      </p:nvGrpSpPr>
      <p:grpSpPr>
        <a:xfrm>
          <a:off x="0" y="0"/>
          <a:ext cx="0" cy="0"/>
          <a:chOff x="0" y="0"/>
          <a:chExt cx="0" cy="0"/>
        </a:xfrm>
      </p:grpSpPr>
      <p:sp>
        <p:nvSpPr>
          <p:cNvPr id="212" name="Google Shape;212;p14"/>
          <p:cNvSpPr txBox="1">
            <a:spLocks noGrp="1"/>
          </p:cNvSpPr>
          <p:nvPr>
            <p:ph type="title"/>
          </p:nvPr>
        </p:nvSpPr>
        <p:spPr>
          <a:xfrm>
            <a:off x="0" y="0"/>
            <a:ext cx="12192000" cy="2091447"/>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r>
              <a:rPr lang="nl-NL" dirty="0">
                <a:solidFill>
                  <a:srgbClr val="FFFFFF"/>
                </a:solidFill>
              </a:rPr>
              <a:t>Belang van inspraak van cliënt </a:t>
            </a:r>
            <a:br>
              <a:rPr lang="nl-NL" dirty="0">
                <a:solidFill>
                  <a:srgbClr val="FFFFFF"/>
                </a:solidFill>
              </a:rPr>
            </a:br>
            <a:r>
              <a:rPr lang="nl-NL" dirty="0">
                <a:solidFill>
                  <a:srgbClr val="FFFFFF"/>
                </a:solidFill>
              </a:rPr>
              <a:t>om informatie te delen </a:t>
            </a:r>
            <a:endParaRPr dirty="0">
              <a:solidFill>
                <a:srgbClr val="FFFFFF"/>
              </a:solidFill>
            </a:endParaRPr>
          </a:p>
        </p:txBody>
      </p:sp>
      <p:sp>
        <p:nvSpPr>
          <p:cNvPr id="213" name="Google Shape;213;p14"/>
          <p:cNvSpPr txBox="1">
            <a:spLocks noGrp="1"/>
          </p:cNvSpPr>
          <p:nvPr>
            <p:ph type="body" idx="1"/>
          </p:nvPr>
        </p:nvSpPr>
        <p:spPr>
          <a:xfrm>
            <a:off x="2334638" y="2456685"/>
            <a:ext cx="9019162" cy="3720278"/>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000"/>
              </a:spcBef>
              <a:spcAft>
                <a:spcPts val="0"/>
              </a:spcAft>
              <a:buSzPts val="1800"/>
              <a:buFont typeface="Noto Sans Symbols"/>
              <a:buChar char="▪"/>
            </a:pPr>
            <a:r>
              <a:rPr lang="nl-NL" sz="2400" dirty="0"/>
              <a:t>Samen bespreken met cliënt</a:t>
            </a:r>
            <a:endParaRPr sz="2400" dirty="0"/>
          </a:p>
          <a:p>
            <a:pPr marL="457200" lvl="0" indent="-342900" algn="l" rtl="0">
              <a:lnSpc>
                <a:spcPct val="100000"/>
              </a:lnSpc>
              <a:spcBef>
                <a:spcPts val="1000"/>
              </a:spcBef>
              <a:spcAft>
                <a:spcPts val="0"/>
              </a:spcAft>
              <a:buSzPts val="1800"/>
              <a:buFont typeface="Noto Sans Symbols"/>
              <a:buChar char="▪"/>
            </a:pPr>
            <a:r>
              <a:rPr lang="nl-NL" sz="2400" dirty="0"/>
              <a:t>Hoe? </a:t>
            </a:r>
            <a:endParaRPr sz="2400" dirty="0"/>
          </a:p>
          <a:p>
            <a:pPr marL="914400" lvl="1" indent="-342900" algn="l" rtl="0">
              <a:lnSpc>
                <a:spcPct val="100000"/>
              </a:lnSpc>
              <a:spcBef>
                <a:spcPts val="500"/>
              </a:spcBef>
              <a:spcAft>
                <a:spcPts val="0"/>
              </a:spcAft>
              <a:buSzPts val="1800"/>
              <a:buChar char="•"/>
            </a:pPr>
            <a:r>
              <a:rPr lang="nl-NL" dirty="0"/>
              <a:t>via cliënt</a:t>
            </a:r>
            <a:endParaRPr dirty="0"/>
          </a:p>
          <a:p>
            <a:pPr marL="914400" lvl="1" indent="-342900" algn="l" rtl="0">
              <a:lnSpc>
                <a:spcPct val="100000"/>
              </a:lnSpc>
              <a:spcBef>
                <a:spcPts val="500"/>
              </a:spcBef>
              <a:spcAft>
                <a:spcPts val="0"/>
              </a:spcAft>
              <a:buSzPts val="1800"/>
              <a:buChar char="•"/>
            </a:pPr>
            <a:r>
              <a:rPr lang="nl-NL" dirty="0"/>
              <a:t>in bijzijn van cliënt</a:t>
            </a:r>
            <a:endParaRPr dirty="0"/>
          </a:p>
          <a:p>
            <a:pPr marL="914400" lvl="1" indent="-342900" algn="l" rtl="0">
              <a:lnSpc>
                <a:spcPct val="100000"/>
              </a:lnSpc>
              <a:spcBef>
                <a:spcPts val="500"/>
              </a:spcBef>
              <a:spcAft>
                <a:spcPts val="0"/>
              </a:spcAft>
              <a:buSzPts val="1800"/>
              <a:buChar char="•"/>
            </a:pPr>
            <a:r>
              <a:rPr lang="nl-NL" dirty="0"/>
              <a:t>schriftelijk</a:t>
            </a:r>
            <a:endParaRPr dirty="0"/>
          </a:p>
          <a:p>
            <a:pPr marL="914400" lvl="1" indent="-342900" algn="l" rtl="0">
              <a:lnSpc>
                <a:spcPct val="100000"/>
              </a:lnSpc>
              <a:spcBef>
                <a:spcPts val="500"/>
              </a:spcBef>
              <a:spcAft>
                <a:spcPts val="0"/>
              </a:spcAft>
              <a:buSzPts val="1800"/>
              <a:buChar char="•"/>
            </a:pPr>
            <a:r>
              <a:rPr lang="nl-NL" dirty="0"/>
              <a:t>mondeling gesprek</a:t>
            </a:r>
            <a:endParaRPr dirty="0"/>
          </a:p>
          <a:p>
            <a:pPr marL="914400" lvl="1" indent="-342900" algn="l" rtl="0">
              <a:lnSpc>
                <a:spcPct val="100000"/>
              </a:lnSpc>
              <a:spcBef>
                <a:spcPts val="500"/>
              </a:spcBef>
              <a:spcAft>
                <a:spcPts val="0"/>
              </a:spcAft>
              <a:buSzPts val="1800"/>
              <a:buChar char="•"/>
            </a:pPr>
            <a:r>
              <a:rPr lang="nl-NL" dirty="0"/>
              <a:t>via sjabloon</a:t>
            </a:r>
            <a:endParaRPr dirty="0"/>
          </a:p>
          <a:p>
            <a:pPr marL="914400" lvl="1" indent="-342900" algn="l" rtl="0">
              <a:lnSpc>
                <a:spcPct val="100000"/>
              </a:lnSpc>
              <a:spcBef>
                <a:spcPts val="500"/>
              </a:spcBef>
              <a:spcAft>
                <a:spcPts val="0"/>
              </a:spcAft>
              <a:buSzPts val="1800"/>
              <a:buChar char="•"/>
            </a:pPr>
            <a:r>
              <a:rPr lang="nl-NL" dirty="0"/>
              <a:t>via e-mail</a:t>
            </a:r>
            <a:endParaRPr dirty="0"/>
          </a:p>
          <a:p>
            <a:pPr marL="914400" lvl="1" indent="-342900" algn="l" rtl="0">
              <a:lnSpc>
                <a:spcPct val="100000"/>
              </a:lnSpc>
              <a:spcBef>
                <a:spcPts val="500"/>
              </a:spcBef>
              <a:spcAft>
                <a:spcPts val="0"/>
              </a:spcAft>
              <a:buSzPts val="1800"/>
              <a:buChar char="•"/>
            </a:pPr>
            <a:r>
              <a:rPr lang="nl-NL" dirty="0"/>
              <a:t>functioneel bilan (niet verplicht bij kortdurende behandeling) </a:t>
            </a:r>
            <a:endParaRPr dirty="0"/>
          </a:p>
          <a:p>
            <a:pPr marL="0" lvl="0" indent="0" algn="l" rtl="0">
              <a:lnSpc>
                <a:spcPct val="100000"/>
              </a:lnSpc>
              <a:spcBef>
                <a:spcPts val="1000"/>
              </a:spcBef>
              <a:spcAft>
                <a:spcPts val="0"/>
              </a:spcAft>
              <a:buClr>
                <a:schemeClr val="dk1"/>
              </a:buClr>
              <a:buSzPts val="2800"/>
              <a:buNone/>
            </a:pPr>
            <a:endParaRPr sz="2400" dirty="0"/>
          </a:p>
        </p:txBody>
      </p:sp>
      <p:pic>
        <p:nvPicPr>
          <p:cNvPr id="2" name="Graphic 1" descr="Ontgrendelen met effen opvulling">
            <a:extLst>
              <a:ext uri="{FF2B5EF4-FFF2-40B4-BE49-F238E27FC236}">
                <a16:creationId xmlns:a16="http://schemas.microsoft.com/office/drawing/2014/main" id="{F9EBBB74-F04C-7729-B7CF-4DF45BACB48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1431" y="3432555"/>
            <a:ext cx="1768538" cy="17685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15"/>
          <p:cNvSpPr txBox="1">
            <a:spLocks noGrp="1"/>
          </p:cNvSpPr>
          <p:nvPr>
            <p:ph type="title"/>
          </p:nvPr>
        </p:nvSpPr>
        <p:spPr>
          <a:xfrm>
            <a:off x="0" y="1"/>
            <a:ext cx="12192000" cy="2091446"/>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100"/>
              <a:buFont typeface="Calibri"/>
              <a:buNone/>
            </a:pPr>
            <a:r>
              <a:rPr lang="nl-NL" dirty="0">
                <a:solidFill>
                  <a:srgbClr val="FFFFFF"/>
                </a:solidFill>
              </a:rPr>
              <a:t>Minimaal noodzakelijke informatie </a:t>
            </a:r>
            <a:br>
              <a:rPr lang="nl-NL" dirty="0">
                <a:solidFill>
                  <a:srgbClr val="FFFFFF"/>
                </a:solidFill>
              </a:rPr>
            </a:br>
            <a:r>
              <a:rPr lang="nl-NL" dirty="0">
                <a:solidFill>
                  <a:srgbClr val="FFFFFF"/>
                </a:solidFill>
              </a:rPr>
              <a:t>vanuit standpunt van de </a:t>
            </a:r>
            <a:r>
              <a:rPr lang="nl-NL" b="1" dirty="0">
                <a:solidFill>
                  <a:srgbClr val="FFFFFF"/>
                </a:solidFill>
              </a:rPr>
              <a:t>huisarts</a:t>
            </a:r>
            <a:endParaRPr b="1" dirty="0">
              <a:solidFill>
                <a:srgbClr val="FFFFFF"/>
              </a:solidFill>
            </a:endParaRPr>
          </a:p>
        </p:txBody>
      </p:sp>
      <p:sp>
        <p:nvSpPr>
          <p:cNvPr id="219" name="Google Shape;219;p15"/>
          <p:cNvSpPr txBox="1">
            <a:spLocks noGrp="1"/>
          </p:cNvSpPr>
          <p:nvPr>
            <p:ph type="body" idx="1"/>
          </p:nvPr>
        </p:nvSpPr>
        <p:spPr>
          <a:xfrm>
            <a:off x="856034" y="2612327"/>
            <a:ext cx="10496145" cy="372027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nl-NL" dirty="0"/>
              <a:t>Welke informatie moet er uitgewisseld worden </a:t>
            </a:r>
            <a:r>
              <a:rPr lang="nl-NL" dirty="0">
                <a:solidFill>
                  <a:schemeClr val="dk1"/>
                </a:solidFill>
              </a:rPr>
              <a:t>naar </a:t>
            </a:r>
            <a:r>
              <a:rPr lang="nl-NL" b="1" dirty="0">
                <a:solidFill>
                  <a:schemeClr val="dk1"/>
                </a:solidFill>
              </a:rPr>
              <a:t>huisartsen</a:t>
            </a:r>
            <a:r>
              <a:rPr lang="nl-NL" dirty="0">
                <a:solidFill>
                  <a:schemeClr val="dk1"/>
                </a:solidFill>
              </a:rPr>
              <a:t> en welke informatie willen zij delen? </a:t>
            </a:r>
            <a:endParaRPr dirty="0">
              <a:solidFill>
                <a:schemeClr val="dk1"/>
              </a:solidFill>
            </a:endParaRPr>
          </a:p>
        </p:txBody>
      </p:sp>
      <p:pic>
        <p:nvPicPr>
          <p:cNvPr id="2" name="Graphic 1" descr="Ontgrendelen met effen opvulling">
            <a:extLst>
              <a:ext uri="{FF2B5EF4-FFF2-40B4-BE49-F238E27FC236}">
                <a16:creationId xmlns:a16="http://schemas.microsoft.com/office/drawing/2014/main" id="{083B3040-DBDE-1012-DF1F-36448FFCF62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036385" y="3940651"/>
            <a:ext cx="1768538" cy="1768538"/>
          </a:xfrm>
          <a:prstGeom prst="rect">
            <a:avLst/>
          </a:prstGeom>
        </p:spPr>
      </p:pic>
      <p:pic>
        <p:nvPicPr>
          <p:cNvPr id="3" name="Graphic 2" descr="Vragen met effen opvulling">
            <a:extLst>
              <a:ext uri="{FF2B5EF4-FFF2-40B4-BE49-F238E27FC236}">
                <a16:creationId xmlns:a16="http://schemas.microsoft.com/office/drawing/2014/main" id="{FAD9C55F-47AB-D724-5C47-BD886832295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90697" y="3940651"/>
            <a:ext cx="1768538" cy="17685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sp>
        <p:nvSpPr>
          <p:cNvPr id="224" name="Google Shape;224;p16"/>
          <p:cNvSpPr txBox="1">
            <a:spLocks noGrp="1"/>
          </p:cNvSpPr>
          <p:nvPr>
            <p:ph type="title"/>
          </p:nvPr>
        </p:nvSpPr>
        <p:spPr>
          <a:xfrm>
            <a:off x="0" y="0"/>
            <a:ext cx="12192000" cy="2110901"/>
          </a:xfrm>
          <a:prstGeom prst="rect">
            <a:avLst/>
          </a:prstGeom>
          <a:solidFill>
            <a:srgbClr val="65CBE4"/>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100"/>
              <a:buFont typeface="Calibri"/>
              <a:buNone/>
            </a:pPr>
            <a:r>
              <a:rPr lang="nl-NL" dirty="0">
                <a:solidFill>
                  <a:srgbClr val="FFFFFF"/>
                </a:solidFill>
              </a:rPr>
              <a:t>Minimaal noodzakelijke informatie </a:t>
            </a:r>
            <a:br>
              <a:rPr lang="nl-NL" dirty="0">
                <a:solidFill>
                  <a:srgbClr val="FFFFFF"/>
                </a:solidFill>
              </a:rPr>
            </a:br>
            <a:r>
              <a:rPr lang="nl-NL" dirty="0">
                <a:solidFill>
                  <a:srgbClr val="FFFFFF"/>
                </a:solidFill>
              </a:rPr>
              <a:t>vanuit standpunt van de </a:t>
            </a:r>
            <a:r>
              <a:rPr lang="nl-NL" b="1" dirty="0">
                <a:solidFill>
                  <a:srgbClr val="FFFFFF"/>
                </a:solidFill>
              </a:rPr>
              <a:t>psycholoog</a:t>
            </a:r>
            <a:endParaRPr b="1" dirty="0">
              <a:solidFill>
                <a:srgbClr val="FFFFFF"/>
              </a:solidFill>
            </a:endParaRPr>
          </a:p>
        </p:txBody>
      </p:sp>
      <p:sp>
        <p:nvSpPr>
          <p:cNvPr id="225" name="Google Shape;225;p16"/>
          <p:cNvSpPr txBox="1">
            <a:spLocks noGrp="1"/>
          </p:cNvSpPr>
          <p:nvPr>
            <p:ph type="body" idx="1"/>
          </p:nvPr>
        </p:nvSpPr>
        <p:spPr>
          <a:xfrm>
            <a:off x="838200" y="2456685"/>
            <a:ext cx="10515600" cy="37202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nl-NL"/>
              <a:t>Welke informatie moet er uitgewisseld worden </a:t>
            </a:r>
            <a:r>
              <a:rPr lang="nl-NL">
                <a:solidFill>
                  <a:schemeClr val="dk1"/>
                </a:solidFill>
              </a:rPr>
              <a:t>naar klinische </a:t>
            </a:r>
            <a:r>
              <a:rPr lang="nl-NL" b="1">
                <a:solidFill>
                  <a:schemeClr val="dk1"/>
                </a:solidFill>
              </a:rPr>
              <a:t>psychologen</a:t>
            </a:r>
            <a:r>
              <a:rPr lang="nl-NL">
                <a:solidFill>
                  <a:schemeClr val="dk1"/>
                </a:solidFill>
              </a:rPr>
              <a:t> en welke informatie willen zij delen? </a:t>
            </a:r>
            <a:endParaRPr/>
          </a:p>
          <a:p>
            <a:pPr marL="228600" lvl="0" indent="-50800" algn="l" rtl="0">
              <a:lnSpc>
                <a:spcPct val="90000"/>
              </a:lnSpc>
              <a:spcBef>
                <a:spcPts val="0"/>
              </a:spcBef>
              <a:spcAft>
                <a:spcPts val="0"/>
              </a:spcAft>
              <a:buClr>
                <a:schemeClr val="dk1"/>
              </a:buClr>
              <a:buSzPts val="2800"/>
              <a:buNone/>
            </a:pPr>
            <a:endParaRPr i="1">
              <a:solidFill>
                <a:schemeClr val="accent4"/>
              </a:solidFill>
            </a:endParaRPr>
          </a:p>
        </p:txBody>
      </p:sp>
      <p:pic>
        <p:nvPicPr>
          <p:cNvPr id="3" name="Graphic 2" descr="Vragen met effen opvulling">
            <a:extLst>
              <a:ext uri="{FF2B5EF4-FFF2-40B4-BE49-F238E27FC236}">
                <a16:creationId xmlns:a16="http://schemas.microsoft.com/office/drawing/2014/main" id="{5A8CBF16-73CC-80CF-43C8-84A9A7FFA17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90697" y="3940651"/>
            <a:ext cx="1768538" cy="1768538"/>
          </a:xfrm>
          <a:prstGeom prst="rect">
            <a:avLst/>
          </a:prstGeom>
        </p:spPr>
      </p:pic>
      <p:pic>
        <p:nvPicPr>
          <p:cNvPr id="4" name="Graphic 3" descr="Ontgrendelen met effen opvulling">
            <a:extLst>
              <a:ext uri="{FF2B5EF4-FFF2-40B4-BE49-F238E27FC236}">
                <a16:creationId xmlns:a16="http://schemas.microsoft.com/office/drawing/2014/main" id="{7E1960BF-F523-9774-3973-A11F4A3349E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36385" y="3940651"/>
            <a:ext cx="1768538" cy="17685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a:t>Belang van lokale samenwerking </a:t>
            </a:r>
            <a:endParaRPr/>
          </a:p>
        </p:txBody>
      </p:sp>
      <p:sp>
        <p:nvSpPr>
          <p:cNvPr id="124" name="Google Shape;124;p3"/>
          <p:cNvSpPr txBox="1">
            <a:spLocks noGrp="1"/>
          </p:cNvSpPr>
          <p:nvPr>
            <p:ph type="body" idx="1"/>
          </p:nvPr>
        </p:nvSpPr>
        <p:spPr>
          <a:xfrm>
            <a:off x="1505824" y="2063692"/>
            <a:ext cx="10515600" cy="4731391"/>
          </a:xfrm>
          <a:prstGeom prst="rect">
            <a:avLst/>
          </a:prstGeom>
          <a:noFill/>
          <a:ln>
            <a:noFill/>
          </a:ln>
        </p:spPr>
        <p:txBody>
          <a:bodyPr spcFirstLastPara="1" wrap="square" lIns="91425" tIns="45700" rIns="91425" bIns="45700" anchor="t" anchorCtr="0">
            <a:normAutofit fontScale="85000" lnSpcReduction="20000"/>
          </a:bodyPr>
          <a:lstStyle/>
          <a:p>
            <a:pPr marL="114300" lvl="0" indent="0" algn="l" rtl="0">
              <a:lnSpc>
                <a:spcPct val="120000"/>
              </a:lnSpc>
              <a:spcBef>
                <a:spcPts val="1000"/>
              </a:spcBef>
              <a:spcAft>
                <a:spcPts val="1200"/>
              </a:spcAft>
              <a:buSzPct val="81776"/>
              <a:buNone/>
            </a:pPr>
            <a:r>
              <a:rPr lang="nl-NL" dirty="0"/>
              <a:t>Uitgangspunten:</a:t>
            </a:r>
            <a:endParaRPr dirty="0"/>
          </a:p>
          <a:p>
            <a:pPr marL="914400" lvl="1" indent="-331995" algn="l" rtl="0">
              <a:lnSpc>
                <a:spcPct val="90000"/>
              </a:lnSpc>
              <a:spcBef>
                <a:spcPts val="500"/>
              </a:spcBef>
              <a:spcAft>
                <a:spcPts val="0"/>
              </a:spcAft>
              <a:buSzPct val="95405"/>
              <a:buFont typeface="Noto Sans Symbols"/>
              <a:buChar char="▪"/>
            </a:pPr>
            <a:r>
              <a:rPr lang="nl-NL" b="1" dirty="0">
                <a:solidFill>
                  <a:srgbClr val="2B3B74"/>
                </a:solidFill>
              </a:rPr>
              <a:t>Geïntegreerde zorg</a:t>
            </a:r>
            <a:r>
              <a:rPr lang="nl-NL" dirty="0">
                <a:solidFill>
                  <a:srgbClr val="2B3B74"/>
                </a:solidFill>
              </a:rPr>
              <a:t>: </a:t>
            </a:r>
            <a:r>
              <a:rPr lang="nl-NL" dirty="0"/>
              <a:t>gebaseerd op wetenschappelijk onderzoek</a:t>
            </a:r>
            <a:endParaRPr dirty="0"/>
          </a:p>
          <a:p>
            <a:pPr marL="1028700" lvl="2" indent="0" algn="l" rtl="0">
              <a:lnSpc>
                <a:spcPct val="120000"/>
              </a:lnSpc>
              <a:spcBef>
                <a:spcPts val="500"/>
              </a:spcBef>
              <a:spcAft>
                <a:spcPts val="0"/>
              </a:spcAft>
              <a:buSzPct val="114486"/>
              <a:buNone/>
            </a:pPr>
            <a:r>
              <a:rPr lang="nl-NL" sz="2400" dirty="0">
                <a:latin typeface="Calibri"/>
                <a:ea typeface="Calibri"/>
                <a:cs typeface="Calibri"/>
                <a:sym typeface="Calibri"/>
              </a:rPr>
              <a:t>Door samenwerking leveren huisartsen en psychologen kwalitatief betere zorg, dragen ze effectiever bij aan het mentaal welzijn van hun patiënten, terwijl ze hun eigen stress en de kosten voor de zorg verminderen (</a:t>
            </a:r>
            <a:r>
              <a:rPr lang="nl-NL" sz="2400" dirty="0" err="1">
                <a:latin typeface="Calibri"/>
                <a:ea typeface="Calibri"/>
                <a:cs typeface="Calibri"/>
                <a:sym typeface="Calibri"/>
              </a:rPr>
              <a:t>Vergès</a:t>
            </a:r>
            <a:r>
              <a:rPr lang="nl-NL" sz="2400" dirty="0">
                <a:latin typeface="Calibri"/>
                <a:ea typeface="Calibri"/>
                <a:cs typeface="Calibri"/>
                <a:sym typeface="Calibri"/>
              </a:rPr>
              <a:t> et al. 2019). Van deze geïntegreerde zorgmodellen is inmiddels aangetoond dat ze de behandeling van angststoornissen en depressies aanzienlijk verbeteren ( </a:t>
            </a:r>
            <a:r>
              <a:rPr lang="nl-NL" sz="2400" dirty="0" err="1">
                <a:latin typeface="Calibri"/>
                <a:ea typeface="Calibri"/>
                <a:cs typeface="Calibri"/>
                <a:sym typeface="Calibri"/>
              </a:rPr>
              <a:t>Kappelin</a:t>
            </a:r>
            <a:r>
              <a:rPr lang="nl-NL" sz="2400" dirty="0">
                <a:latin typeface="Calibri"/>
                <a:ea typeface="Calibri"/>
                <a:cs typeface="Calibri"/>
                <a:sym typeface="Calibri"/>
              </a:rPr>
              <a:t> et al. 2021)</a:t>
            </a:r>
            <a:endParaRPr sz="2400" dirty="0"/>
          </a:p>
          <a:p>
            <a:pPr marL="1028700" lvl="2" indent="0" algn="l" rtl="0">
              <a:lnSpc>
                <a:spcPct val="90000"/>
              </a:lnSpc>
              <a:spcBef>
                <a:spcPts val="500"/>
              </a:spcBef>
              <a:spcAft>
                <a:spcPts val="0"/>
              </a:spcAft>
              <a:buSzPct val="114486"/>
              <a:buNone/>
            </a:pPr>
            <a:endParaRPr dirty="0">
              <a:latin typeface="Calibri"/>
              <a:ea typeface="Calibri"/>
              <a:cs typeface="Calibri"/>
              <a:sym typeface="Calibri"/>
            </a:endParaRPr>
          </a:p>
          <a:p>
            <a:pPr marL="914400" lvl="1" indent="-332814" algn="l" rtl="0">
              <a:lnSpc>
                <a:spcPct val="90000"/>
              </a:lnSpc>
              <a:spcBef>
                <a:spcPts val="500"/>
              </a:spcBef>
              <a:spcAft>
                <a:spcPts val="0"/>
              </a:spcAft>
              <a:buSzPct val="88235"/>
              <a:buFont typeface="Noto Sans Symbols"/>
              <a:buChar char="▪"/>
            </a:pPr>
            <a:r>
              <a:rPr lang="nl-NL" b="1" dirty="0">
                <a:solidFill>
                  <a:srgbClr val="2B3B74"/>
                </a:solidFill>
              </a:rPr>
              <a:t>ELP visie en conventie</a:t>
            </a:r>
            <a:endParaRPr dirty="0">
              <a:solidFill>
                <a:srgbClr val="2B3B74"/>
              </a:solidFill>
            </a:endParaRPr>
          </a:p>
          <a:p>
            <a:pPr marL="1028700" lvl="2" indent="0" algn="l" rtl="0">
              <a:lnSpc>
                <a:spcPct val="120000"/>
              </a:lnSpc>
              <a:spcBef>
                <a:spcPts val="500"/>
              </a:spcBef>
              <a:spcAft>
                <a:spcPts val="0"/>
              </a:spcAft>
              <a:buSzPct val="105882"/>
              <a:buNone/>
            </a:pPr>
            <a:r>
              <a:rPr lang="nl-NL" sz="2400" dirty="0"/>
              <a:t>Samenwerking is 1 van de competenties: in een kortdurend traject wordt contact met doorverwijzer en andere hulpverleners aangemoedigd</a:t>
            </a:r>
            <a:endParaRPr sz="2400" dirty="0"/>
          </a:p>
          <a:p>
            <a:pPr marL="1828800" lvl="3" indent="-332814" algn="l" rtl="0">
              <a:lnSpc>
                <a:spcPct val="90000"/>
              </a:lnSpc>
              <a:spcBef>
                <a:spcPts val="500"/>
              </a:spcBef>
              <a:spcAft>
                <a:spcPts val="0"/>
              </a:spcAft>
              <a:buSzPct val="117647"/>
              <a:buFont typeface="Noto Sans Symbols"/>
              <a:buChar char="✔"/>
            </a:pPr>
            <a:r>
              <a:rPr lang="nl-NL" sz="2400" dirty="0"/>
              <a:t>Netwerk rond patiënt opzetten (Public </a:t>
            </a:r>
            <a:r>
              <a:rPr lang="nl-NL" sz="2400" dirty="0" err="1"/>
              <a:t>Mental</a:t>
            </a:r>
            <a:r>
              <a:rPr lang="nl-NL" sz="2400" dirty="0"/>
              <a:t> health visie)</a:t>
            </a:r>
            <a:endParaRPr sz="2400" dirty="0"/>
          </a:p>
          <a:p>
            <a:pPr marL="1828800" lvl="3" indent="-332814" algn="l" rtl="0">
              <a:lnSpc>
                <a:spcPct val="90000"/>
              </a:lnSpc>
              <a:spcBef>
                <a:spcPts val="500"/>
              </a:spcBef>
              <a:spcAft>
                <a:spcPts val="0"/>
              </a:spcAft>
              <a:buSzPct val="117647"/>
              <a:buFont typeface="Noto Sans Symbols"/>
              <a:buChar char="✔"/>
            </a:pPr>
            <a:r>
              <a:rPr lang="nl-NL" sz="2400" dirty="0"/>
              <a:t>Takenverdeling</a:t>
            </a:r>
            <a:endParaRPr sz="2400" dirty="0"/>
          </a:p>
          <a:p>
            <a:pPr marL="1828800" lvl="3" indent="-332814" algn="l" rtl="0">
              <a:lnSpc>
                <a:spcPct val="90000"/>
              </a:lnSpc>
              <a:spcBef>
                <a:spcPts val="500"/>
              </a:spcBef>
              <a:spcAft>
                <a:spcPts val="0"/>
              </a:spcAft>
              <a:buSzPct val="117647"/>
              <a:buFont typeface="Noto Sans Symbols"/>
              <a:buChar char="✔"/>
            </a:pPr>
            <a:r>
              <a:rPr lang="nl-NL" sz="2400" dirty="0"/>
              <a:t>Opvolging verzekerd</a:t>
            </a:r>
            <a:endParaRPr sz="2400" dirty="0"/>
          </a:p>
          <a:p>
            <a:pPr marL="1028700" lvl="2" indent="0" algn="l" rtl="0">
              <a:lnSpc>
                <a:spcPct val="90000"/>
              </a:lnSpc>
              <a:spcBef>
                <a:spcPts val="500"/>
              </a:spcBef>
              <a:spcAft>
                <a:spcPts val="0"/>
              </a:spcAft>
              <a:buSzPct val="114486"/>
              <a:buNone/>
            </a:pPr>
            <a:endParaRPr dirty="0">
              <a:latin typeface="Calibri"/>
              <a:ea typeface="Calibri"/>
              <a:cs typeface="Calibri"/>
              <a:sym typeface="Calibri"/>
            </a:endParaRPr>
          </a:p>
        </p:txBody>
      </p:sp>
      <p:pic>
        <p:nvPicPr>
          <p:cNvPr id="2" name="Graphic 1" descr="Verbindingen met effen opvulling">
            <a:extLst>
              <a:ext uri="{FF2B5EF4-FFF2-40B4-BE49-F238E27FC236}">
                <a16:creationId xmlns:a16="http://schemas.microsoft.com/office/drawing/2014/main" id="{5FF24507-4B98-B2B3-76E7-FEC2114F81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4651" y="3429000"/>
            <a:ext cx="1883357" cy="188335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17"/>
          <p:cNvSpPr txBox="1">
            <a:spLocks noGrp="1"/>
          </p:cNvSpPr>
          <p:nvPr>
            <p:ph type="title"/>
          </p:nvPr>
        </p:nvSpPr>
        <p:spPr>
          <a:xfrm>
            <a:off x="819553" y="2475649"/>
            <a:ext cx="617724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100"/>
              <a:buFont typeface="Calibri"/>
              <a:buNone/>
            </a:pPr>
            <a:r>
              <a:rPr lang="nl-NL" b="1"/>
              <a:t>COMMUNICATIETOOLS</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700"/>
              <a:buFont typeface="Calibri"/>
              <a:buNone/>
            </a:pPr>
            <a:r>
              <a:rPr lang="nl-NL" dirty="0">
                <a:solidFill>
                  <a:srgbClr val="FFFFFF"/>
                </a:solidFill>
              </a:rPr>
              <a:t>Communicatietools </a:t>
            </a:r>
            <a:endParaRPr dirty="0">
              <a:solidFill>
                <a:srgbClr val="FFFFFF"/>
              </a:solidFill>
            </a:endParaRPr>
          </a:p>
        </p:txBody>
      </p:sp>
      <p:sp>
        <p:nvSpPr>
          <p:cNvPr id="236" name="Google Shape;236;p74"/>
          <p:cNvSpPr txBox="1">
            <a:spLocks noGrp="1"/>
          </p:cNvSpPr>
          <p:nvPr>
            <p:ph type="body" idx="1"/>
          </p:nvPr>
        </p:nvSpPr>
        <p:spPr>
          <a:xfrm>
            <a:off x="1614790" y="2101170"/>
            <a:ext cx="10515600" cy="43704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ct val="130717"/>
              <a:buNone/>
            </a:pPr>
            <a:r>
              <a:rPr lang="nl-NL" sz="2400" dirty="0"/>
              <a:t>Er bestaan verschillende tools, enkele voorbeelden:</a:t>
            </a:r>
            <a:endParaRPr sz="2400" dirty="0"/>
          </a:p>
          <a:p>
            <a:pPr marL="0" lvl="0" indent="0" algn="l" rtl="0">
              <a:lnSpc>
                <a:spcPct val="90000"/>
              </a:lnSpc>
              <a:spcBef>
                <a:spcPts val="1000"/>
              </a:spcBef>
              <a:spcAft>
                <a:spcPts val="0"/>
              </a:spcAft>
              <a:buSzPct val="130717"/>
              <a:buNone/>
            </a:pPr>
            <a:endParaRPr lang="nl-NL" sz="2400" dirty="0"/>
          </a:p>
          <a:p>
            <a:pPr marL="0" lvl="0" indent="0" algn="l" rtl="0">
              <a:lnSpc>
                <a:spcPct val="90000"/>
              </a:lnSpc>
              <a:spcBef>
                <a:spcPts val="1000"/>
              </a:spcBef>
              <a:spcAft>
                <a:spcPts val="0"/>
              </a:spcAft>
              <a:buSzPct val="130717"/>
              <a:buNone/>
            </a:pPr>
            <a:endParaRPr lang="nl-NL" sz="2400" dirty="0"/>
          </a:p>
          <a:p>
            <a:pPr marL="0" lvl="0" indent="0" algn="l" rtl="0">
              <a:lnSpc>
                <a:spcPct val="90000"/>
              </a:lnSpc>
              <a:spcBef>
                <a:spcPts val="1000"/>
              </a:spcBef>
              <a:spcAft>
                <a:spcPts val="0"/>
              </a:spcAft>
              <a:buSzPct val="130717"/>
              <a:buNone/>
            </a:pPr>
            <a:endParaRPr sz="2400" dirty="0"/>
          </a:p>
          <a:p>
            <a:pPr marL="0" lvl="0" indent="0" algn="l" rtl="0">
              <a:lnSpc>
                <a:spcPct val="90000"/>
              </a:lnSpc>
              <a:spcBef>
                <a:spcPts val="1000"/>
              </a:spcBef>
              <a:spcAft>
                <a:spcPts val="0"/>
              </a:spcAft>
              <a:buSzPct val="130717"/>
              <a:buNone/>
            </a:pPr>
            <a:r>
              <a:rPr lang="nl-NL" sz="2400" b="1" dirty="0"/>
              <a:t>Niet iedere tool is veilig!</a:t>
            </a:r>
          </a:p>
          <a:p>
            <a:pPr marL="342900" lvl="0" indent="-342900" algn="l" rtl="0">
              <a:lnSpc>
                <a:spcPct val="90000"/>
              </a:lnSpc>
              <a:spcBef>
                <a:spcPts val="1000"/>
              </a:spcBef>
              <a:spcAft>
                <a:spcPts val="0"/>
              </a:spcAft>
              <a:buSzPct val="130717"/>
              <a:buFont typeface="Noto Sans Symbols"/>
              <a:buChar char="▪"/>
            </a:pPr>
            <a:r>
              <a:rPr lang="nl-NL" sz="2200" dirty="0"/>
              <a:t>Er zijn verschillende kwaliteitscriteria waar tools aan dienen te voldoen.</a:t>
            </a:r>
          </a:p>
          <a:p>
            <a:pPr marL="342900" lvl="0" indent="-342900" algn="l" rtl="0">
              <a:lnSpc>
                <a:spcPct val="90000"/>
              </a:lnSpc>
              <a:spcBef>
                <a:spcPts val="1000"/>
              </a:spcBef>
              <a:spcAft>
                <a:spcPts val="0"/>
              </a:spcAft>
              <a:buSzPct val="130717"/>
              <a:buFont typeface="Noto Sans Symbols"/>
              <a:buChar char="▪"/>
            </a:pPr>
            <a:r>
              <a:rPr lang="nl-NL" sz="2200" dirty="0"/>
              <a:t>De kwaliteitscriteria zijn onderhevig aan een snel evoluerende regelgeving. </a:t>
            </a:r>
            <a:br>
              <a:rPr lang="nl-NL" sz="2200" dirty="0"/>
            </a:br>
            <a:r>
              <a:rPr lang="nl-NL" sz="2200" dirty="0"/>
              <a:t>De ene tool kan nu kwalitatief blijken, maar kan later plots niet meer voldoen aan alle criteria.</a:t>
            </a:r>
          </a:p>
          <a:p>
            <a:pPr marL="342900" lvl="0" indent="-215900" algn="l" rtl="0">
              <a:lnSpc>
                <a:spcPct val="90000"/>
              </a:lnSpc>
              <a:spcBef>
                <a:spcPts val="1000"/>
              </a:spcBef>
              <a:spcAft>
                <a:spcPts val="0"/>
              </a:spcAft>
              <a:buSzPct val="196078"/>
              <a:buFont typeface="Noto Sans Symbols"/>
              <a:buNone/>
            </a:pPr>
            <a:endParaRPr sz="2400" dirty="0"/>
          </a:p>
          <a:p>
            <a:pPr marL="342900" lvl="0" indent="-222250" algn="l" rtl="0">
              <a:lnSpc>
                <a:spcPct val="90000"/>
              </a:lnSpc>
              <a:spcBef>
                <a:spcPts val="1000"/>
              </a:spcBef>
              <a:spcAft>
                <a:spcPts val="0"/>
              </a:spcAft>
              <a:buSzPct val="186274"/>
              <a:buFont typeface="Noto Sans Symbols"/>
              <a:buNone/>
            </a:pPr>
            <a:endParaRPr sz="2400" dirty="0"/>
          </a:p>
          <a:p>
            <a:pPr marL="342900" lvl="0" indent="-222250" algn="l" rtl="0">
              <a:lnSpc>
                <a:spcPct val="90000"/>
              </a:lnSpc>
              <a:spcBef>
                <a:spcPts val="1000"/>
              </a:spcBef>
              <a:spcAft>
                <a:spcPts val="0"/>
              </a:spcAft>
              <a:buSzPct val="117647"/>
              <a:buFont typeface="Noto Sans Symbols"/>
              <a:buNone/>
            </a:pPr>
            <a:endParaRPr sz="2400" dirty="0"/>
          </a:p>
          <a:p>
            <a:pPr marL="342900" lvl="0" indent="-222250" algn="l" rtl="0">
              <a:lnSpc>
                <a:spcPct val="90000"/>
              </a:lnSpc>
              <a:spcBef>
                <a:spcPts val="1000"/>
              </a:spcBef>
              <a:spcAft>
                <a:spcPts val="0"/>
              </a:spcAft>
              <a:buSzPct val="117647"/>
              <a:buFont typeface="Noto Sans Symbols"/>
              <a:buNone/>
            </a:pPr>
            <a:endParaRPr sz="2400" dirty="0"/>
          </a:p>
          <a:p>
            <a:pPr marL="342900" lvl="0" indent="-222250" algn="l" rtl="0">
              <a:lnSpc>
                <a:spcPct val="90000"/>
              </a:lnSpc>
              <a:spcBef>
                <a:spcPts val="1000"/>
              </a:spcBef>
              <a:spcAft>
                <a:spcPts val="0"/>
              </a:spcAft>
              <a:buSzPct val="117647"/>
              <a:buFont typeface="Noto Sans Symbols"/>
              <a:buNone/>
            </a:pPr>
            <a:endParaRPr sz="2400" dirty="0"/>
          </a:p>
          <a:p>
            <a:pPr marL="457200" lvl="0" indent="-279400" algn="l" rtl="0">
              <a:lnSpc>
                <a:spcPct val="90000"/>
              </a:lnSpc>
              <a:spcBef>
                <a:spcPts val="1000"/>
              </a:spcBef>
              <a:spcAft>
                <a:spcPts val="0"/>
              </a:spcAft>
              <a:buSzPct val="117646"/>
              <a:buFont typeface="Noto Sans Symbols"/>
              <a:buNone/>
            </a:pPr>
            <a:endParaRPr sz="2400" dirty="0"/>
          </a:p>
          <a:p>
            <a:pPr marL="0" lvl="0" indent="0" algn="l" rtl="0">
              <a:lnSpc>
                <a:spcPct val="90000"/>
              </a:lnSpc>
              <a:spcBef>
                <a:spcPts val="1000"/>
              </a:spcBef>
              <a:spcAft>
                <a:spcPts val="0"/>
              </a:spcAft>
              <a:buSzPct val="117646"/>
              <a:buNone/>
            </a:pPr>
            <a:endParaRPr sz="2400" dirty="0"/>
          </a:p>
        </p:txBody>
      </p:sp>
      <p:sp>
        <p:nvSpPr>
          <p:cNvPr id="237" name="Google Shape;237;p74"/>
          <p:cNvSpPr txBox="1"/>
          <p:nvPr/>
        </p:nvSpPr>
        <p:spPr>
          <a:xfrm>
            <a:off x="1614790" y="5980877"/>
            <a:ext cx="11849911" cy="8771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41"/>
              <a:buFont typeface="Arial"/>
              <a:buNone/>
            </a:pPr>
            <a:r>
              <a:rPr lang="nl-NL" sz="1700" b="0" i="0" u="none" strike="noStrike" cap="none" dirty="0">
                <a:solidFill>
                  <a:srgbClr val="00A6AA"/>
                </a:solidFill>
                <a:latin typeface="Calibri"/>
                <a:ea typeface="Calibri"/>
                <a:cs typeface="Calibri"/>
                <a:sym typeface="Calibri"/>
              </a:rPr>
              <a:t>Kritische noot:</a:t>
            </a:r>
            <a:endParaRPr sz="1400" b="0" i="0" u="none" strike="noStrike" cap="none" dirty="0">
              <a:solidFill>
                <a:srgbClr val="00A6A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41"/>
              <a:buFont typeface="Arial"/>
              <a:buNone/>
            </a:pPr>
            <a:r>
              <a:rPr lang="nl-NL" sz="1700" b="0" i="0" u="none" strike="noStrike" cap="none" dirty="0">
                <a:solidFill>
                  <a:srgbClr val="00A6AA"/>
                </a:solidFill>
                <a:latin typeface="Calibri"/>
                <a:ea typeface="Calibri"/>
                <a:cs typeface="Calibri"/>
                <a:sym typeface="Calibri"/>
              </a:rPr>
              <a:t>Raadpleeg steeds de </a:t>
            </a:r>
            <a:r>
              <a:rPr lang="nl-NL" sz="1700" b="0" i="0" u="sng" strike="noStrike" cap="none" dirty="0">
                <a:solidFill>
                  <a:srgbClr val="00A6AA"/>
                </a:solidFill>
                <a:latin typeface="Calibri"/>
                <a:ea typeface="Calibri"/>
                <a:cs typeface="Calibri"/>
                <a:sym typeface="Calibri"/>
              </a:rPr>
              <a:t>actuele informatie</a:t>
            </a:r>
            <a:r>
              <a:rPr lang="nl-NL" sz="1700" b="0" i="0" u="none" strike="noStrike" cap="none" dirty="0">
                <a:solidFill>
                  <a:srgbClr val="00A6AA"/>
                </a:solidFill>
                <a:latin typeface="Calibri"/>
                <a:ea typeface="Calibri"/>
                <a:cs typeface="Calibri"/>
                <a:sym typeface="Calibri"/>
              </a:rPr>
              <a:t> over de meest en minst aanbevolen tools op de </a:t>
            </a:r>
            <a:r>
              <a:rPr lang="nl-NL" sz="1700" b="0" i="0" u="sng" strike="noStrike" cap="none" dirty="0">
                <a:solidFill>
                  <a:srgbClr val="00A6AA"/>
                </a:solidFill>
                <a:latin typeface="Calibri"/>
                <a:ea typeface="Calibri"/>
                <a:cs typeface="Calibri"/>
                <a:sym typeface="Calibri"/>
              </a:rPr>
              <a:t>website van eHealth</a:t>
            </a:r>
            <a:r>
              <a:rPr lang="nl-NL" sz="1700" b="0" i="0" u="none" strike="noStrike" cap="none" dirty="0">
                <a:solidFill>
                  <a:srgbClr val="00A6AA"/>
                </a:solidFill>
                <a:latin typeface="Calibri"/>
                <a:ea typeface="Calibri"/>
                <a:cs typeface="Calibri"/>
                <a:sym typeface="Calibri"/>
              </a:rPr>
              <a:t>:</a:t>
            </a:r>
            <a:endParaRPr sz="1400" b="0" i="0" u="none" strike="noStrike" cap="none" dirty="0">
              <a:solidFill>
                <a:srgbClr val="00A6AA"/>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nl-NL" sz="1700" b="0" i="0" u="sng" strike="noStrike" cap="none" dirty="0">
                <a:solidFill>
                  <a:srgbClr val="00A6AA"/>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https://www.ehealth.fgov.be/nl/page/task-force-data-technology-against-corona</a:t>
            </a:r>
            <a:endParaRPr sz="1700" b="0" i="0" u="none" strike="noStrike" cap="none" dirty="0">
              <a:solidFill>
                <a:srgbClr val="00A6AA"/>
              </a:solidFill>
              <a:latin typeface="Calibri"/>
              <a:ea typeface="Calibri"/>
              <a:cs typeface="Calibri"/>
              <a:sym typeface="Calibri"/>
            </a:endParaRPr>
          </a:p>
        </p:txBody>
      </p:sp>
      <p:pic>
        <p:nvPicPr>
          <p:cNvPr id="2" name="Graphic 1" descr="Chatten met effen opvulling">
            <a:extLst>
              <a:ext uri="{FF2B5EF4-FFF2-40B4-BE49-F238E27FC236}">
                <a16:creationId xmlns:a16="http://schemas.microsoft.com/office/drawing/2014/main" id="{1CA670F9-30BA-9F18-20B8-BD93543D82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166" y="2592201"/>
            <a:ext cx="1514906" cy="1514906"/>
          </a:xfrm>
          <a:prstGeom prst="rect">
            <a:avLst/>
          </a:prstGeom>
        </p:spPr>
      </p:pic>
      <p:sp>
        <p:nvSpPr>
          <p:cNvPr id="6" name="Tekstvak 5">
            <a:extLst>
              <a:ext uri="{FF2B5EF4-FFF2-40B4-BE49-F238E27FC236}">
                <a16:creationId xmlns:a16="http://schemas.microsoft.com/office/drawing/2014/main" id="{CB1FDC96-DD20-8BD9-2D8F-21C0B499B511}"/>
              </a:ext>
            </a:extLst>
          </p:cNvPr>
          <p:cNvSpPr txBox="1"/>
          <p:nvPr/>
        </p:nvSpPr>
        <p:spPr>
          <a:xfrm>
            <a:off x="3044757" y="2558154"/>
            <a:ext cx="7208195" cy="1554272"/>
          </a:xfrm>
          <a:prstGeom prst="rect">
            <a:avLst/>
          </a:prstGeom>
          <a:noFill/>
        </p:spPr>
        <p:txBody>
          <a:bodyPr wrap="square" numCol="2">
            <a:spAutoFit/>
          </a:bodyPr>
          <a:lstStyle/>
          <a:p>
            <a:pPr marL="342900" lvl="0" indent="-342900" algn="l" rtl="0">
              <a:spcBef>
                <a:spcPts val="600"/>
              </a:spcBef>
              <a:spcAft>
                <a:spcPts val="0"/>
              </a:spcAft>
              <a:buSzPct val="130717"/>
              <a:buFont typeface="Noto Sans Symbols"/>
              <a:buChar char="▪"/>
            </a:pPr>
            <a:r>
              <a:rPr lang="nl-NL" sz="2000" dirty="0" err="1"/>
              <a:t>eHealthbox</a:t>
            </a:r>
            <a:endParaRPr lang="nl-NL" sz="2000" dirty="0"/>
          </a:p>
          <a:p>
            <a:pPr marL="342900" lvl="0" indent="-342900" algn="l" rtl="0">
              <a:spcBef>
                <a:spcPts val="600"/>
              </a:spcBef>
              <a:spcAft>
                <a:spcPts val="0"/>
              </a:spcAft>
              <a:buSzPct val="130717"/>
              <a:buFont typeface="Noto Sans Symbols"/>
              <a:buChar char="▪"/>
            </a:pPr>
            <a:r>
              <a:rPr lang="nl-NL" sz="2000" dirty="0" err="1"/>
              <a:t>Mediris</a:t>
            </a:r>
            <a:r>
              <a:rPr lang="nl-NL" sz="2000" dirty="0"/>
              <a:t> Multi</a:t>
            </a:r>
          </a:p>
          <a:p>
            <a:pPr marL="342900" lvl="0" indent="-342900" algn="l" rtl="0">
              <a:spcBef>
                <a:spcPts val="600"/>
              </a:spcBef>
              <a:spcAft>
                <a:spcPts val="0"/>
              </a:spcAft>
              <a:buSzPct val="130717"/>
              <a:buFont typeface="Noto Sans Symbols"/>
              <a:buChar char="▪"/>
            </a:pPr>
            <a:r>
              <a:rPr lang="nl-NL" sz="2000" dirty="0"/>
              <a:t>GPG4Win</a:t>
            </a:r>
          </a:p>
          <a:p>
            <a:pPr marL="342900" lvl="0" indent="-342900" algn="l" rtl="0">
              <a:spcBef>
                <a:spcPts val="600"/>
              </a:spcBef>
              <a:spcAft>
                <a:spcPts val="0"/>
              </a:spcAft>
              <a:buSzPct val="130717"/>
              <a:buFont typeface="Noto Sans Symbols"/>
              <a:buChar char="▪"/>
            </a:pPr>
            <a:r>
              <a:rPr lang="nl-NL" sz="2000" dirty="0" err="1"/>
              <a:t>Zivver</a:t>
            </a:r>
            <a:endParaRPr lang="nl-NL" sz="2000" dirty="0"/>
          </a:p>
          <a:p>
            <a:pPr marL="342900" lvl="0" indent="-342900" algn="l" rtl="0">
              <a:spcBef>
                <a:spcPts val="600"/>
              </a:spcBef>
              <a:spcAft>
                <a:spcPts val="0"/>
              </a:spcAft>
              <a:buSzPct val="130717"/>
              <a:buFont typeface="Noto Sans Symbols"/>
              <a:buChar char="▪"/>
            </a:pPr>
            <a:r>
              <a:rPr lang="nl-NL" sz="2000" dirty="0" err="1"/>
              <a:t>ProtonMail</a:t>
            </a:r>
            <a:endParaRPr lang="nl-NL" sz="2000" dirty="0"/>
          </a:p>
          <a:p>
            <a:pPr marL="342900" lvl="0" indent="-342900" algn="l" rtl="0">
              <a:spcBef>
                <a:spcPts val="600"/>
              </a:spcBef>
              <a:spcAft>
                <a:spcPts val="0"/>
              </a:spcAft>
              <a:buSzPct val="130717"/>
              <a:buFont typeface="Noto Sans Symbols"/>
              <a:buChar char="▪"/>
            </a:pPr>
            <a:r>
              <a:rPr lang="nl-NL" sz="2000" dirty="0" err="1"/>
              <a:t>Siilo</a:t>
            </a:r>
            <a:endParaRPr lang="nl-NL" sz="2000" dirty="0"/>
          </a:p>
          <a:p>
            <a:pPr marL="342900" lvl="0" indent="-342900" algn="l" rtl="0">
              <a:spcBef>
                <a:spcPts val="600"/>
              </a:spcBef>
              <a:spcAft>
                <a:spcPts val="0"/>
              </a:spcAft>
              <a:buSzPct val="130717"/>
              <a:buFont typeface="Noto Sans Symbols"/>
              <a:buChar char="▪"/>
            </a:pPr>
            <a:r>
              <a:rPr lang="nl-NL" sz="2000" dirty="0" err="1"/>
              <a:t>Transferbox</a:t>
            </a:r>
            <a:endParaRPr lang="nl-NL" sz="2000" dirty="0"/>
          </a:p>
          <a:p>
            <a:pPr marL="342900" lvl="0" indent="-342900" algn="l" rtl="0">
              <a:spcBef>
                <a:spcPts val="600"/>
              </a:spcBef>
              <a:spcAft>
                <a:spcPts val="0"/>
              </a:spcAft>
              <a:buSzPct val="130717"/>
              <a:buFont typeface="Noto Sans Symbols"/>
              <a:buChar char="▪"/>
            </a:pPr>
            <a:r>
              <a:rPr lang="nl-NL" sz="2000" dirty="0"/>
              <a:t>…</a:t>
            </a:r>
          </a:p>
        </p:txBody>
      </p:sp>
      <p:pic>
        <p:nvPicPr>
          <p:cNvPr id="8" name="Graphic 7" descr="Waarschuwing met effen opvulling">
            <a:extLst>
              <a:ext uri="{FF2B5EF4-FFF2-40B4-BE49-F238E27FC236}">
                <a16:creationId xmlns:a16="http://schemas.microsoft.com/office/drawing/2014/main" id="{FFFBE8E2-F305-896F-B90B-D70B23CC2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3310" y="6143332"/>
            <a:ext cx="656617" cy="65661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700"/>
              <a:buNone/>
            </a:pPr>
            <a:r>
              <a:rPr lang="nl-NL">
                <a:solidFill>
                  <a:srgbClr val="FFFFFF"/>
                </a:solidFill>
              </a:rPr>
              <a:t>Communicatietools: </a:t>
            </a:r>
            <a:r>
              <a:rPr lang="nl-NL" sz="4400" b="1"/>
              <a:t>eHealthBox</a:t>
            </a:r>
            <a:endParaRPr>
              <a:solidFill>
                <a:srgbClr val="FFFFFF"/>
              </a:solidFill>
            </a:endParaRPr>
          </a:p>
        </p:txBody>
      </p:sp>
      <p:sp>
        <p:nvSpPr>
          <p:cNvPr id="243" name="Google Shape;243;p18"/>
          <p:cNvSpPr txBox="1">
            <a:spLocks noGrp="1"/>
          </p:cNvSpPr>
          <p:nvPr>
            <p:ph type="body" idx="1"/>
          </p:nvPr>
        </p:nvSpPr>
        <p:spPr>
          <a:xfrm>
            <a:off x="1819071" y="2456685"/>
            <a:ext cx="9980579" cy="40361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048"/>
              <a:buNone/>
            </a:pPr>
            <a:r>
              <a:rPr lang="nl-NL" sz="2200" b="1" dirty="0"/>
              <a:t>Beveiligde elektronische brievenbus</a:t>
            </a:r>
            <a:r>
              <a:rPr lang="nl-NL" sz="2200" dirty="0"/>
              <a:t>: beveiligd mailsysteem voor zorgverleners in België</a:t>
            </a:r>
            <a:endParaRPr sz="2200" dirty="0"/>
          </a:p>
          <a:p>
            <a:pPr marL="342900" lvl="0" indent="-342900" algn="l" rtl="0">
              <a:lnSpc>
                <a:spcPct val="90000"/>
              </a:lnSpc>
              <a:spcBef>
                <a:spcPts val="1000"/>
              </a:spcBef>
              <a:spcAft>
                <a:spcPts val="0"/>
              </a:spcAft>
              <a:buSzPts val="2048"/>
              <a:buFont typeface="Noto Sans Symbols"/>
              <a:buChar char="▪"/>
            </a:pPr>
            <a:r>
              <a:rPr lang="nl-NL" sz="2200" dirty="0"/>
              <a:t>Documenten/verslagen doorsturen</a:t>
            </a:r>
            <a:endParaRPr sz="2200" dirty="0"/>
          </a:p>
          <a:p>
            <a:pPr marL="342900" lvl="0" indent="-342900" algn="l" rtl="0">
              <a:lnSpc>
                <a:spcPct val="90000"/>
              </a:lnSpc>
              <a:spcBef>
                <a:spcPts val="1000"/>
              </a:spcBef>
              <a:spcAft>
                <a:spcPts val="0"/>
              </a:spcAft>
              <a:buSzPts val="2048"/>
              <a:buFont typeface="Noto Sans Symbols"/>
              <a:buChar char="▪"/>
            </a:pPr>
            <a:r>
              <a:rPr lang="nl-NL" sz="2200" dirty="0"/>
              <a:t>Meestal rechtstreeks in dossier bij huisarts (afhankelijk van hoe </a:t>
            </a:r>
            <a:r>
              <a:rPr lang="nl-NL" sz="2200" dirty="0" err="1"/>
              <a:t>eHealthBox</a:t>
            </a:r>
            <a:r>
              <a:rPr lang="nl-NL" sz="2200" dirty="0"/>
              <a:t> gekoppeld is aan dossiersysteem)</a:t>
            </a:r>
            <a:endParaRPr sz="2200" dirty="0"/>
          </a:p>
          <a:p>
            <a:pPr marL="342900" lvl="0" indent="-342900" algn="l" rtl="0">
              <a:lnSpc>
                <a:spcPct val="90000"/>
              </a:lnSpc>
              <a:spcBef>
                <a:spcPts val="1000"/>
              </a:spcBef>
              <a:spcAft>
                <a:spcPts val="0"/>
              </a:spcAft>
              <a:buSzPts val="2048"/>
              <a:buFont typeface="Noto Sans Symbols"/>
              <a:buChar char="▪"/>
            </a:pPr>
            <a:r>
              <a:rPr lang="nl-NL" sz="2200" dirty="0"/>
              <a:t>Meestal rechtstreeks in dossier bij psycholoog</a:t>
            </a:r>
            <a:endParaRPr sz="2200" dirty="0"/>
          </a:p>
          <a:p>
            <a:pPr marL="0" lvl="0" indent="0" algn="l" rtl="0">
              <a:lnSpc>
                <a:spcPct val="90000"/>
              </a:lnSpc>
              <a:spcBef>
                <a:spcPts val="1000"/>
              </a:spcBef>
              <a:spcAft>
                <a:spcPts val="0"/>
              </a:spcAft>
              <a:buSzPts val="2048"/>
              <a:buNone/>
            </a:pPr>
            <a:endParaRPr lang="nl-BE" sz="2200" dirty="0"/>
          </a:p>
          <a:p>
            <a:pPr marL="0" lvl="0" indent="0" algn="l" rtl="0">
              <a:lnSpc>
                <a:spcPct val="90000"/>
              </a:lnSpc>
              <a:spcBef>
                <a:spcPts val="1000"/>
              </a:spcBef>
              <a:spcAft>
                <a:spcPts val="0"/>
              </a:spcAft>
              <a:buSzPts val="2048"/>
              <a:buNone/>
            </a:pPr>
            <a:endParaRPr sz="2200" dirty="0"/>
          </a:p>
          <a:p>
            <a:pPr marL="0" lvl="0" indent="0" algn="l" rtl="0">
              <a:lnSpc>
                <a:spcPct val="90000"/>
              </a:lnSpc>
              <a:spcBef>
                <a:spcPts val="1000"/>
              </a:spcBef>
              <a:spcAft>
                <a:spcPts val="0"/>
              </a:spcAft>
              <a:buSzPts val="1844"/>
              <a:buNone/>
            </a:pPr>
            <a:r>
              <a:rPr lang="nl-NL" sz="2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https://www.ehealth.fgov.be/nl/beroepsbeoefenaars-in-de-gezondheidszorg/diensten/ehealthbox?h=1</a:t>
            </a:r>
            <a:endParaRPr sz="2200" dirty="0"/>
          </a:p>
          <a:p>
            <a:pPr marL="0" lvl="0" indent="0" algn="l" rtl="0">
              <a:lnSpc>
                <a:spcPct val="90000"/>
              </a:lnSpc>
              <a:spcBef>
                <a:spcPts val="1000"/>
              </a:spcBef>
              <a:spcAft>
                <a:spcPts val="0"/>
              </a:spcAft>
              <a:buSzPts val="2800"/>
              <a:buNone/>
            </a:pPr>
            <a:endParaRPr sz="2200" dirty="0"/>
          </a:p>
          <a:p>
            <a:pPr marL="0" lvl="0" indent="0" algn="l" rtl="0">
              <a:lnSpc>
                <a:spcPct val="90000"/>
              </a:lnSpc>
              <a:spcBef>
                <a:spcPts val="1000"/>
              </a:spcBef>
              <a:spcAft>
                <a:spcPts val="0"/>
              </a:spcAft>
              <a:buSzPts val="2800"/>
              <a:buNone/>
            </a:pPr>
            <a:endParaRPr sz="2200" dirty="0"/>
          </a:p>
        </p:txBody>
      </p:sp>
      <p:pic>
        <p:nvPicPr>
          <p:cNvPr id="2" name="Graphic 1" descr="Chatten met effen opvulling">
            <a:extLst>
              <a:ext uri="{FF2B5EF4-FFF2-40B4-BE49-F238E27FC236}">
                <a16:creationId xmlns:a16="http://schemas.microsoft.com/office/drawing/2014/main" id="{E9B7CE8E-CBC9-7991-FA5E-2493E74BC6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166" y="2592201"/>
            <a:ext cx="1514906" cy="1514906"/>
          </a:xfrm>
          <a:prstGeom prst="rect">
            <a:avLst/>
          </a:prstGeom>
        </p:spPr>
      </p:pic>
      <p:pic>
        <p:nvPicPr>
          <p:cNvPr id="4" name="Graphic 3" descr="Internet met effen opvulling">
            <a:extLst>
              <a:ext uri="{FF2B5EF4-FFF2-40B4-BE49-F238E27FC236}">
                <a16:creationId xmlns:a16="http://schemas.microsoft.com/office/drawing/2014/main" id="{0F3F966F-3902-9AE5-8B12-89F64965D9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613" y="5735424"/>
            <a:ext cx="757451" cy="75745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71295"/>
              <a:buFont typeface="Calibri"/>
              <a:buNone/>
            </a:pPr>
            <a:br>
              <a:rPr lang="nl-NL" sz="2400" dirty="0">
                <a:solidFill>
                  <a:srgbClr val="FFFFFF"/>
                </a:solidFill>
              </a:rPr>
            </a:br>
            <a:br>
              <a:rPr lang="nl-NL" sz="2400" dirty="0">
                <a:solidFill>
                  <a:srgbClr val="FFFFFF"/>
                </a:solidFill>
              </a:rPr>
            </a:br>
            <a:r>
              <a:rPr lang="nl-NL" sz="4900" dirty="0">
                <a:solidFill>
                  <a:srgbClr val="FFFFFF"/>
                </a:solidFill>
              </a:rPr>
              <a:t>Communicatietools: </a:t>
            </a:r>
            <a:r>
              <a:rPr lang="nl-NL" sz="4900" b="1" dirty="0" err="1">
                <a:solidFill>
                  <a:srgbClr val="FFFFFF"/>
                </a:solidFill>
              </a:rPr>
              <a:t>Mediris</a:t>
            </a:r>
            <a:r>
              <a:rPr lang="nl-NL" sz="4900" b="1" dirty="0">
                <a:solidFill>
                  <a:srgbClr val="FFFFFF"/>
                </a:solidFill>
              </a:rPr>
              <a:t> Multi</a:t>
            </a:r>
            <a:br>
              <a:rPr lang="nl-NL" sz="2400" dirty="0">
                <a:solidFill>
                  <a:srgbClr val="FFFFFF"/>
                </a:solidFill>
              </a:rPr>
            </a:br>
            <a:br>
              <a:rPr lang="nl-NL" sz="2800" dirty="0">
                <a:solidFill>
                  <a:srgbClr val="FFFFFF"/>
                </a:solidFill>
              </a:rPr>
            </a:br>
            <a:endParaRPr sz="2800" dirty="0">
              <a:solidFill>
                <a:srgbClr val="FFFFFF"/>
              </a:solidFill>
            </a:endParaRPr>
          </a:p>
        </p:txBody>
      </p:sp>
      <p:sp>
        <p:nvSpPr>
          <p:cNvPr id="249" name="Google Shape;249;p75"/>
          <p:cNvSpPr txBox="1">
            <a:spLocks noGrp="1"/>
          </p:cNvSpPr>
          <p:nvPr>
            <p:ph type="body" idx="1"/>
          </p:nvPr>
        </p:nvSpPr>
        <p:spPr>
          <a:xfrm>
            <a:off x="1819072" y="2369133"/>
            <a:ext cx="10068762" cy="37202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nl-NL" sz="2300" dirty="0"/>
              <a:t>Op een vlotte en veilige manier patiëntengegevens beheren</a:t>
            </a:r>
            <a:endParaRPr sz="2300" dirty="0"/>
          </a:p>
          <a:p>
            <a:pPr marL="342900" lvl="0" indent="-342900" algn="l" rtl="0">
              <a:lnSpc>
                <a:spcPct val="90000"/>
              </a:lnSpc>
              <a:spcBef>
                <a:spcPts val="1000"/>
              </a:spcBef>
              <a:spcAft>
                <a:spcPts val="0"/>
              </a:spcAft>
              <a:buSzPts val="1800"/>
              <a:buFont typeface="Noto Sans Symbols"/>
              <a:buChar char="▪"/>
            </a:pPr>
            <a:r>
              <a:rPr lang="nl-NL" sz="2300" dirty="0"/>
              <a:t>Via deze webapp kan men snel elektronische verslagen versturen naar de collega’s (via </a:t>
            </a:r>
            <a:r>
              <a:rPr lang="nl-NL" sz="2300" dirty="0" err="1"/>
              <a:t>eHealthbox</a:t>
            </a:r>
            <a:r>
              <a:rPr lang="nl-NL" sz="2300" dirty="0"/>
              <a:t>)</a:t>
            </a:r>
            <a:endParaRPr sz="2300" dirty="0"/>
          </a:p>
          <a:p>
            <a:pPr marL="342900" lvl="0" indent="-342900" algn="l" rtl="0">
              <a:lnSpc>
                <a:spcPct val="90000"/>
              </a:lnSpc>
              <a:spcBef>
                <a:spcPts val="1000"/>
              </a:spcBef>
              <a:spcAft>
                <a:spcPts val="0"/>
              </a:spcAft>
              <a:buSzPts val="1800"/>
              <a:buFont typeface="Noto Sans Symbols"/>
              <a:buChar char="▪"/>
            </a:pPr>
            <a:r>
              <a:rPr lang="nl-NL" sz="2300" dirty="0"/>
              <a:t>Ontvangen verslagen en labo resultaten worden automatisch aan het juiste patiëntendossier gekoppeld </a:t>
            </a:r>
            <a:endParaRPr sz="2300" dirty="0"/>
          </a:p>
          <a:p>
            <a:pPr marL="342900" lvl="0" indent="-342900" algn="l" rtl="0">
              <a:lnSpc>
                <a:spcPct val="90000"/>
              </a:lnSpc>
              <a:spcBef>
                <a:spcPts val="1000"/>
              </a:spcBef>
              <a:spcAft>
                <a:spcPts val="0"/>
              </a:spcAft>
              <a:buSzPts val="1800"/>
              <a:buFont typeface="Noto Sans Symbols"/>
              <a:buChar char="▪"/>
            </a:pPr>
            <a:r>
              <a:rPr lang="nl-NL" sz="2300" dirty="0"/>
              <a:t>Voor artsen is er de optie om elektronische voorschriften aan te maken via </a:t>
            </a:r>
            <a:r>
              <a:rPr lang="nl-NL" sz="2300" dirty="0" err="1"/>
              <a:t>Recip</a:t>
            </a:r>
            <a:r>
              <a:rPr lang="nl-NL" sz="2300" dirty="0"/>
              <a:t>-e</a:t>
            </a:r>
            <a:endParaRPr sz="2300" dirty="0"/>
          </a:p>
          <a:p>
            <a:pPr marL="342900" lvl="0" indent="-228600" algn="l" rtl="0">
              <a:lnSpc>
                <a:spcPct val="90000"/>
              </a:lnSpc>
              <a:spcBef>
                <a:spcPts val="1000"/>
              </a:spcBef>
              <a:spcAft>
                <a:spcPts val="0"/>
              </a:spcAft>
              <a:buSzPts val="1800"/>
              <a:buFont typeface="Noto Sans Symbols"/>
              <a:buNone/>
            </a:pPr>
            <a:endParaRPr lang="nl-BE" sz="2300" dirty="0"/>
          </a:p>
          <a:p>
            <a:pPr marL="342900" lvl="0" indent="-228600" algn="l" rtl="0">
              <a:lnSpc>
                <a:spcPct val="90000"/>
              </a:lnSpc>
              <a:spcBef>
                <a:spcPts val="1000"/>
              </a:spcBef>
              <a:spcAft>
                <a:spcPts val="0"/>
              </a:spcAft>
              <a:buSzPts val="1800"/>
              <a:buFont typeface="Noto Sans Symbols"/>
              <a:buNone/>
            </a:pPr>
            <a:endParaRPr sz="2300" dirty="0"/>
          </a:p>
          <a:p>
            <a:pPr marL="0" lvl="0" indent="0" algn="l" rtl="0">
              <a:lnSpc>
                <a:spcPct val="90000"/>
              </a:lnSpc>
              <a:spcBef>
                <a:spcPts val="1000"/>
              </a:spcBef>
              <a:spcAft>
                <a:spcPts val="0"/>
              </a:spcAft>
              <a:buSzPts val="1800"/>
              <a:buNone/>
            </a:pPr>
            <a:r>
              <a:rPr lang="nl-NL" sz="2300" dirty="0">
                <a:solidFill>
                  <a:srgbClr val="00A6AA"/>
                </a:solidFill>
              </a:rPr>
              <a:t>Kritische noot: </a:t>
            </a:r>
            <a:r>
              <a:rPr lang="nl-NL" sz="2300" u="sng" dirty="0">
                <a:solidFill>
                  <a:srgbClr val="00A6AA"/>
                </a:solidFill>
                <a:hlinkClick r:id="rId3">
                  <a:extLst>
                    <a:ext uri="{A12FA001-AC4F-418D-AE19-62706E023703}">
                      <ahyp:hlinkClr xmlns:ahyp="http://schemas.microsoft.com/office/drawing/2018/hyperlinkcolor" val="tx"/>
                    </a:ext>
                  </a:extLst>
                </a:hlinkClick>
              </a:rPr>
              <a:t>https://www.ehealth.fgov.be/nl/page/task-force-data-technology-against-corona</a:t>
            </a:r>
            <a:endParaRPr sz="2300" dirty="0">
              <a:solidFill>
                <a:srgbClr val="00A6AA"/>
              </a:solidFill>
            </a:endParaRPr>
          </a:p>
          <a:p>
            <a:pPr marL="0" lvl="0" indent="0" algn="l" rtl="0">
              <a:lnSpc>
                <a:spcPct val="90000"/>
              </a:lnSpc>
              <a:spcBef>
                <a:spcPts val="1000"/>
              </a:spcBef>
              <a:spcAft>
                <a:spcPts val="0"/>
              </a:spcAft>
              <a:buSzPts val="1800"/>
              <a:buNone/>
            </a:pPr>
            <a:endParaRPr sz="2300" dirty="0"/>
          </a:p>
          <a:p>
            <a:pPr marL="342900" lvl="0" indent="-222250" algn="l" rtl="0">
              <a:lnSpc>
                <a:spcPct val="90000"/>
              </a:lnSpc>
              <a:spcBef>
                <a:spcPts val="1000"/>
              </a:spcBef>
              <a:spcAft>
                <a:spcPts val="0"/>
              </a:spcAft>
              <a:buSzPts val="1900"/>
              <a:buFont typeface="Arial"/>
              <a:buNone/>
            </a:pPr>
            <a:endParaRPr sz="2300" dirty="0"/>
          </a:p>
          <a:p>
            <a:pPr marL="342900" lvl="0" indent="-222250" algn="l" rtl="0">
              <a:lnSpc>
                <a:spcPct val="90000"/>
              </a:lnSpc>
              <a:spcBef>
                <a:spcPts val="1000"/>
              </a:spcBef>
              <a:spcAft>
                <a:spcPts val="0"/>
              </a:spcAft>
              <a:buSzPts val="1900"/>
              <a:buFont typeface="Arial"/>
              <a:buNone/>
            </a:pPr>
            <a:endParaRPr sz="2300" dirty="0"/>
          </a:p>
          <a:p>
            <a:pPr marL="0" lvl="0" indent="0" algn="l" rtl="0">
              <a:lnSpc>
                <a:spcPct val="90000"/>
              </a:lnSpc>
              <a:spcBef>
                <a:spcPts val="1000"/>
              </a:spcBef>
              <a:spcAft>
                <a:spcPts val="0"/>
              </a:spcAft>
              <a:buSzPts val="1900"/>
              <a:buNone/>
            </a:pPr>
            <a:endParaRPr sz="2300" dirty="0"/>
          </a:p>
          <a:p>
            <a:pPr marL="0" lvl="0" indent="0" algn="l" rtl="0">
              <a:lnSpc>
                <a:spcPct val="90000"/>
              </a:lnSpc>
              <a:spcBef>
                <a:spcPts val="1000"/>
              </a:spcBef>
              <a:spcAft>
                <a:spcPts val="0"/>
              </a:spcAft>
              <a:buSzPts val="2800"/>
              <a:buNone/>
            </a:pPr>
            <a:endParaRPr sz="2300" dirty="0"/>
          </a:p>
          <a:p>
            <a:pPr marL="0" lvl="0" indent="0" algn="l" rtl="0">
              <a:lnSpc>
                <a:spcPct val="90000"/>
              </a:lnSpc>
              <a:spcBef>
                <a:spcPts val="1000"/>
              </a:spcBef>
              <a:spcAft>
                <a:spcPts val="0"/>
              </a:spcAft>
              <a:buSzPts val="2800"/>
              <a:buNone/>
            </a:pPr>
            <a:endParaRPr sz="2300" dirty="0"/>
          </a:p>
        </p:txBody>
      </p:sp>
      <p:pic>
        <p:nvPicPr>
          <p:cNvPr id="2" name="Graphic 1" descr="Chatten met effen opvulling">
            <a:extLst>
              <a:ext uri="{FF2B5EF4-FFF2-40B4-BE49-F238E27FC236}">
                <a16:creationId xmlns:a16="http://schemas.microsoft.com/office/drawing/2014/main" id="{93DD1395-7284-C76B-A298-013CB9B10F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166" y="2592201"/>
            <a:ext cx="1514906" cy="1514906"/>
          </a:xfrm>
          <a:prstGeom prst="rect">
            <a:avLst/>
          </a:prstGeom>
        </p:spPr>
      </p:pic>
      <p:pic>
        <p:nvPicPr>
          <p:cNvPr id="3" name="Graphic 2" descr="Waarschuwing met effen opvulling">
            <a:extLst>
              <a:ext uri="{FF2B5EF4-FFF2-40B4-BE49-F238E27FC236}">
                <a16:creationId xmlns:a16="http://schemas.microsoft.com/office/drawing/2014/main" id="{CD616238-441D-CAEE-550F-D19EA9D755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021" y="6087394"/>
            <a:ext cx="656617" cy="65661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71295"/>
              <a:buFont typeface="Calibri"/>
              <a:buNone/>
            </a:pPr>
            <a:br>
              <a:rPr lang="nl-NL" sz="2400" dirty="0">
                <a:solidFill>
                  <a:srgbClr val="FFFFFF"/>
                </a:solidFill>
              </a:rPr>
            </a:br>
            <a:br>
              <a:rPr lang="nl-NL" sz="4900" dirty="0">
                <a:solidFill>
                  <a:srgbClr val="FFFFFF"/>
                </a:solidFill>
              </a:rPr>
            </a:br>
            <a:r>
              <a:rPr lang="nl-NL" sz="4900" dirty="0">
                <a:solidFill>
                  <a:srgbClr val="FFFFFF"/>
                </a:solidFill>
              </a:rPr>
              <a:t>Communicatietools : </a:t>
            </a:r>
            <a:r>
              <a:rPr lang="nl-NL" sz="4900" b="1" dirty="0">
                <a:solidFill>
                  <a:srgbClr val="FFFFFF"/>
                </a:solidFill>
              </a:rPr>
              <a:t>GPG4Win</a:t>
            </a:r>
            <a:br>
              <a:rPr lang="nl-NL" sz="4900" dirty="0">
                <a:solidFill>
                  <a:srgbClr val="FFFFFF"/>
                </a:solidFill>
              </a:rPr>
            </a:br>
            <a:br>
              <a:rPr lang="nl-NL" sz="2800" dirty="0">
                <a:solidFill>
                  <a:srgbClr val="FFFFFF"/>
                </a:solidFill>
              </a:rPr>
            </a:br>
            <a:endParaRPr sz="2800" dirty="0">
              <a:solidFill>
                <a:srgbClr val="FFFFFF"/>
              </a:solidFill>
            </a:endParaRPr>
          </a:p>
        </p:txBody>
      </p:sp>
      <p:sp>
        <p:nvSpPr>
          <p:cNvPr id="255" name="Google Shape;255;p76"/>
          <p:cNvSpPr txBox="1">
            <a:spLocks noGrp="1"/>
          </p:cNvSpPr>
          <p:nvPr>
            <p:ph type="body" idx="1"/>
          </p:nvPr>
        </p:nvSpPr>
        <p:spPr>
          <a:xfrm>
            <a:off x="2149812" y="2205549"/>
            <a:ext cx="9738021" cy="428732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nl-NL" sz="2400" b="1" dirty="0"/>
              <a:t>“GNU Privacy </a:t>
            </a:r>
            <a:r>
              <a:rPr lang="nl-NL" sz="2400" b="1" dirty="0" err="1"/>
              <a:t>Guard</a:t>
            </a:r>
            <a:r>
              <a:rPr lang="nl-NL" sz="2400" b="1" dirty="0"/>
              <a:t> </a:t>
            </a:r>
            <a:r>
              <a:rPr lang="nl-NL" sz="2400" b="1" dirty="0" err="1"/>
              <a:t>for</a:t>
            </a:r>
            <a:r>
              <a:rPr lang="nl-NL" sz="2400" b="1" dirty="0"/>
              <a:t> Windows”</a:t>
            </a:r>
            <a:endParaRPr sz="2400" dirty="0"/>
          </a:p>
          <a:p>
            <a:pPr marL="0" lvl="0" indent="0" algn="l" rtl="0">
              <a:lnSpc>
                <a:spcPct val="90000"/>
              </a:lnSpc>
              <a:spcBef>
                <a:spcPts val="1000"/>
              </a:spcBef>
              <a:spcAft>
                <a:spcPts val="0"/>
              </a:spcAft>
              <a:buSzPts val="1800"/>
              <a:buNone/>
            </a:pPr>
            <a:endParaRPr sz="2400" b="1" dirty="0"/>
          </a:p>
          <a:p>
            <a:pPr marL="457200" lvl="0" indent="-457200" algn="l" rtl="0">
              <a:lnSpc>
                <a:spcPct val="90000"/>
              </a:lnSpc>
              <a:spcBef>
                <a:spcPts val="1000"/>
              </a:spcBef>
              <a:spcAft>
                <a:spcPts val="0"/>
              </a:spcAft>
              <a:buSzPts val="1800"/>
              <a:buFont typeface="Noto Sans Symbols"/>
              <a:buChar char="▪"/>
            </a:pPr>
            <a:r>
              <a:rPr lang="nl-NL" sz="2400" dirty="0"/>
              <a:t>GPG4Win biedt de mogelijkheid tot integratie met mail toepassing Microsoft Outlook. Beveiligende tool die boven op bestaande emailsystemen kan gebruikt worden.</a:t>
            </a:r>
            <a:endParaRPr sz="2400" dirty="0"/>
          </a:p>
          <a:p>
            <a:pPr marL="457200" lvl="0" indent="-457200" algn="l" rtl="0">
              <a:lnSpc>
                <a:spcPct val="90000"/>
              </a:lnSpc>
              <a:spcBef>
                <a:spcPts val="1000"/>
              </a:spcBef>
              <a:spcAft>
                <a:spcPts val="0"/>
              </a:spcAft>
              <a:buSzPts val="1800"/>
              <a:buFont typeface="Noto Sans Symbols"/>
              <a:buChar char="▪"/>
            </a:pPr>
            <a:r>
              <a:rPr lang="nl-NL" sz="2400" dirty="0"/>
              <a:t>Eenvoudiger gebruik van te maken, omdat je niet zelf al te veel hoeft te goochelen met wachtwoorden en sleutels.</a:t>
            </a:r>
            <a:endParaRPr sz="2400" dirty="0"/>
          </a:p>
          <a:p>
            <a:pPr marL="457200" lvl="0" indent="-457200" algn="l" rtl="0">
              <a:lnSpc>
                <a:spcPct val="90000"/>
              </a:lnSpc>
              <a:spcBef>
                <a:spcPts val="1000"/>
              </a:spcBef>
              <a:spcAft>
                <a:spcPts val="0"/>
              </a:spcAft>
              <a:buSzPts val="1800"/>
              <a:buFont typeface="Noto Sans Symbols"/>
              <a:buChar char="▪"/>
            </a:pPr>
            <a:r>
              <a:rPr lang="nl-NL" sz="2400" dirty="0"/>
              <a:t>Gratis licenties</a:t>
            </a:r>
            <a:endParaRPr lang="nl-BE" sz="2400" dirty="0"/>
          </a:p>
          <a:p>
            <a:pPr marL="457200" lvl="0" indent="-342900" algn="l" rtl="0">
              <a:lnSpc>
                <a:spcPct val="90000"/>
              </a:lnSpc>
              <a:spcBef>
                <a:spcPts val="1000"/>
              </a:spcBef>
              <a:spcAft>
                <a:spcPts val="0"/>
              </a:spcAft>
              <a:buSzPts val="1800"/>
              <a:buFont typeface="Arial"/>
              <a:buNone/>
            </a:pPr>
            <a:endParaRPr sz="2400" dirty="0"/>
          </a:p>
          <a:p>
            <a:pPr marL="0" lvl="0" indent="0" algn="l" rtl="0">
              <a:lnSpc>
                <a:spcPct val="70000"/>
              </a:lnSpc>
              <a:spcBef>
                <a:spcPts val="1000"/>
              </a:spcBef>
              <a:spcAft>
                <a:spcPts val="0"/>
              </a:spcAft>
              <a:buSzPts val="1800"/>
              <a:buNone/>
            </a:pPr>
            <a:r>
              <a:rPr lang="nl-NL" sz="2400" dirty="0">
                <a:solidFill>
                  <a:srgbClr val="00A6AA"/>
                </a:solidFill>
              </a:rPr>
              <a:t>Kritische noot: </a:t>
            </a:r>
            <a:r>
              <a:rPr lang="nl-NL" sz="2400" u="sng" dirty="0">
                <a:solidFill>
                  <a:srgbClr val="00A6AA"/>
                </a:solidFill>
                <a:hlinkClick r:id="rId3">
                  <a:extLst>
                    <a:ext uri="{A12FA001-AC4F-418D-AE19-62706E023703}">
                      <ahyp:hlinkClr xmlns:ahyp="http://schemas.microsoft.com/office/drawing/2018/hyperlinkcolor" val="tx"/>
                    </a:ext>
                  </a:extLst>
                </a:hlinkClick>
              </a:rPr>
              <a:t>https://www.ehealth.fgov.be/nl/page/task-force-data-technology-against-corona</a:t>
            </a:r>
            <a:endParaRPr sz="2400" dirty="0">
              <a:solidFill>
                <a:srgbClr val="00A6AA"/>
              </a:solidFill>
            </a:endParaRPr>
          </a:p>
          <a:p>
            <a:pPr marL="0" lvl="0" indent="0" algn="l" rtl="0">
              <a:lnSpc>
                <a:spcPct val="90000"/>
              </a:lnSpc>
              <a:spcBef>
                <a:spcPts val="1000"/>
              </a:spcBef>
              <a:spcAft>
                <a:spcPts val="0"/>
              </a:spcAft>
              <a:buSzPts val="2800"/>
              <a:buNone/>
            </a:pPr>
            <a:endParaRPr sz="2400" dirty="0"/>
          </a:p>
        </p:txBody>
      </p:sp>
      <p:pic>
        <p:nvPicPr>
          <p:cNvPr id="2" name="Graphic 1" descr="Chatten met effen opvulling">
            <a:extLst>
              <a:ext uri="{FF2B5EF4-FFF2-40B4-BE49-F238E27FC236}">
                <a16:creationId xmlns:a16="http://schemas.microsoft.com/office/drawing/2014/main" id="{11595029-9FC7-435A-8F5E-ABDED96EC2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166" y="2592201"/>
            <a:ext cx="1514906" cy="1514906"/>
          </a:xfrm>
          <a:prstGeom prst="rect">
            <a:avLst/>
          </a:prstGeom>
        </p:spPr>
      </p:pic>
      <p:pic>
        <p:nvPicPr>
          <p:cNvPr id="3" name="Graphic 2" descr="Waarschuwing met effen opvulling">
            <a:extLst>
              <a:ext uri="{FF2B5EF4-FFF2-40B4-BE49-F238E27FC236}">
                <a16:creationId xmlns:a16="http://schemas.microsoft.com/office/drawing/2014/main" id="{51CD22F8-BF7C-35C2-7494-CD34A31893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1619" y="5970662"/>
            <a:ext cx="656617" cy="65661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71295"/>
              <a:buFont typeface="Calibri"/>
              <a:buNone/>
            </a:pPr>
            <a:br>
              <a:rPr lang="nl-NL" sz="2400">
                <a:solidFill>
                  <a:srgbClr val="FFFFFF"/>
                </a:solidFill>
              </a:rPr>
            </a:br>
            <a:r>
              <a:rPr lang="nl-NL" sz="4900">
                <a:solidFill>
                  <a:srgbClr val="FFFFFF"/>
                </a:solidFill>
              </a:rPr>
              <a:t>Communicatietools: </a:t>
            </a:r>
            <a:br>
              <a:rPr lang="nl-NL" sz="4900">
                <a:solidFill>
                  <a:srgbClr val="FFFFFF"/>
                </a:solidFill>
              </a:rPr>
            </a:br>
            <a:r>
              <a:rPr lang="nl-NL" sz="4900"/>
              <a:t>Andere mogelijkheden om te mailen (1/2)</a:t>
            </a:r>
            <a:br>
              <a:rPr lang="nl-NL" sz="2400">
                <a:solidFill>
                  <a:srgbClr val="FFFFFF"/>
                </a:solidFill>
              </a:rPr>
            </a:br>
            <a:endParaRPr sz="2400">
              <a:solidFill>
                <a:srgbClr val="FFFFFF"/>
              </a:solidFill>
            </a:endParaRPr>
          </a:p>
        </p:txBody>
      </p:sp>
      <p:sp>
        <p:nvSpPr>
          <p:cNvPr id="261" name="Google Shape;261;p77"/>
          <p:cNvSpPr txBox="1">
            <a:spLocks noGrp="1"/>
          </p:cNvSpPr>
          <p:nvPr>
            <p:ph type="body" idx="1"/>
          </p:nvPr>
        </p:nvSpPr>
        <p:spPr>
          <a:xfrm>
            <a:off x="2033081" y="2456685"/>
            <a:ext cx="9620655" cy="428732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048"/>
              <a:buNone/>
            </a:pPr>
            <a:r>
              <a:rPr lang="nl-NL" sz="2600" b="1" dirty="0" err="1"/>
              <a:t>Zivver</a:t>
            </a:r>
            <a:r>
              <a:rPr lang="nl-NL" sz="2400" dirty="0"/>
              <a:t> (systeem om veilig te mailen, plug-in)</a:t>
            </a:r>
            <a:endParaRPr sz="2400" dirty="0"/>
          </a:p>
          <a:p>
            <a:pPr marL="0" lvl="0" indent="0" algn="l" rtl="0">
              <a:lnSpc>
                <a:spcPct val="90000"/>
              </a:lnSpc>
              <a:spcBef>
                <a:spcPts val="1000"/>
              </a:spcBef>
              <a:spcAft>
                <a:spcPts val="0"/>
              </a:spcAft>
              <a:buSzPts val="2048"/>
              <a:buNone/>
            </a:pPr>
            <a:endParaRPr sz="2400" dirty="0"/>
          </a:p>
          <a:p>
            <a:pPr marL="0" lvl="0" indent="0" algn="l" rtl="0">
              <a:lnSpc>
                <a:spcPct val="90000"/>
              </a:lnSpc>
              <a:spcBef>
                <a:spcPts val="1000"/>
              </a:spcBef>
              <a:spcAft>
                <a:spcPts val="0"/>
              </a:spcAft>
              <a:buSzPts val="2048"/>
              <a:buNone/>
            </a:pPr>
            <a:r>
              <a:rPr lang="nl-NL" sz="2400" b="1" dirty="0"/>
              <a:t>Beveiliging gewone mail </a:t>
            </a:r>
            <a:r>
              <a:rPr lang="nl-NL" sz="2400" dirty="0"/>
              <a:t>om </a:t>
            </a:r>
            <a:r>
              <a:rPr lang="nl-NL" sz="2400" b="1" dirty="0"/>
              <a:t>gezondheidszorg gerelateerde gegevens</a:t>
            </a:r>
            <a:r>
              <a:rPr lang="nl-NL" sz="2400" dirty="0"/>
              <a:t> te verzenden naar andere zorgverleners. </a:t>
            </a:r>
          </a:p>
          <a:p>
            <a:pPr marL="0" lvl="0" indent="0" algn="l" rtl="0">
              <a:lnSpc>
                <a:spcPct val="90000"/>
              </a:lnSpc>
              <a:spcBef>
                <a:spcPts val="1000"/>
              </a:spcBef>
              <a:spcAft>
                <a:spcPts val="0"/>
              </a:spcAft>
              <a:buSzPts val="2048"/>
              <a:buNone/>
            </a:pPr>
            <a:r>
              <a:rPr lang="nl-NL" sz="2400" dirty="0"/>
              <a:t>Dit kan nuttig zijn voor zorgverleners die </a:t>
            </a:r>
            <a:r>
              <a:rPr lang="nl-NL" sz="2400" b="1" dirty="0"/>
              <a:t>geen Riziv-nummer </a:t>
            </a:r>
            <a:r>
              <a:rPr lang="nl-NL" sz="2400" dirty="0"/>
              <a:t>hebben en dus niet beroep kunnen doen op </a:t>
            </a:r>
            <a:r>
              <a:rPr lang="nl-NL" sz="2400" dirty="0" err="1"/>
              <a:t>eHealthBox</a:t>
            </a:r>
            <a:r>
              <a:rPr lang="nl-NL" sz="2400" dirty="0"/>
              <a:t>.</a:t>
            </a:r>
          </a:p>
          <a:p>
            <a:pPr marL="0" lvl="0" indent="0" algn="l" rtl="0">
              <a:lnSpc>
                <a:spcPct val="90000"/>
              </a:lnSpc>
              <a:spcBef>
                <a:spcPts val="1000"/>
              </a:spcBef>
              <a:spcAft>
                <a:spcPts val="0"/>
              </a:spcAft>
              <a:buSzPts val="2048"/>
              <a:buNone/>
            </a:pPr>
            <a:r>
              <a:rPr lang="nl-NL" sz="2400" dirty="0"/>
              <a:t>Maar ook als je als zorgverlener een </a:t>
            </a:r>
            <a:r>
              <a:rPr lang="nl-NL" sz="2400" b="1" dirty="0"/>
              <a:t>groot bestand </a:t>
            </a:r>
            <a:r>
              <a:rPr lang="nl-NL" sz="2400" dirty="0"/>
              <a:t>wil versturen. Dit gaat niet altijd via </a:t>
            </a:r>
            <a:r>
              <a:rPr lang="nl-NL" sz="2400" dirty="0" err="1"/>
              <a:t>eHealthBox</a:t>
            </a:r>
            <a:r>
              <a:rPr lang="nl-NL" sz="2400" dirty="0"/>
              <a:t>.</a:t>
            </a:r>
            <a:endParaRPr sz="2400" dirty="0"/>
          </a:p>
          <a:p>
            <a:pPr marL="0" lvl="0" indent="0" algn="l" rtl="0">
              <a:lnSpc>
                <a:spcPct val="90000"/>
              </a:lnSpc>
              <a:spcBef>
                <a:spcPts val="1000"/>
              </a:spcBef>
              <a:spcAft>
                <a:spcPts val="0"/>
              </a:spcAft>
              <a:buSzPts val="2048"/>
              <a:buNone/>
            </a:pPr>
            <a:endParaRPr sz="2400" dirty="0"/>
          </a:p>
          <a:p>
            <a:pPr marL="0" lvl="0" indent="0" algn="l" rtl="0">
              <a:lnSpc>
                <a:spcPct val="90000"/>
              </a:lnSpc>
              <a:spcBef>
                <a:spcPts val="1000"/>
              </a:spcBef>
              <a:spcAft>
                <a:spcPts val="0"/>
              </a:spcAft>
              <a:buSzPts val="2048"/>
              <a:buNone/>
            </a:pPr>
            <a:r>
              <a:rPr lang="nl-NL" sz="2400" dirty="0">
                <a:solidFill>
                  <a:srgbClr val="00A6AA"/>
                </a:solidFill>
              </a:rPr>
              <a:t>Kritische noot: </a:t>
            </a:r>
            <a:r>
              <a:rPr lang="nl-NL" sz="2400" u="sng" dirty="0">
                <a:solidFill>
                  <a:srgbClr val="00A6AA"/>
                </a:solidFill>
                <a:hlinkClick r:id="rId3">
                  <a:extLst>
                    <a:ext uri="{A12FA001-AC4F-418D-AE19-62706E023703}">
                      <ahyp:hlinkClr xmlns:ahyp="http://schemas.microsoft.com/office/drawing/2018/hyperlinkcolor" val="tx"/>
                    </a:ext>
                  </a:extLst>
                </a:hlinkClick>
              </a:rPr>
              <a:t>https://www.ehealth.fgov.be/nl/page/task-force-data-technology-against-corona</a:t>
            </a:r>
            <a:r>
              <a:rPr lang="nl-NL" sz="2400" dirty="0">
                <a:solidFill>
                  <a:srgbClr val="00A6AA"/>
                </a:solidFill>
              </a:rPr>
              <a:t> </a:t>
            </a:r>
            <a:endParaRPr sz="2400" dirty="0">
              <a:solidFill>
                <a:srgbClr val="00A6AA"/>
              </a:solidFill>
            </a:endParaRPr>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endParaRPr dirty="0"/>
          </a:p>
        </p:txBody>
      </p:sp>
      <p:pic>
        <p:nvPicPr>
          <p:cNvPr id="2" name="Graphic 1" descr="Chatten met effen opvulling">
            <a:extLst>
              <a:ext uri="{FF2B5EF4-FFF2-40B4-BE49-F238E27FC236}">
                <a16:creationId xmlns:a16="http://schemas.microsoft.com/office/drawing/2014/main" id="{CD42DF1A-C0DF-E563-D571-92DC380E8F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166" y="2592201"/>
            <a:ext cx="1514906" cy="1514906"/>
          </a:xfrm>
          <a:prstGeom prst="rect">
            <a:avLst/>
          </a:prstGeom>
        </p:spPr>
      </p:pic>
      <p:pic>
        <p:nvPicPr>
          <p:cNvPr id="3" name="Graphic 2" descr="Waarschuwing met effen opvulling">
            <a:extLst>
              <a:ext uri="{FF2B5EF4-FFF2-40B4-BE49-F238E27FC236}">
                <a16:creationId xmlns:a16="http://schemas.microsoft.com/office/drawing/2014/main" id="{E6EA1497-47AA-59BA-B701-0C64A0C806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021" y="6087394"/>
            <a:ext cx="656617" cy="65661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r>
              <a:rPr lang="nl-NL">
                <a:solidFill>
                  <a:srgbClr val="FFFFFF"/>
                </a:solidFill>
              </a:rPr>
              <a:t>Communicatietools: </a:t>
            </a:r>
            <a:br>
              <a:rPr lang="nl-NL">
                <a:solidFill>
                  <a:srgbClr val="FFFFFF"/>
                </a:solidFill>
              </a:rPr>
            </a:br>
            <a:r>
              <a:rPr lang="nl-NL"/>
              <a:t>Andere mogelijkheden om te mailen (2/2)</a:t>
            </a:r>
            <a:endParaRPr>
              <a:solidFill>
                <a:srgbClr val="FFFFFF"/>
              </a:solidFill>
            </a:endParaRPr>
          </a:p>
        </p:txBody>
      </p:sp>
      <p:sp>
        <p:nvSpPr>
          <p:cNvPr id="267" name="Google Shape;267;p78"/>
          <p:cNvSpPr txBox="1">
            <a:spLocks noGrp="1"/>
          </p:cNvSpPr>
          <p:nvPr>
            <p:ph type="body" idx="1"/>
          </p:nvPr>
        </p:nvSpPr>
        <p:spPr>
          <a:xfrm>
            <a:off x="2101174" y="2456684"/>
            <a:ext cx="9252626" cy="44013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048"/>
              <a:buNone/>
            </a:pPr>
            <a:r>
              <a:rPr lang="nl-NL" sz="2600" b="1" dirty="0" err="1"/>
              <a:t>ProtonMail</a:t>
            </a:r>
            <a:endParaRPr sz="2600" b="1" dirty="0"/>
          </a:p>
          <a:p>
            <a:pPr marL="0" lvl="0" indent="0" algn="l" rtl="0">
              <a:lnSpc>
                <a:spcPct val="90000"/>
              </a:lnSpc>
              <a:spcBef>
                <a:spcPts val="1000"/>
              </a:spcBef>
              <a:spcAft>
                <a:spcPts val="0"/>
              </a:spcAft>
              <a:buSzPts val="2048"/>
              <a:buNone/>
            </a:pPr>
            <a:endParaRPr sz="2000" dirty="0"/>
          </a:p>
          <a:p>
            <a:pPr marL="0" lvl="0" indent="0" algn="l" rtl="0">
              <a:lnSpc>
                <a:spcPct val="90000"/>
              </a:lnSpc>
              <a:spcBef>
                <a:spcPts val="1000"/>
              </a:spcBef>
              <a:spcAft>
                <a:spcPts val="0"/>
              </a:spcAft>
              <a:buSzPts val="2048"/>
              <a:buNone/>
            </a:pPr>
            <a:r>
              <a:rPr lang="nl-NL" sz="2400" dirty="0"/>
              <a:t>Aparte mailbox waarmee op een veilige manier gemaild kan worden, gratis en betalend</a:t>
            </a:r>
            <a:endParaRPr sz="2400" dirty="0">
              <a:solidFill>
                <a:srgbClr val="C00000"/>
              </a:solidFill>
            </a:endParaRPr>
          </a:p>
          <a:p>
            <a:pPr marL="0" lvl="0" indent="0" algn="l" rtl="0">
              <a:lnSpc>
                <a:spcPct val="90000"/>
              </a:lnSpc>
              <a:spcBef>
                <a:spcPts val="1000"/>
              </a:spcBef>
              <a:spcAft>
                <a:spcPts val="0"/>
              </a:spcAft>
              <a:buSzPts val="2048"/>
              <a:buNone/>
            </a:pPr>
            <a:endParaRPr lang="nl-BE" sz="2400" dirty="0">
              <a:solidFill>
                <a:srgbClr val="C00000"/>
              </a:solidFill>
            </a:endParaRPr>
          </a:p>
          <a:p>
            <a:pPr marL="0" lvl="0" indent="0" algn="l" rtl="0">
              <a:lnSpc>
                <a:spcPct val="90000"/>
              </a:lnSpc>
              <a:spcBef>
                <a:spcPts val="1000"/>
              </a:spcBef>
              <a:spcAft>
                <a:spcPts val="0"/>
              </a:spcAft>
              <a:buSzPts val="2048"/>
              <a:buNone/>
            </a:pPr>
            <a:endParaRPr lang="nl-BE" sz="2400" dirty="0">
              <a:solidFill>
                <a:srgbClr val="C00000"/>
              </a:solidFill>
            </a:endParaRPr>
          </a:p>
          <a:p>
            <a:pPr marL="0" lvl="0" indent="0" algn="l" rtl="0">
              <a:lnSpc>
                <a:spcPct val="90000"/>
              </a:lnSpc>
              <a:spcBef>
                <a:spcPts val="1000"/>
              </a:spcBef>
              <a:spcAft>
                <a:spcPts val="0"/>
              </a:spcAft>
              <a:buSzPts val="2048"/>
              <a:buNone/>
            </a:pPr>
            <a:endParaRPr lang="nl-BE" sz="2400" dirty="0">
              <a:solidFill>
                <a:srgbClr val="C00000"/>
              </a:solidFill>
            </a:endParaRPr>
          </a:p>
          <a:p>
            <a:pPr marL="0" lvl="0" indent="0" algn="l" rtl="0">
              <a:lnSpc>
                <a:spcPct val="90000"/>
              </a:lnSpc>
              <a:spcBef>
                <a:spcPts val="1000"/>
              </a:spcBef>
              <a:spcAft>
                <a:spcPts val="0"/>
              </a:spcAft>
              <a:buSzPts val="2048"/>
              <a:buNone/>
            </a:pPr>
            <a:endParaRPr sz="2400" dirty="0">
              <a:solidFill>
                <a:srgbClr val="C00000"/>
              </a:solidFill>
            </a:endParaRPr>
          </a:p>
          <a:p>
            <a:pPr marL="0" lvl="0" indent="0" algn="l" rtl="0">
              <a:lnSpc>
                <a:spcPct val="90000"/>
              </a:lnSpc>
              <a:spcBef>
                <a:spcPts val="1000"/>
              </a:spcBef>
              <a:spcAft>
                <a:spcPts val="0"/>
              </a:spcAft>
              <a:buSzPts val="2048"/>
              <a:buNone/>
            </a:pPr>
            <a:r>
              <a:rPr lang="nl-NL" sz="2400" dirty="0">
                <a:solidFill>
                  <a:srgbClr val="00A6AA"/>
                </a:solidFill>
              </a:rPr>
              <a:t>Kritische noot: </a:t>
            </a:r>
            <a:r>
              <a:rPr lang="nl-NL" sz="2400" u="sng" dirty="0">
                <a:solidFill>
                  <a:srgbClr val="00A6AA"/>
                </a:solidFill>
                <a:hlinkClick r:id="rId3">
                  <a:extLst>
                    <a:ext uri="{A12FA001-AC4F-418D-AE19-62706E023703}">
                      <ahyp:hlinkClr xmlns:ahyp="http://schemas.microsoft.com/office/drawing/2018/hyperlinkcolor" val="tx"/>
                    </a:ext>
                  </a:extLst>
                </a:hlinkClick>
              </a:rPr>
              <a:t>https://www.ehealth.fgov.be/nl/page/task-force-data-technology-against-corona</a:t>
            </a:r>
            <a:r>
              <a:rPr lang="nl-NL" sz="2400" dirty="0">
                <a:solidFill>
                  <a:srgbClr val="00A6AA"/>
                </a:solidFill>
              </a:rPr>
              <a:t> </a:t>
            </a:r>
            <a:endParaRPr dirty="0">
              <a:solidFill>
                <a:srgbClr val="00A6AA"/>
              </a:solidFill>
            </a:endParaRPr>
          </a:p>
          <a:p>
            <a:pPr marL="0" lvl="0" indent="0" algn="l" rtl="0">
              <a:lnSpc>
                <a:spcPct val="90000"/>
              </a:lnSpc>
              <a:spcBef>
                <a:spcPts val="1000"/>
              </a:spcBef>
              <a:spcAft>
                <a:spcPts val="0"/>
              </a:spcAft>
              <a:buSzPts val="2800"/>
              <a:buNone/>
            </a:pPr>
            <a:endParaRPr dirty="0"/>
          </a:p>
        </p:txBody>
      </p:sp>
      <p:pic>
        <p:nvPicPr>
          <p:cNvPr id="2" name="Graphic 1" descr="Chatten met effen opvulling">
            <a:extLst>
              <a:ext uri="{FF2B5EF4-FFF2-40B4-BE49-F238E27FC236}">
                <a16:creationId xmlns:a16="http://schemas.microsoft.com/office/drawing/2014/main" id="{FC40AC60-30FD-6AC5-D238-B4F0DEFA86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166" y="2592201"/>
            <a:ext cx="1514906" cy="1514906"/>
          </a:xfrm>
          <a:prstGeom prst="rect">
            <a:avLst/>
          </a:prstGeom>
        </p:spPr>
      </p:pic>
      <p:pic>
        <p:nvPicPr>
          <p:cNvPr id="3" name="Graphic 2" descr="Waarschuwing met effen opvulling">
            <a:extLst>
              <a:ext uri="{FF2B5EF4-FFF2-40B4-BE49-F238E27FC236}">
                <a16:creationId xmlns:a16="http://schemas.microsoft.com/office/drawing/2014/main" id="{BE73035F-AA86-FE56-071C-AEF9477843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021" y="6087394"/>
            <a:ext cx="656617" cy="65661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br>
              <a:rPr lang="nl-NL" sz="2400" dirty="0">
                <a:solidFill>
                  <a:srgbClr val="FFFFFF"/>
                </a:solidFill>
              </a:rPr>
            </a:br>
            <a:r>
              <a:rPr lang="nl-NL" dirty="0">
                <a:solidFill>
                  <a:srgbClr val="FFFFFF"/>
                </a:solidFill>
              </a:rPr>
              <a:t>Communicatietools: </a:t>
            </a:r>
            <a:r>
              <a:rPr lang="nl-NL" b="1" dirty="0" err="1">
                <a:solidFill>
                  <a:srgbClr val="FFFFFF"/>
                </a:solidFill>
              </a:rPr>
              <a:t>Siilo</a:t>
            </a:r>
            <a:br>
              <a:rPr lang="nl-NL" sz="2000" dirty="0">
                <a:solidFill>
                  <a:srgbClr val="FFFFFF"/>
                </a:solidFill>
              </a:rPr>
            </a:br>
            <a:endParaRPr sz="2000" dirty="0">
              <a:solidFill>
                <a:srgbClr val="FFFFFF"/>
              </a:solidFill>
            </a:endParaRPr>
          </a:p>
        </p:txBody>
      </p:sp>
      <p:sp>
        <p:nvSpPr>
          <p:cNvPr id="273" name="Google Shape;273;p79"/>
          <p:cNvSpPr txBox="1">
            <a:spLocks noGrp="1"/>
          </p:cNvSpPr>
          <p:nvPr>
            <p:ph type="body" idx="1"/>
          </p:nvPr>
        </p:nvSpPr>
        <p:spPr>
          <a:xfrm>
            <a:off x="572863" y="2233699"/>
            <a:ext cx="6557511" cy="37202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714"/>
              <a:buNone/>
            </a:pPr>
            <a:r>
              <a:rPr lang="nl-NL" sz="2400" b="1" dirty="0"/>
              <a:t>Gratis, veilige </a:t>
            </a:r>
            <a:r>
              <a:rPr lang="nl-NL" sz="2400" b="1" dirty="0" err="1"/>
              <a:t>messenger</a:t>
            </a:r>
            <a:r>
              <a:rPr lang="nl-NL" sz="2400" b="1" dirty="0"/>
              <a:t> (chat) voor de gezondheidszorg</a:t>
            </a:r>
            <a:r>
              <a:rPr lang="nl-NL" sz="2200" b="1" dirty="0"/>
              <a:t>:</a:t>
            </a:r>
            <a:endParaRPr sz="2200" b="1" dirty="0"/>
          </a:p>
          <a:p>
            <a:pPr marL="457200" lvl="0" indent="-457200" algn="l" rtl="0">
              <a:lnSpc>
                <a:spcPct val="90000"/>
              </a:lnSpc>
              <a:spcBef>
                <a:spcPts val="1000"/>
              </a:spcBef>
              <a:spcAft>
                <a:spcPts val="0"/>
              </a:spcAft>
              <a:buSzPts val="1714"/>
              <a:buFont typeface="Noto Sans Symbols"/>
              <a:buChar char="▪"/>
            </a:pPr>
            <a:r>
              <a:rPr lang="nl-NL" sz="2200" dirty="0"/>
              <a:t>Vertrouwelijke tool voor officiële zorgverleners (identificatiecontrole a.d.h.v. RIZIV-nummer)</a:t>
            </a:r>
            <a:endParaRPr sz="2200" dirty="0"/>
          </a:p>
          <a:p>
            <a:pPr marL="457200" lvl="0" indent="-457200" algn="l" rtl="0">
              <a:lnSpc>
                <a:spcPct val="90000"/>
              </a:lnSpc>
              <a:spcBef>
                <a:spcPts val="1000"/>
              </a:spcBef>
              <a:spcAft>
                <a:spcPts val="0"/>
              </a:spcAft>
              <a:buSzPts val="1714"/>
              <a:buFont typeface="Noto Sans Symbols"/>
              <a:buChar char="▪"/>
            </a:pPr>
            <a:r>
              <a:rPr lang="nl-NL" sz="2200" dirty="0"/>
              <a:t>Coördinatie patiëntenzorg door middel van </a:t>
            </a:r>
            <a:r>
              <a:rPr lang="nl-NL" sz="2200" dirty="0" err="1"/>
              <a:t>groepschats</a:t>
            </a:r>
            <a:endParaRPr sz="2200" dirty="0"/>
          </a:p>
          <a:p>
            <a:pPr marL="457200" lvl="0" indent="-457200" algn="l" rtl="0">
              <a:lnSpc>
                <a:spcPct val="90000"/>
              </a:lnSpc>
              <a:spcBef>
                <a:spcPts val="1000"/>
              </a:spcBef>
              <a:spcAft>
                <a:spcPts val="0"/>
              </a:spcAft>
              <a:buSzPts val="1714"/>
              <a:buFont typeface="Noto Sans Symbols"/>
              <a:buChar char="▪"/>
            </a:pPr>
            <a:r>
              <a:rPr lang="nl-NL" sz="2200" dirty="0"/>
              <a:t>Bespreking van complexe ziektegevallen met collega’s, één op één</a:t>
            </a:r>
            <a:endParaRPr sz="2200" dirty="0"/>
          </a:p>
          <a:p>
            <a:pPr marL="457200" lvl="0" indent="-457200" algn="l" rtl="0">
              <a:lnSpc>
                <a:spcPct val="90000"/>
              </a:lnSpc>
              <a:spcBef>
                <a:spcPts val="1000"/>
              </a:spcBef>
              <a:spcAft>
                <a:spcPts val="0"/>
              </a:spcAft>
              <a:buSzPts val="1714"/>
              <a:buFont typeface="Noto Sans Symbols"/>
              <a:buChar char="▪"/>
            </a:pPr>
            <a:r>
              <a:rPr lang="nl-NL" sz="2200" dirty="0"/>
              <a:t>Gesprekken verwijderd na 30 dagen</a:t>
            </a:r>
            <a:endParaRPr sz="2200" dirty="0"/>
          </a:p>
          <a:p>
            <a:pPr marL="457200" lvl="0" indent="-457200" algn="l" rtl="0">
              <a:lnSpc>
                <a:spcPct val="90000"/>
              </a:lnSpc>
              <a:spcBef>
                <a:spcPts val="1000"/>
              </a:spcBef>
              <a:spcAft>
                <a:spcPts val="0"/>
              </a:spcAft>
              <a:buSzPts val="1714"/>
              <a:buFont typeface="Noto Sans Symbols"/>
              <a:buChar char="▪"/>
            </a:pPr>
            <a:r>
              <a:rPr lang="nl-NL" sz="2200" dirty="0"/>
              <a:t>Snelle, meer informele manier </a:t>
            </a:r>
            <a:endParaRPr sz="2200" dirty="0"/>
          </a:p>
          <a:p>
            <a:pPr marL="457200" lvl="0" indent="-457200" algn="l" rtl="0">
              <a:lnSpc>
                <a:spcPct val="90000"/>
              </a:lnSpc>
              <a:spcBef>
                <a:spcPts val="1000"/>
              </a:spcBef>
              <a:spcAft>
                <a:spcPts val="0"/>
              </a:spcAft>
              <a:buSzPts val="1714"/>
              <a:buFont typeface="Noto Sans Symbols"/>
              <a:buChar char="▪"/>
            </a:pPr>
            <a:r>
              <a:rPr lang="nl-NL" sz="2200" b="1" dirty="0"/>
              <a:t>Prisma</a:t>
            </a:r>
            <a:r>
              <a:rPr lang="nl-NL" sz="2200" dirty="0"/>
              <a:t> als toegangspoort tot specialistische kennis</a:t>
            </a:r>
            <a:endParaRPr sz="2200" dirty="0"/>
          </a:p>
        </p:txBody>
      </p:sp>
      <p:sp>
        <p:nvSpPr>
          <p:cNvPr id="274" name="Google Shape;274;p79"/>
          <p:cNvSpPr txBox="1"/>
          <p:nvPr/>
        </p:nvSpPr>
        <p:spPr>
          <a:xfrm>
            <a:off x="7587574" y="2933992"/>
            <a:ext cx="4495251" cy="355888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714"/>
              <a:buFont typeface="Arial"/>
              <a:buNone/>
            </a:pPr>
            <a:r>
              <a:rPr lang="nl-NL" sz="1700" b="0" i="0" u="none" strike="noStrike" cap="none" dirty="0">
                <a:solidFill>
                  <a:srgbClr val="000000"/>
                </a:solidFill>
                <a:latin typeface="Calibri"/>
                <a:ea typeface="Calibri"/>
                <a:cs typeface="Calibri"/>
                <a:sym typeface="Calibri"/>
              </a:rPr>
              <a:t>Meer informatie: </a:t>
            </a:r>
            <a:r>
              <a:rPr lang="nl-NL" sz="1700" b="0"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www.siilo.com</a:t>
            </a:r>
            <a:r>
              <a:rPr lang="nl-NL" sz="1700" b="0" i="0" u="none" strike="noStrike" cap="none" dirty="0">
                <a:solidFill>
                  <a:srgbClr val="000000"/>
                </a:solidFill>
                <a:latin typeface="Calibri"/>
                <a:ea typeface="Calibri"/>
                <a:cs typeface="Calibri"/>
                <a:sym typeface="Calibri"/>
              </a:rPr>
              <a:t>, </a:t>
            </a:r>
            <a:r>
              <a:rPr lang="nl-NL" sz="1700" b="0" i="0" u="sng" strike="noStrike" cap="none"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https://www.siilo.com/nl/prisma</a:t>
            </a:r>
            <a:endParaRPr sz="1700" b="0" i="0" u="sng" strike="noStrike" cap="none" dirty="0">
              <a:solidFill>
                <a:srgbClr val="000000"/>
              </a:solidFill>
              <a:latin typeface="Calibri"/>
              <a:ea typeface="Calibri"/>
              <a:cs typeface="Calibri"/>
              <a:sym typeface="Calibri"/>
            </a:endParaRPr>
          </a:p>
          <a:p>
            <a:pPr>
              <a:lnSpc>
                <a:spcPct val="90000"/>
              </a:lnSpc>
              <a:spcBef>
                <a:spcPts val="1000"/>
              </a:spcBef>
              <a:buSzPts val="1714"/>
            </a:pPr>
            <a:r>
              <a:rPr lang="nl-NL" sz="1700" u="sng" dirty="0">
                <a:latin typeface="Calibri"/>
                <a:ea typeface="Calibri"/>
                <a:cs typeface="Calibri"/>
                <a:sym typeface="Calibri"/>
                <a:hlinkClick r:id="rId5">
                  <a:extLst>
                    <a:ext uri="{A12FA001-AC4F-418D-AE19-62706E023703}">
                      <ahyp:hlinkClr xmlns:ahyp="http://schemas.microsoft.com/office/drawing/2018/hyperlinkcolor" val="tx"/>
                    </a:ext>
                  </a:extLst>
                </a:hlinkClick>
              </a:rPr>
              <a:t>https://www.domusmedica.be/actueel/veilige-communicatie-en-gegevensdeling-siilo-en-transferbox</a:t>
            </a:r>
            <a:endParaRPr lang="nl-NL" sz="1700" dirty="0">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1714"/>
              <a:buFont typeface="Arial"/>
              <a:buNone/>
            </a:pPr>
            <a:r>
              <a:rPr lang="nl-NL" sz="1700" b="0" i="0" u="none" strike="noStrike" cap="none" dirty="0">
                <a:solidFill>
                  <a:srgbClr val="000000"/>
                </a:solidFill>
                <a:latin typeface="Calibri"/>
                <a:ea typeface="Calibri"/>
                <a:cs typeface="Calibri"/>
                <a:sym typeface="Calibri"/>
              </a:rPr>
              <a:t>Of bekijk het filmpje: </a:t>
            </a:r>
            <a:r>
              <a:rPr lang="nl-NL" sz="1700" b="0" i="0" u="sng" strike="noStrike" cap="none" dirty="0">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www.youtube.com/watch?v=LzNPVmelFpc</a:t>
            </a:r>
            <a:endParaRPr sz="1700" b="0" i="0" u="sng" strike="noStrike" cap="none" dirty="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1714"/>
              <a:buFont typeface="Arial"/>
              <a:buNone/>
            </a:pPr>
            <a:endParaRPr sz="1700" b="0" i="0" u="sng" strike="noStrike" cap="none" dirty="0">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1714"/>
              <a:buFont typeface="Arial"/>
              <a:buNone/>
            </a:pPr>
            <a:r>
              <a:rPr lang="nl-NL" sz="1700" b="0" i="0" u="none" strike="noStrike" cap="none" dirty="0">
                <a:solidFill>
                  <a:srgbClr val="00A6AA"/>
                </a:solidFill>
                <a:latin typeface="Calibri"/>
                <a:ea typeface="Calibri"/>
                <a:cs typeface="Calibri"/>
                <a:sym typeface="Calibri"/>
              </a:rPr>
              <a:t>Kritische noot: </a:t>
            </a:r>
            <a:r>
              <a:rPr lang="nl-NL" sz="1700" b="0" i="0" u="sng" strike="noStrike" cap="none" dirty="0">
                <a:solidFill>
                  <a:srgbClr val="00A6AA"/>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https://www.ehealth.fgov.be/nl/page/task-force-data-technology-against-corona</a:t>
            </a:r>
            <a:r>
              <a:rPr lang="nl-NL" sz="1700" b="0" i="0" u="none" strike="noStrike" cap="none" dirty="0">
                <a:solidFill>
                  <a:srgbClr val="00A6AA"/>
                </a:solidFill>
                <a:latin typeface="Calibri"/>
                <a:ea typeface="Calibri"/>
                <a:cs typeface="Calibri"/>
                <a:sym typeface="Calibri"/>
              </a:rPr>
              <a:t> </a:t>
            </a:r>
            <a:endParaRPr sz="1400" b="0" i="0" u="none" strike="noStrike" cap="none" dirty="0">
              <a:solidFill>
                <a:srgbClr val="00A6AA"/>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714"/>
              <a:buFont typeface="Arial"/>
              <a:buNone/>
            </a:pPr>
            <a:endParaRPr lang="nl-BE" sz="1700" b="0" i="0" u="none" strike="noStrike" cap="none" dirty="0">
              <a:solidFill>
                <a:srgbClr val="C00000"/>
              </a:solidFill>
              <a:latin typeface="Calibri"/>
              <a:ea typeface="Calibri"/>
              <a:cs typeface="Calibri"/>
              <a:sym typeface="Calibri"/>
            </a:endParaRPr>
          </a:p>
        </p:txBody>
      </p:sp>
      <p:pic>
        <p:nvPicPr>
          <p:cNvPr id="2" name="Graphic 1" descr="Internet met effen opvulling">
            <a:extLst>
              <a:ext uri="{FF2B5EF4-FFF2-40B4-BE49-F238E27FC236}">
                <a16:creationId xmlns:a16="http://schemas.microsoft.com/office/drawing/2014/main" id="{0D701765-E7BF-1F63-4AD6-214D18FA50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4399" y="2933992"/>
            <a:ext cx="563236" cy="563236"/>
          </a:xfrm>
          <a:prstGeom prst="rect">
            <a:avLst/>
          </a:prstGeom>
        </p:spPr>
      </p:pic>
      <p:pic>
        <p:nvPicPr>
          <p:cNvPr id="1026" name="Picture 2" descr="Youtube Logo - Free Vectors &amp; PSDs to Download">
            <a:extLst>
              <a:ext uri="{FF2B5EF4-FFF2-40B4-BE49-F238E27FC236}">
                <a16:creationId xmlns:a16="http://schemas.microsoft.com/office/drawing/2014/main" id="{1E6896A1-53A1-20E1-8BDD-CBF6BC7DF7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4399" y="4288608"/>
            <a:ext cx="598438" cy="563236"/>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Waarschuwing met effen opvulling">
            <a:extLst>
              <a:ext uri="{FF2B5EF4-FFF2-40B4-BE49-F238E27FC236}">
                <a16:creationId xmlns:a16="http://schemas.microsoft.com/office/drawing/2014/main" id="{A213E264-075D-54FF-2677-1999C0DC0A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9601" y="5390741"/>
            <a:ext cx="563236" cy="56323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Font typeface="Calibri"/>
              <a:buNone/>
            </a:pPr>
            <a:br>
              <a:rPr lang="nl-NL" sz="2400">
                <a:solidFill>
                  <a:srgbClr val="FFFFFF"/>
                </a:solidFill>
              </a:rPr>
            </a:br>
            <a:r>
              <a:rPr lang="nl-NL">
                <a:solidFill>
                  <a:srgbClr val="FFFFFF"/>
                </a:solidFill>
              </a:rPr>
              <a:t>Communicatietools: Transferbox</a:t>
            </a:r>
            <a:br>
              <a:rPr lang="nl-NL" sz="2000">
                <a:solidFill>
                  <a:srgbClr val="FFFFFF"/>
                </a:solidFill>
              </a:rPr>
            </a:br>
            <a:endParaRPr sz="2000">
              <a:solidFill>
                <a:srgbClr val="FFFFFF"/>
              </a:solidFill>
            </a:endParaRPr>
          </a:p>
        </p:txBody>
      </p:sp>
      <p:sp>
        <p:nvSpPr>
          <p:cNvPr id="280" name="Google Shape;280;p80"/>
          <p:cNvSpPr txBox="1">
            <a:spLocks noGrp="1"/>
          </p:cNvSpPr>
          <p:nvPr>
            <p:ph type="body" idx="1"/>
          </p:nvPr>
        </p:nvSpPr>
        <p:spPr>
          <a:xfrm>
            <a:off x="1974714" y="2295728"/>
            <a:ext cx="9494197" cy="39107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017"/>
              <a:buNone/>
            </a:pPr>
            <a:r>
              <a:rPr lang="nl-NL" sz="2400" b="1" dirty="0" err="1"/>
              <a:t>Transferbox</a:t>
            </a:r>
            <a:r>
              <a:rPr lang="nl-NL" sz="2400" dirty="0"/>
              <a:t> kan gebruikt worden voor gegevensoverdracht: </a:t>
            </a:r>
            <a:endParaRPr sz="2400" dirty="0"/>
          </a:p>
          <a:p>
            <a:pPr marL="457200" lvl="0" indent="-457200" algn="l" rtl="0">
              <a:lnSpc>
                <a:spcPct val="90000"/>
              </a:lnSpc>
              <a:spcBef>
                <a:spcPts val="1000"/>
              </a:spcBef>
              <a:spcAft>
                <a:spcPts val="0"/>
              </a:spcAft>
              <a:buSzPts val="2017"/>
              <a:buFont typeface="Noto Sans Symbols"/>
              <a:buChar char="▪"/>
            </a:pPr>
            <a:r>
              <a:rPr lang="nl-NL" sz="2200" dirty="0"/>
              <a:t>Een beveiligd en gebruiksvriendelijke tool dat voorziet om digitale medische informatie te delen met collega-</a:t>
            </a:r>
            <a:r>
              <a:rPr lang="nl-NL" sz="2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artsen</a:t>
            </a:r>
            <a:r>
              <a:rPr lang="nl-NL" sz="2200" dirty="0"/>
              <a:t>, maar ook met derden zoals experten, advocaten, rechtbanken,…</a:t>
            </a:r>
            <a:endParaRPr sz="2200" dirty="0"/>
          </a:p>
          <a:p>
            <a:pPr marL="457200" lvl="0" indent="-457200" algn="l" rtl="0">
              <a:lnSpc>
                <a:spcPct val="90000"/>
              </a:lnSpc>
              <a:spcBef>
                <a:spcPts val="1000"/>
              </a:spcBef>
              <a:spcAft>
                <a:spcPts val="0"/>
              </a:spcAft>
              <a:buSzPts val="2017"/>
              <a:buFont typeface="Noto Sans Symbols"/>
              <a:buChar char="▪"/>
            </a:pPr>
            <a:r>
              <a:rPr lang="nl-NL" sz="2200" dirty="0"/>
              <a:t>Ook grotere bestanden kunnen gedeeld worden </a:t>
            </a:r>
            <a:endParaRPr sz="2200" dirty="0"/>
          </a:p>
          <a:p>
            <a:pPr marL="457200" lvl="0" indent="-457200" algn="l" rtl="0">
              <a:lnSpc>
                <a:spcPct val="90000"/>
              </a:lnSpc>
              <a:spcBef>
                <a:spcPts val="1000"/>
              </a:spcBef>
              <a:spcAft>
                <a:spcPts val="0"/>
              </a:spcAft>
              <a:buSzPts val="2017"/>
              <a:buFont typeface="Noto Sans Symbols"/>
              <a:buChar char="▪"/>
            </a:pPr>
            <a:r>
              <a:rPr lang="nl-NL" sz="2200" dirty="0"/>
              <a:t>Is beschikbaar op de website </a:t>
            </a:r>
            <a:r>
              <a:rPr lang="nl-NL" sz="2200" u="sng" dirty="0">
                <a:solidFill>
                  <a:schemeClr val="hlink"/>
                </a:solidFill>
                <a:hlinkClick r:id="rId3"/>
              </a:rPr>
              <a:t>www.ordomedic.be</a:t>
            </a:r>
            <a:r>
              <a:rPr lang="nl-NL" sz="2200" dirty="0"/>
              <a:t> van de Orde der artsen en na authenticatie aan de hand van ITSME, kan een gegevensoverdracht worden opgestart </a:t>
            </a:r>
            <a:endParaRPr sz="2200" dirty="0"/>
          </a:p>
          <a:p>
            <a:pPr marL="0" lvl="0" indent="0" algn="l" rtl="0">
              <a:lnSpc>
                <a:spcPct val="90000"/>
              </a:lnSpc>
              <a:spcBef>
                <a:spcPts val="1000"/>
              </a:spcBef>
              <a:spcAft>
                <a:spcPts val="0"/>
              </a:spcAft>
              <a:buSzPts val="2017"/>
              <a:buNone/>
            </a:pPr>
            <a:endParaRPr sz="2000" u="sng" dirty="0">
              <a:solidFill>
                <a:schemeClr val="hlink"/>
              </a:solidFill>
              <a:hlinkClick r:id="rId4"/>
            </a:endParaRPr>
          </a:p>
          <a:p>
            <a:pPr marL="0" lvl="0" indent="0" algn="l" rtl="0">
              <a:lnSpc>
                <a:spcPct val="90000"/>
              </a:lnSpc>
              <a:spcBef>
                <a:spcPts val="1000"/>
              </a:spcBef>
              <a:spcAft>
                <a:spcPts val="0"/>
              </a:spcAft>
              <a:buSzPts val="2017"/>
              <a:buNone/>
            </a:pPr>
            <a:r>
              <a:rPr lang="nl-NL" sz="2000" u="sng" dirty="0">
                <a:solidFill>
                  <a:schemeClr val="hlink"/>
                </a:solidFill>
                <a:hlinkClick r:id="rId4"/>
              </a:rPr>
              <a:t>https://www.domusmedica.be/actueel/veilige-communicatie-en-gegevensdeling-siilo-en-transferbox</a:t>
            </a:r>
            <a:endParaRPr sz="2000" dirty="0"/>
          </a:p>
        </p:txBody>
      </p:sp>
      <p:pic>
        <p:nvPicPr>
          <p:cNvPr id="2" name="Graphic 1" descr="Internet met effen opvulling">
            <a:extLst>
              <a:ext uri="{FF2B5EF4-FFF2-40B4-BE49-F238E27FC236}">
                <a16:creationId xmlns:a16="http://schemas.microsoft.com/office/drawing/2014/main" id="{3255A7E0-DB4B-DC2C-F394-81CB964BD0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3657" y="5740501"/>
            <a:ext cx="563236" cy="563236"/>
          </a:xfrm>
          <a:prstGeom prst="rect">
            <a:avLst/>
          </a:prstGeom>
        </p:spPr>
      </p:pic>
      <p:pic>
        <p:nvPicPr>
          <p:cNvPr id="3" name="Graphic 2" descr="Chatten met effen opvulling">
            <a:extLst>
              <a:ext uri="{FF2B5EF4-FFF2-40B4-BE49-F238E27FC236}">
                <a16:creationId xmlns:a16="http://schemas.microsoft.com/office/drawing/2014/main" id="{C0B49984-C83E-626B-66EC-B22EB04DFD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4166" y="2592201"/>
            <a:ext cx="1514906" cy="151490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a:t>Vaardigheden om samen te werken (1/2) </a:t>
            </a:r>
            <a:endParaRPr/>
          </a:p>
        </p:txBody>
      </p:sp>
      <p:sp>
        <p:nvSpPr>
          <p:cNvPr id="292" name="Google Shape;292;p68"/>
          <p:cNvSpPr txBox="1">
            <a:spLocks noGrp="1"/>
          </p:cNvSpPr>
          <p:nvPr>
            <p:ph type="body" idx="1"/>
          </p:nvPr>
        </p:nvSpPr>
        <p:spPr>
          <a:xfrm>
            <a:off x="2324910" y="2456684"/>
            <a:ext cx="9028889" cy="433322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659"/>
              <a:buFont typeface="Noto Sans Symbols"/>
              <a:buChar char="▪"/>
            </a:pPr>
            <a:r>
              <a:rPr lang="nl-NL" sz="2200" b="1" dirty="0"/>
              <a:t>Wanneer best contact opnemen met de huisarts/psycholoog en hoe? </a:t>
            </a:r>
            <a:endParaRPr sz="2200" dirty="0"/>
          </a:p>
          <a:p>
            <a:pPr marL="914400" lvl="1" indent="-342900" algn="l" rtl="0">
              <a:lnSpc>
                <a:spcPct val="90000"/>
              </a:lnSpc>
              <a:spcBef>
                <a:spcPts val="500"/>
              </a:spcBef>
              <a:spcAft>
                <a:spcPts val="0"/>
              </a:spcAft>
              <a:buSzPts val="1935"/>
              <a:buChar char="•"/>
            </a:pPr>
            <a:r>
              <a:rPr lang="nl-NL" sz="2200" dirty="0"/>
              <a:t>Vaardigheid: </a:t>
            </a:r>
            <a:r>
              <a:rPr lang="nl-NL" sz="2200" dirty="0" err="1"/>
              <a:t>pro-actief</a:t>
            </a:r>
            <a:r>
              <a:rPr lang="nl-NL" sz="2200" dirty="0"/>
              <a:t> zijn</a:t>
            </a:r>
            <a:endParaRPr sz="2200" dirty="0"/>
          </a:p>
          <a:p>
            <a:pPr marL="914400" lvl="1" indent="-219996" algn="l" rtl="0">
              <a:lnSpc>
                <a:spcPct val="90000"/>
              </a:lnSpc>
              <a:spcBef>
                <a:spcPts val="500"/>
              </a:spcBef>
              <a:spcAft>
                <a:spcPts val="0"/>
              </a:spcAft>
              <a:buSzPts val="1935"/>
              <a:buNone/>
            </a:pPr>
            <a:endParaRPr sz="2200" dirty="0"/>
          </a:p>
          <a:p>
            <a:pPr marL="457200" lvl="0" indent="-342900" algn="l" rtl="0">
              <a:lnSpc>
                <a:spcPct val="90000"/>
              </a:lnSpc>
              <a:spcBef>
                <a:spcPts val="1000"/>
              </a:spcBef>
              <a:spcAft>
                <a:spcPts val="0"/>
              </a:spcAft>
              <a:buSzPts val="1659"/>
              <a:buFont typeface="Noto Sans Symbols"/>
              <a:buChar char="▪"/>
            </a:pPr>
            <a:r>
              <a:rPr lang="nl-NL" sz="2200" b="1" dirty="0"/>
              <a:t>Inzetten op samenwerking </a:t>
            </a:r>
            <a:endParaRPr sz="2200" dirty="0"/>
          </a:p>
          <a:p>
            <a:pPr marL="914400" lvl="1" indent="-342900" algn="l" rtl="0">
              <a:lnSpc>
                <a:spcPct val="90000"/>
              </a:lnSpc>
              <a:spcBef>
                <a:spcPts val="500"/>
              </a:spcBef>
              <a:spcAft>
                <a:spcPts val="0"/>
              </a:spcAft>
              <a:buSzPts val="1935"/>
              <a:buChar char="•"/>
            </a:pPr>
            <a:r>
              <a:rPr lang="nl-NL" sz="2200" dirty="0"/>
              <a:t>Hoe bondig de kern zeggen?</a:t>
            </a:r>
            <a:endParaRPr sz="2200" dirty="0"/>
          </a:p>
          <a:p>
            <a:pPr marL="1371600" lvl="2" indent="-342900" algn="l" rtl="0">
              <a:lnSpc>
                <a:spcPct val="90000"/>
              </a:lnSpc>
              <a:spcBef>
                <a:spcPts val="500"/>
              </a:spcBef>
              <a:spcAft>
                <a:spcPts val="0"/>
              </a:spcAft>
              <a:buSzPts val="2323"/>
              <a:buChar char="•"/>
            </a:pPr>
            <a:r>
              <a:rPr lang="nl-NL" sz="2200" dirty="0"/>
              <a:t>Doorverwijzing ok?</a:t>
            </a:r>
            <a:endParaRPr sz="2200" dirty="0"/>
          </a:p>
          <a:p>
            <a:pPr marL="1371600" lvl="2" indent="-342900" algn="l" rtl="0">
              <a:lnSpc>
                <a:spcPct val="90000"/>
              </a:lnSpc>
              <a:spcBef>
                <a:spcPts val="500"/>
              </a:spcBef>
              <a:spcAft>
                <a:spcPts val="0"/>
              </a:spcAft>
              <a:buSzPts val="2323"/>
              <a:buChar char="•"/>
            </a:pPr>
            <a:r>
              <a:rPr lang="nl-NL" sz="2200" dirty="0"/>
              <a:t>Wat is er aan de hand? Op wat baseer je je?</a:t>
            </a:r>
            <a:endParaRPr sz="2200" dirty="0"/>
          </a:p>
          <a:p>
            <a:pPr marL="1371600" lvl="2" indent="-342900" algn="l" rtl="0">
              <a:lnSpc>
                <a:spcPct val="90000"/>
              </a:lnSpc>
              <a:spcBef>
                <a:spcPts val="500"/>
              </a:spcBef>
              <a:spcAft>
                <a:spcPts val="0"/>
              </a:spcAft>
              <a:buSzPts val="2323"/>
              <a:buChar char="•"/>
            </a:pPr>
            <a:r>
              <a:rPr lang="nl-NL" sz="2200" dirty="0"/>
              <a:t>Hoe ga je concreet te werk en wat is de prognose?</a:t>
            </a:r>
            <a:endParaRPr sz="2200" dirty="0"/>
          </a:p>
          <a:p>
            <a:pPr marL="1371600" lvl="2" indent="-342900" algn="l" rtl="0">
              <a:lnSpc>
                <a:spcPct val="90000"/>
              </a:lnSpc>
              <a:spcBef>
                <a:spcPts val="500"/>
              </a:spcBef>
              <a:spcAft>
                <a:spcPts val="0"/>
              </a:spcAft>
              <a:buSzPts val="2323"/>
              <a:buChar char="•"/>
            </a:pPr>
            <a:r>
              <a:rPr lang="nl-NL" sz="2200" dirty="0"/>
              <a:t>Hoe verder elkaar op de hoogte houden? En via welk kanaal?</a:t>
            </a:r>
            <a:endParaRPr sz="2200" dirty="0"/>
          </a:p>
        </p:txBody>
      </p:sp>
      <p:pic>
        <p:nvPicPr>
          <p:cNvPr id="2" name="Graphic 1" descr="Verbindingen met effen opvulling">
            <a:extLst>
              <a:ext uri="{FF2B5EF4-FFF2-40B4-BE49-F238E27FC236}">
                <a16:creationId xmlns:a16="http://schemas.microsoft.com/office/drawing/2014/main" id="{2C8C231F-1B4E-8B27-0773-5929A0EC0C5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4651" y="3429000"/>
            <a:ext cx="1883357" cy="18833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0" name="Rechthoek: afgeronde hoeken 19">
            <a:extLst>
              <a:ext uri="{FF2B5EF4-FFF2-40B4-BE49-F238E27FC236}">
                <a16:creationId xmlns:a16="http://schemas.microsoft.com/office/drawing/2014/main" id="{952C4E90-9E9D-5945-440A-7671C1045A3E}"/>
              </a:ext>
            </a:extLst>
          </p:cNvPr>
          <p:cNvSpPr/>
          <p:nvPr/>
        </p:nvSpPr>
        <p:spPr>
          <a:xfrm>
            <a:off x="1278552" y="5902259"/>
            <a:ext cx="764952" cy="685440"/>
          </a:xfrm>
          <a:prstGeom prst="roundRect">
            <a:avLst/>
          </a:prstGeom>
          <a:solidFill>
            <a:srgbClr val="00A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328009C6-2E46-CB68-D381-5A7113B37E27}"/>
              </a:ext>
            </a:extLst>
          </p:cNvPr>
          <p:cNvSpPr/>
          <p:nvPr/>
        </p:nvSpPr>
        <p:spPr>
          <a:xfrm>
            <a:off x="1262132" y="5052375"/>
            <a:ext cx="764952" cy="685440"/>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afgeronde hoeken 17">
            <a:extLst>
              <a:ext uri="{FF2B5EF4-FFF2-40B4-BE49-F238E27FC236}">
                <a16:creationId xmlns:a16="http://schemas.microsoft.com/office/drawing/2014/main" id="{C75F51C7-98AD-2AD6-375A-7C0FEE0F52EB}"/>
              </a:ext>
            </a:extLst>
          </p:cNvPr>
          <p:cNvSpPr/>
          <p:nvPr/>
        </p:nvSpPr>
        <p:spPr>
          <a:xfrm>
            <a:off x="1258062" y="4192253"/>
            <a:ext cx="764952" cy="685440"/>
          </a:xfrm>
          <a:prstGeom prst="roundRect">
            <a:avLst/>
          </a:prstGeom>
          <a:solidFill>
            <a:srgbClr val="00A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F52C9E1C-D7AB-0D13-AB2F-BC94FFB71732}"/>
              </a:ext>
            </a:extLst>
          </p:cNvPr>
          <p:cNvSpPr/>
          <p:nvPr/>
        </p:nvSpPr>
        <p:spPr>
          <a:xfrm>
            <a:off x="1254068" y="3339635"/>
            <a:ext cx="764952" cy="685440"/>
          </a:xfrm>
          <a:prstGeom prst="roundRect">
            <a:avLst/>
          </a:prstGeom>
          <a:solidFill>
            <a:srgbClr val="65C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9" name="Google Shape;12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a:t>Thema’s</a:t>
            </a:r>
            <a:endParaRPr/>
          </a:p>
        </p:txBody>
      </p:sp>
      <p:sp>
        <p:nvSpPr>
          <p:cNvPr id="130" name="Google Shape;130;p4"/>
          <p:cNvSpPr txBox="1">
            <a:spLocks noGrp="1"/>
          </p:cNvSpPr>
          <p:nvPr>
            <p:ph type="body" idx="1"/>
          </p:nvPr>
        </p:nvSpPr>
        <p:spPr>
          <a:xfrm>
            <a:off x="2174801" y="2268367"/>
            <a:ext cx="8312426" cy="448187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1000"/>
              </a:spcBef>
              <a:spcAft>
                <a:spcPts val="1200"/>
              </a:spcAft>
              <a:buSzPts val="1800"/>
              <a:buNone/>
            </a:pPr>
            <a:r>
              <a:rPr lang="nl-NL" sz="2800" dirty="0">
                <a:latin typeface="Calibri"/>
                <a:ea typeface="Calibri"/>
                <a:cs typeface="Calibri"/>
                <a:sym typeface="Calibri"/>
              </a:rPr>
              <a:t>Inhoud conventie</a:t>
            </a:r>
            <a:endParaRPr dirty="0"/>
          </a:p>
          <a:p>
            <a:pPr marL="0" lvl="0" indent="0" algn="l" rtl="0">
              <a:lnSpc>
                <a:spcPct val="150000"/>
              </a:lnSpc>
              <a:spcBef>
                <a:spcPts val="1000"/>
              </a:spcBef>
              <a:spcAft>
                <a:spcPts val="1200"/>
              </a:spcAft>
              <a:buSzPts val="1800"/>
              <a:buNone/>
            </a:pPr>
            <a:r>
              <a:rPr lang="nl-NL" sz="2800" dirty="0">
                <a:latin typeface="Calibri"/>
                <a:ea typeface="Calibri"/>
                <a:cs typeface="Calibri"/>
                <a:sym typeface="Calibri"/>
              </a:rPr>
              <a:t>Beroepsgeheim </a:t>
            </a:r>
            <a:endParaRPr dirty="0"/>
          </a:p>
          <a:p>
            <a:pPr marL="0" lvl="0" indent="0" algn="l" rtl="0">
              <a:lnSpc>
                <a:spcPct val="150000"/>
              </a:lnSpc>
              <a:spcBef>
                <a:spcPts val="1000"/>
              </a:spcBef>
              <a:spcAft>
                <a:spcPts val="1200"/>
              </a:spcAft>
              <a:buSzPts val="1800"/>
              <a:buNone/>
            </a:pPr>
            <a:r>
              <a:rPr lang="nl-NL" dirty="0">
                <a:latin typeface="Calibri"/>
                <a:ea typeface="Calibri"/>
                <a:cs typeface="Calibri"/>
                <a:sym typeface="Calibri"/>
              </a:rPr>
              <a:t>Communicatietools  </a:t>
            </a:r>
            <a:endParaRPr dirty="0"/>
          </a:p>
          <a:p>
            <a:pPr marL="0" lvl="0" indent="0" algn="l" rtl="0">
              <a:lnSpc>
                <a:spcPct val="150000"/>
              </a:lnSpc>
              <a:spcBef>
                <a:spcPts val="1000"/>
              </a:spcBef>
              <a:spcAft>
                <a:spcPts val="1200"/>
              </a:spcAft>
              <a:buSzPts val="1800"/>
              <a:buNone/>
            </a:pPr>
            <a:r>
              <a:rPr lang="nl-NL" dirty="0"/>
              <a:t>Link met het welzijnswerk </a:t>
            </a:r>
            <a:endParaRPr dirty="0"/>
          </a:p>
          <a:p>
            <a:pPr marL="0" lvl="0" indent="0" algn="l" rtl="0">
              <a:lnSpc>
                <a:spcPct val="150000"/>
              </a:lnSpc>
              <a:spcBef>
                <a:spcPts val="1000"/>
              </a:spcBef>
              <a:spcAft>
                <a:spcPts val="1200"/>
              </a:spcAft>
              <a:buSzPts val="1800"/>
              <a:buNone/>
            </a:pPr>
            <a:r>
              <a:rPr lang="nl-NL" dirty="0"/>
              <a:t>Casussen </a:t>
            </a:r>
            <a:endParaRPr dirty="0"/>
          </a:p>
          <a:p>
            <a:pPr marL="0" indent="0">
              <a:lnSpc>
                <a:spcPct val="150000"/>
              </a:lnSpc>
              <a:spcAft>
                <a:spcPts val="1200"/>
              </a:spcAft>
              <a:buNone/>
            </a:pPr>
            <a:endParaRPr sz="2800" dirty="0">
              <a:latin typeface="Calibri"/>
              <a:ea typeface="Calibri"/>
              <a:cs typeface="Calibri"/>
              <a:sym typeface="Calibri"/>
            </a:endParaRPr>
          </a:p>
        </p:txBody>
      </p:sp>
      <p:pic>
        <p:nvPicPr>
          <p:cNvPr id="5" name="Graphic 4" descr="Vergrendelen met effen opvulling">
            <a:extLst>
              <a:ext uri="{FF2B5EF4-FFF2-40B4-BE49-F238E27FC236}">
                <a16:creationId xmlns:a16="http://schemas.microsoft.com/office/drawing/2014/main" id="{73F09571-D342-DCD9-B5B1-34C0D71604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1058" y="3362716"/>
            <a:ext cx="611700" cy="611700"/>
          </a:xfrm>
          <a:prstGeom prst="rect">
            <a:avLst/>
          </a:prstGeom>
        </p:spPr>
      </p:pic>
      <p:pic>
        <p:nvPicPr>
          <p:cNvPr id="9" name="Graphic 8" descr="Chatten met effen opvulling">
            <a:extLst>
              <a:ext uri="{FF2B5EF4-FFF2-40B4-BE49-F238E27FC236}">
                <a16:creationId xmlns:a16="http://schemas.microsoft.com/office/drawing/2014/main" id="{A109EF5A-4939-A546-DD60-922ABCDB38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1564" y="4218435"/>
            <a:ext cx="685440" cy="685440"/>
          </a:xfrm>
          <a:prstGeom prst="rect">
            <a:avLst/>
          </a:prstGeom>
        </p:spPr>
      </p:pic>
      <p:pic>
        <p:nvPicPr>
          <p:cNvPr id="11" name="Graphic 10" descr="Koppeling met effen opvulling">
            <a:extLst>
              <a:ext uri="{FF2B5EF4-FFF2-40B4-BE49-F238E27FC236}">
                <a16:creationId xmlns:a16="http://schemas.microsoft.com/office/drawing/2014/main" id="{870352B2-4D2C-7DDE-F325-C1B04F0B5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9311" y="5129995"/>
            <a:ext cx="551550" cy="551550"/>
          </a:xfrm>
          <a:prstGeom prst="rect">
            <a:avLst/>
          </a:prstGeom>
        </p:spPr>
      </p:pic>
      <p:pic>
        <p:nvPicPr>
          <p:cNvPr id="13" name="Graphic 12" descr="Werknemersbadge met effen opvulling">
            <a:extLst>
              <a:ext uri="{FF2B5EF4-FFF2-40B4-BE49-F238E27FC236}">
                <a16:creationId xmlns:a16="http://schemas.microsoft.com/office/drawing/2014/main" id="{7CE6BCF9-2128-E343-4947-216B2414F2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97571" y="5949537"/>
            <a:ext cx="543338" cy="543338"/>
          </a:xfrm>
          <a:prstGeom prst="rect">
            <a:avLst/>
          </a:prstGeom>
        </p:spPr>
      </p:pic>
      <p:sp>
        <p:nvSpPr>
          <p:cNvPr id="16" name="Rechthoek: afgeronde hoeken 15">
            <a:extLst>
              <a:ext uri="{FF2B5EF4-FFF2-40B4-BE49-F238E27FC236}">
                <a16:creationId xmlns:a16="http://schemas.microsoft.com/office/drawing/2014/main" id="{C42D9CF6-E2E6-C99D-951D-A6ECB732FA07}"/>
              </a:ext>
            </a:extLst>
          </p:cNvPr>
          <p:cNvSpPr/>
          <p:nvPr/>
        </p:nvSpPr>
        <p:spPr>
          <a:xfrm>
            <a:off x="1262132" y="2479513"/>
            <a:ext cx="764952" cy="685440"/>
          </a:xfrm>
          <a:prstGeom prst="roundRect">
            <a:avLst/>
          </a:prstGeom>
          <a:solidFill>
            <a:srgbClr val="00A6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Graphic 2" descr="Hoofd met radertjes met effen opvulling">
            <a:extLst>
              <a:ext uri="{FF2B5EF4-FFF2-40B4-BE49-F238E27FC236}">
                <a16:creationId xmlns:a16="http://schemas.microsoft.com/office/drawing/2014/main" id="{8FD0D0DA-CEB5-8FDA-DCDC-10F0560084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63792" y="2525715"/>
            <a:ext cx="593036" cy="59303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a:t>Vaardigheden om samen te werken (2/2) </a:t>
            </a:r>
            <a:endParaRPr/>
          </a:p>
        </p:txBody>
      </p:sp>
      <p:sp>
        <p:nvSpPr>
          <p:cNvPr id="298" name="Google Shape;298;p24"/>
          <p:cNvSpPr txBox="1">
            <a:spLocks noGrp="1"/>
          </p:cNvSpPr>
          <p:nvPr>
            <p:ph type="body" idx="1"/>
          </p:nvPr>
        </p:nvSpPr>
        <p:spPr>
          <a:xfrm>
            <a:off x="1867710" y="2456685"/>
            <a:ext cx="9863847" cy="372027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2323"/>
              <a:buFont typeface="Noto Sans Symbols"/>
              <a:buChar char="▪"/>
            </a:pPr>
            <a:r>
              <a:rPr lang="nl-NL" b="1" dirty="0"/>
              <a:t>Inzetten op samenwerking </a:t>
            </a:r>
            <a:endParaRPr dirty="0"/>
          </a:p>
          <a:p>
            <a:pPr marL="914400" lvl="1" indent="-342900" algn="l" rtl="0">
              <a:lnSpc>
                <a:spcPct val="90000"/>
              </a:lnSpc>
              <a:spcBef>
                <a:spcPts val="500"/>
              </a:spcBef>
              <a:spcAft>
                <a:spcPts val="0"/>
              </a:spcAft>
              <a:buSzPts val="2323"/>
              <a:buChar char="•"/>
            </a:pPr>
            <a:r>
              <a:rPr lang="nl-NL" dirty="0"/>
              <a:t>Samenwerking verstevigen: uitwisselen en feedback geven</a:t>
            </a:r>
            <a:endParaRPr dirty="0"/>
          </a:p>
          <a:p>
            <a:pPr marL="1371600" lvl="2" indent="-342900" algn="l" rtl="0">
              <a:lnSpc>
                <a:spcPct val="90000"/>
              </a:lnSpc>
              <a:spcBef>
                <a:spcPts val="500"/>
              </a:spcBef>
              <a:spcAft>
                <a:spcPts val="0"/>
              </a:spcAft>
              <a:buSzPts val="2439"/>
              <a:buChar char="•"/>
            </a:pPr>
            <a:r>
              <a:rPr lang="nl-NL" sz="2100" dirty="0"/>
              <a:t>Takenverdeling, welke taken neemt ieder op?</a:t>
            </a:r>
            <a:endParaRPr sz="2100" dirty="0"/>
          </a:p>
          <a:p>
            <a:pPr marL="1371600" lvl="2" indent="-342900" algn="l" rtl="0">
              <a:lnSpc>
                <a:spcPct val="90000"/>
              </a:lnSpc>
              <a:spcBef>
                <a:spcPts val="500"/>
              </a:spcBef>
              <a:spcAft>
                <a:spcPts val="0"/>
              </a:spcAft>
              <a:buSzPts val="2439"/>
              <a:buChar char="•"/>
            </a:pPr>
            <a:r>
              <a:rPr lang="nl-NL" sz="2100" dirty="0"/>
              <a:t>Laat elkaar in zijn/haar expertise, zet je expertise naast die van de ander</a:t>
            </a:r>
            <a:endParaRPr sz="2100" dirty="0"/>
          </a:p>
          <a:p>
            <a:pPr marL="1371600" lvl="2" indent="-342900" algn="l" rtl="0">
              <a:lnSpc>
                <a:spcPct val="90000"/>
              </a:lnSpc>
              <a:spcBef>
                <a:spcPts val="500"/>
              </a:spcBef>
              <a:spcAft>
                <a:spcPts val="0"/>
              </a:spcAft>
              <a:buSzPts val="2439"/>
              <a:buChar char="•"/>
            </a:pPr>
            <a:r>
              <a:rPr lang="nl-NL" sz="2100" dirty="0"/>
              <a:t>Toets af of je op dezelfde golflengte zit, bijkomende informatie nodig?</a:t>
            </a:r>
            <a:endParaRPr sz="2100" dirty="0"/>
          </a:p>
          <a:p>
            <a:pPr marL="1371600" lvl="2" indent="-342900" algn="l" rtl="0">
              <a:lnSpc>
                <a:spcPct val="90000"/>
              </a:lnSpc>
              <a:spcBef>
                <a:spcPts val="500"/>
              </a:spcBef>
              <a:spcAft>
                <a:spcPts val="0"/>
              </a:spcAft>
              <a:buSzPts val="2439"/>
              <a:buChar char="•"/>
            </a:pPr>
            <a:r>
              <a:rPr lang="nl-NL" sz="2100" dirty="0"/>
              <a:t>Overleg met elkaar: feedback, verslag, wie wat doet? </a:t>
            </a:r>
            <a:endParaRPr dirty="0"/>
          </a:p>
          <a:p>
            <a:pPr marL="1371600" lvl="2" indent="-195417" algn="l" rtl="0">
              <a:lnSpc>
                <a:spcPct val="90000"/>
              </a:lnSpc>
              <a:spcBef>
                <a:spcPts val="500"/>
              </a:spcBef>
              <a:spcAft>
                <a:spcPts val="0"/>
              </a:spcAft>
              <a:buSzPts val="2323"/>
              <a:buNone/>
            </a:pPr>
            <a:endParaRPr dirty="0"/>
          </a:p>
          <a:p>
            <a:pPr marL="914400" lvl="1" indent="-342929" algn="l" rtl="0">
              <a:lnSpc>
                <a:spcPct val="90000"/>
              </a:lnSpc>
              <a:spcBef>
                <a:spcPts val="500"/>
              </a:spcBef>
              <a:spcAft>
                <a:spcPts val="0"/>
              </a:spcAft>
              <a:buSzPts val="2230"/>
              <a:buChar char="•"/>
            </a:pPr>
            <a:r>
              <a:rPr lang="nl-NL" dirty="0">
                <a:latin typeface="Calibri"/>
                <a:ea typeface="Calibri"/>
                <a:cs typeface="Calibri"/>
                <a:sym typeface="Calibri"/>
              </a:rPr>
              <a:t>Welke zaken zijn moeilijk om tegen elkaar te zeggen als zorgprofessional?</a:t>
            </a:r>
            <a:endParaRPr dirty="0"/>
          </a:p>
        </p:txBody>
      </p:sp>
      <p:pic>
        <p:nvPicPr>
          <p:cNvPr id="2" name="Graphic 1" descr="Verbindingen met effen opvulling">
            <a:extLst>
              <a:ext uri="{FF2B5EF4-FFF2-40B4-BE49-F238E27FC236}">
                <a16:creationId xmlns:a16="http://schemas.microsoft.com/office/drawing/2014/main" id="{74FEA349-B8B9-8C0E-9C2A-374260D7F7E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44651" y="3429000"/>
            <a:ext cx="1883357" cy="188335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a:t>Oefening </a:t>
            </a:r>
            <a:endParaRPr/>
          </a:p>
        </p:txBody>
      </p:sp>
      <p:sp>
        <p:nvSpPr>
          <p:cNvPr id="304" name="Google Shape;304;p25"/>
          <p:cNvSpPr txBox="1">
            <a:spLocks noGrp="1"/>
          </p:cNvSpPr>
          <p:nvPr>
            <p:ph type="body" idx="1"/>
          </p:nvPr>
        </p:nvSpPr>
        <p:spPr>
          <a:xfrm>
            <a:off x="2208178" y="2456685"/>
            <a:ext cx="9145621" cy="372027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Noto Sans Symbols"/>
              <a:buChar char="▪"/>
            </a:pPr>
            <a:r>
              <a:rPr lang="nl-NL" dirty="0"/>
              <a:t>Hoe motiveer je patiënt om contact uit te wisselen? </a:t>
            </a:r>
            <a:endParaRPr dirty="0"/>
          </a:p>
          <a:p>
            <a:pPr marL="457200" lvl="0" indent="-342900" algn="l" rtl="0">
              <a:lnSpc>
                <a:spcPct val="90000"/>
              </a:lnSpc>
              <a:spcBef>
                <a:spcPts val="1000"/>
              </a:spcBef>
              <a:spcAft>
                <a:spcPts val="0"/>
              </a:spcAft>
              <a:buSzPts val="1800"/>
              <a:buFont typeface="Noto Sans Symbols"/>
              <a:buChar char="▪"/>
            </a:pPr>
            <a:r>
              <a:rPr lang="nl-NL" dirty="0"/>
              <a:t>Hoe motiveer je de arts?</a:t>
            </a:r>
            <a:endParaRPr dirty="0"/>
          </a:p>
          <a:p>
            <a:pPr marL="457200" lvl="0" indent="-342900" algn="l" rtl="0">
              <a:lnSpc>
                <a:spcPct val="90000"/>
              </a:lnSpc>
              <a:spcBef>
                <a:spcPts val="1000"/>
              </a:spcBef>
              <a:spcAft>
                <a:spcPts val="0"/>
              </a:spcAft>
              <a:buSzPts val="1800"/>
              <a:buFont typeface="Noto Sans Symbols"/>
              <a:buChar char="▪"/>
            </a:pPr>
            <a:r>
              <a:rPr lang="nl-NL" dirty="0"/>
              <a:t>Hoe motiveer je de psycholoog?</a:t>
            </a:r>
            <a:endParaRPr dirty="0"/>
          </a:p>
          <a:p>
            <a:pPr marL="457200" lvl="0" indent="-342900" algn="l" rtl="0">
              <a:lnSpc>
                <a:spcPct val="90000"/>
              </a:lnSpc>
              <a:spcBef>
                <a:spcPts val="1000"/>
              </a:spcBef>
              <a:spcAft>
                <a:spcPts val="0"/>
              </a:spcAft>
              <a:buSzPts val="1800"/>
              <a:buFont typeface="Noto Sans Symbols"/>
              <a:buChar char="▪"/>
            </a:pPr>
            <a:r>
              <a:rPr lang="nl-NL" dirty="0"/>
              <a:t>Obstakels en hindernissen om contact op te nemen</a:t>
            </a:r>
            <a:endParaRPr dirty="0"/>
          </a:p>
          <a:p>
            <a:pPr marL="457200" lvl="0" indent="-342900" algn="l" rtl="0">
              <a:lnSpc>
                <a:spcPct val="90000"/>
              </a:lnSpc>
              <a:spcBef>
                <a:spcPts val="1000"/>
              </a:spcBef>
              <a:spcAft>
                <a:spcPts val="0"/>
              </a:spcAft>
              <a:buSzPts val="1800"/>
              <a:buFont typeface="Noto Sans Symbols"/>
              <a:buChar char="▪"/>
            </a:pPr>
            <a:r>
              <a:rPr lang="nl-NL" dirty="0"/>
              <a:t>Praktische hindernissen</a:t>
            </a:r>
            <a:endParaRPr dirty="0"/>
          </a:p>
          <a:p>
            <a:pPr marL="914400" lvl="1" indent="-342900" algn="l" rtl="0">
              <a:lnSpc>
                <a:spcPct val="90000"/>
              </a:lnSpc>
              <a:spcBef>
                <a:spcPts val="500"/>
              </a:spcBef>
              <a:spcAft>
                <a:spcPts val="0"/>
              </a:spcAft>
              <a:buSzPts val="1800"/>
              <a:buChar char="•"/>
            </a:pPr>
            <a:r>
              <a:rPr lang="nl-NL" dirty="0"/>
              <a:t>Eventueel template verslag?</a:t>
            </a:r>
            <a:endParaRPr dirty="0"/>
          </a:p>
        </p:txBody>
      </p:sp>
      <p:pic>
        <p:nvPicPr>
          <p:cNvPr id="4" name="Graphic 3" descr="Brainstormgroep met effen opvulling">
            <a:extLst>
              <a:ext uri="{FF2B5EF4-FFF2-40B4-BE49-F238E27FC236}">
                <a16:creationId xmlns:a16="http://schemas.microsoft.com/office/drawing/2014/main" id="{2C17C071-143B-0B27-D101-E08E777331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111" y="3334442"/>
            <a:ext cx="1339174" cy="133917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38"/>
          <p:cNvSpPr txBox="1">
            <a:spLocks noGrp="1"/>
          </p:cNvSpPr>
          <p:nvPr>
            <p:ph type="title"/>
          </p:nvPr>
        </p:nvSpPr>
        <p:spPr>
          <a:xfrm>
            <a:off x="819553" y="2475649"/>
            <a:ext cx="617724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700"/>
              <a:buNone/>
            </a:pPr>
            <a:r>
              <a:rPr lang="nl-NL" b="1"/>
              <a:t>LINK MET </a:t>
            </a:r>
            <a:br>
              <a:rPr lang="nl-NL" b="1"/>
            </a:br>
            <a:r>
              <a:rPr lang="nl-NL" b="1"/>
              <a:t>HET WELZIJNSWERK</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lgn="ctr">
              <a:buClr>
                <a:srgbClr val="FFFFFF"/>
              </a:buClr>
              <a:buSzPts val="3700"/>
            </a:pPr>
            <a:r>
              <a:rPr lang="nl-NL" dirty="0"/>
              <a:t>Belang </a:t>
            </a:r>
            <a:r>
              <a:rPr lang="nl-NL" dirty="0">
                <a:latin typeface="Calibri"/>
                <a:ea typeface="Calibri"/>
                <a:cs typeface="Calibri"/>
                <a:sym typeface="Calibri"/>
              </a:rPr>
              <a:t>van de </a:t>
            </a:r>
            <a:r>
              <a:rPr lang="nl-NL" dirty="0"/>
              <a:t>link met het </a:t>
            </a:r>
            <a:r>
              <a:rPr lang="nl-NL"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welzijnswerk </a:t>
            </a:r>
            <a:endParaRPr dirty="0"/>
          </a:p>
        </p:txBody>
      </p:sp>
      <p:sp>
        <p:nvSpPr>
          <p:cNvPr id="315" name="Google Shape;315;p39"/>
          <p:cNvSpPr txBox="1">
            <a:spLocks noGrp="1"/>
          </p:cNvSpPr>
          <p:nvPr>
            <p:ph type="body" idx="1"/>
          </p:nvPr>
        </p:nvSpPr>
        <p:spPr>
          <a:xfrm>
            <a:off x="2295728" y="2456684"/>
            <a:ext cx="9058072" cy="4294311"/>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SzPts val="3363"/>
              <a:buFont typeface="Noto Sans Symbols"/>
              <a:buChar char="▪"/>
            </a:pPr>
            <a:r>
              <a:rPr lang="nl-NL" sz="2200" dirty="0">
                <a:latin typeface="Calibri"/>
                <a:ea typeface="Calibri"/>
                <a:cs typeface="Calibri"/>
                <a:sym typeface="Calibri"/>
              </a:rPr>
              <a:t>Soms zijn er klachten op het vlak van mentaal welzijn die veroorzaakt worden door </a:t>
            </a:r>
            <a:r>
              <a:rPr lang="nl-NL" sz="2200" b="1" dirty="0">
                <a:latin typeface="Calibri"/>
                <a:ea typeface="Calibri"/>
                <a:cs typeface="Calibri"/>
                <a:sym typeface="Calibri"/>
              </a:rPr>
              <a:t>problemen op verschillende levensdomeinen </a:t>
            </a:r>
            <a:r>
              <a:rPr lang="nl-NL" sz="2200" dirty="0">
                <a:latin typeface="Calibri"/>
                <a:ea typeface="Calibri"/>
                <a:cs typeface="Calibri"/>
                <a:sym typeface="Calibri"/>
              </a:rPr>
              <a:t>(bv. sociaal isolement, financiële problemen, werkloosheid, opvoedingsproblemen,.…)</a:t>
            </a:r>
            <a:endParaRPr sz="2200" dirty="0"/>
          </a:p>
          <a:p>
            <a:pPr marL="285750" indent="-285750">
              <a:buSzPts val="3363"/>
              <a:buFont typeface="Noto Sans Symbols"/>
              <a:buChar char="▪"/>
            </a:pPr>
            <a:r>
              <a:rPr lang="nl-NL" sz="2200" dirty="0">
                <a:latin typeface="Calibri"/>
                <a:ea typeface="Calibri"/>
                <a:cs typeface="Calibri"/>
                <a:sym typeface="Calibri"/>
              </a:rPr>
              <a:t>In dat geval kan men een psycholoog inschakelen, maar is het soms ook zinvol om via het </a:t>
            </a:r>
            <a:r>
              <a:rPr lang="nl-NL" sz="2200" b="1" dirty="0">
                <a:latin typeface="Calibri"/>
                <a:ea typeface="Calibri"/>
                <a:cs typeface="Calibri"/>
                <a:sym typeface="Calibri"/>
              </a:rPr>
              <a:t>welzijnswerk</a:t>
            </a:r>
            <a:r>
              <a:rPr lang="nl-NL" sz="2200" dirty="0">
                <a:latin typeface="Calibri"/>
                <a:ea typeface="Calibri"/>
                <a:cs typeface="Calibri"/>
                <a:sym typeface="Calibri"/>
              </a:rPr>
              <a:t> de onderliggende problemen aan te pakken</a:t>
            </a:r>
            <a:endParaRPr sz="2200" dirty="0"/>
          </a:p>
          <a:p>
            <a:pPr marL="285750" lvl="0" indent="-285750" algn="l" rtl="0">
              <a:lnSpc>
                <a:spcPct val="90000"/>
              </a:lnSpc>
              <a:spcBef>
                <a:spcPts val="1000"/>
              </a:spcBef>
              <a:spcAft>
                <a:spcPts val="0"/>
              </a:spcAft>
              <a:buSzPts val="3363"/>
              <a:buFont typeface="Noto Sans Symbols"/>
              <a:buChar char="▪"/>
            </a:pPr>
            <a:r>
              <a:rPr lang="nl-NL" sz="2200" dirty="0">
                <a:latin typeface="Calibri"/>
                <a:ea typeface="Calibri"/>
                <a:cs typeface="Calibri"/>
                <a:sym typeface="Calibri"/>
              </a:rPr>
              <a:t>Een huisarts kan een partner van het </a:t>
            </a:r>
            <a:r>
              <a:rPr lang="nl-NL" sz="2200" b="1" dirty="0">
                <a:latin typeface="Calibri"/>
                <a:ea typeface="Calibri"/>
                <a:cs typeface="Calibri"/>
                <a:sym typeface="Calibri"/>
              </a:rPr>
              <a:t>Geïntegreerd Breed Onthaal </a:t>
            </a:r>
            <a:r>
              <a:rPr lang="nl-NL" sz="2200" dirty="0">
                <a:latin typeface="Calibri"/>
                <a:ea typeface="Calibri"/>
                <a:cs typeface="Calibri"/>
                <a:sym typeface="Calibri"/>
              </a:rPr>
              <a:t>(GBO) inschakelen en verwijzen naar ofwel het </a:t>
            </a:r>
            <a:r>
              <a:rPr lang="nl-NL" sz="2200" b="1" dirty="0">
                <a:latin typeface="Calibri"/>
                <a:ea typeface="Calibri"/>
                <a:cs typeface="Calibri"/>
                <a:sym typeface="Calibri"/>
              </a:rPr>
              <a:t>Openbaar Centrum voor Maatschappelijk Welzijn</a:t>
            </a:r>
            <a:r>
              <a:rPr lang="nl-NL" sz="2200" dirty="0">
                <a:latin typeface="Calibri"/>
                <a:ea typeface="Calibri"/>
                <a:cs typeface="Calibri"/>
                <a:sym typeface="Calibri"/>
              </a:rPr>
              <a:t> (OCMW), het </a:t>
            </a:r>
            <a:r>
              <a:rPr lang="nl-NL" sz="2200" b="1" dirty="0">
                <a:latin typeface="Calibri"/>
                <a:ea typeface="Calibri"/>
                <a:cs typeface="Calibri"/>
                <a:sym typeface="Calibri"/>
              </a:rPr>
              <a:t>Centrum Algemeen Welzijnswerk </a:t>
            </a:r>
            <a:r>
              <a:rPr lang="nl-NL" sz="2200" dirty="0">
                <a:latin typeface="Calibri"/>
                <a:ea typeface="Calibri"/>
                <a:cs typeface="Calibri"/>
                <a:sym typeface="Calibri"/>
              </a:rPr>
              <a:t>(CAW) of de </a:t>
            </a:r>
            <a:r>
              <a:rPr lang="nl-NL" sz="2200" b="1" dirty="0">
                <a:latin typeface="Calibri"/>
                <a:ea typeface="Calibri"/>
                <a:cs typeface="Calibri"/>
                <a:sym typeface="Calibri"/>
              </a:rPr>
              <a:t>mutualiteit</a:t>
            </a:r>
            <a:r>
              <a:rPr lang="nl-NL" sz="2200" dirty="0">
                <a:latin typeface="Calibri"/>
                <a:ea typeface="Calibri"/>
                <a:cs typeface="Calibri"/>
                <a:sym typeface="Calibri"/>
              </a:rPr>
              <a:t> bij wie de patiënt is aangesloten. Deze diensten zullen de vraag van de patiënt beluisteren en de meest passende hulp inschakelen</a:t>
            </a:r>
            <a:endParaRPr sz="2200" dirty="0"/>
          </a:p>
        </p:txBody>
      </p:sp>
      <p:pic>
        <p:nvPicPr>
          <p:cNvPr id="2" name="Graphic 1" descr="Koppeling met effen opvulling">
            <a:extLst>
              <a:ext uri="{FF2B5EF4-FFF2-40B4-BE49-F238E27FC236}">
                <a16:creationId xmlns:a16="http://schemas.microsoft.com/office/drawing/2014/main" id="{A8A01F24-EACF-EA64-48DF-778F2EFCAE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914" y="2548647"/>
            <a:ext cx="1498651" cy="1498651"/>
          </a:xfrm>
          <a:prstGeom prst="rect">
            <a:avLst/>
          </a:prstGeom>
        </p:spPr>
      </p:pic>
    </p:spTree>
    <p:extLst>
      <p:ext uri="{BB962C8B-B14F-4D97-AF65-F5344CB8AC3E}">
        <p14:creationId xmlns:p14="http://schemas.microsoft.com/office/powerpoint/2010/main" val="1137448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7"/>
          <p:cNvSpPr txBox="1">
            <a:spLocks noGrp="1"/>
          </p:cNvSpPr>
          <p:nvPr>
            <p:ph type="title"/>
          </p:nvPr>
        </p:nvSpPr>
        <p:spPr>
          <a:xfrm>
            <a:off x="838200" y="365125"/>
            <a:ext cx="10464800" cy="1345883"/>
          </a:xfrm>
          <a:prstGeom prst="rect">
            <a:avLst/>
          </a:prstGeom>
          <a:noFill/>
          <a:ln>
            <a:noFill/>
          </a:ln>
        </p:spPr>
        <p:txBody>
          <a:bodyPr spcFirstLastPara="1" wrap="square" lIns="91425" tIns="45700" rIns="91425" bIns="45700" anchor="ctr" anchorCtr="0">
            <a:normAutofit/>
          </a:bodyPr>
          <a:lstStyle/>
          <a:p>
            <a:pPr algn="ctr">
              <a:buClr>
                <a:srgbClr val="FFFFFF"/>
              </a:buClr>
              <a:buSzPts val="3700"/>
            </a:pPr>
            <a:r>
              <a:rPr lang="nl-NL" dirty="0"/>
              <a:t>Het</a:t>
            </a:r>
            <a:r>
              <a:rPr lang="nl-NL" dirty="0">
                <a:latin typeface="Calibri"/>
                <a:ea typeface="Calibri"/>
                <a:cs typeface="Calibri"/>
                <a:sym typeface="Calibri"/>
              </a:rPr>
              <a:t> Geïntegreerd Breed Onthaal (GBO) (</a:t>
            </a:r>
            <a:r>
              <a:rPr lang="nl-NL" dirty="0"/>
              <a:t>1/2</a:t>
            </a:r>
            <a:r>
              <a:rPr lang="nl-NL" dirty="0">
                <a:latin typeface="Calibri"/>
                <a:ea typeface="Calibri"/>
                <a:cs typeface="Calibri"/>
                <a:sym typeface="Calibri"/>
              </a:rPr>
              <a:t>)</a:t>
            </a:r>
            <a:endParaRPr dirty="0"/>
          </a:p>
        </p:txBody>
      </p:sp>
      <p:sp>
        <p:nvSpPr>
          <p:cNvPr id="333" name="Google Shape;333;p47"/>
          <p:cNvSpPr txBox="1">
            <a:spLocks noGrp="1"/>
          </p:cNvSpPr>
          <p:nvPr>
            <p:ph type="body" idx="1"/>
          </p:nvPr>
        </p:nvSpPr>
        <p:spPr>
          <a:xfrm>
            <a:off x="2042808" y="2456685"/>
            <a:ext cx="9310991" cy="3720278"/>
          </a:xfrm>
          <a:prstGeom prst="rect">
            <a:avLst/>
          </a:prstGeom>
          <a:noFill/>
          <a:ln>
            <a:noFill/>
          </a:ln>
        </p:spPr>
        <p:txBody>
          <a:bodyPr spcFirstLastPara="1" wrap="square" lIns="91425" tIns="45700" rIns="91425" bIns="45700" anchor="t" anchorCtr="0">
            <a:normAutofit/>
          </a:bodyPr>
          <a:lstStyle/>
          <a:p>
            <a:pPr marL="342900">
              <a:buFont typeface="Noto Sans Symbols"/>
              <a:buChar char="▪"/>
            </a:pPr>
            <a:r>
              <a:rPr lang="nl-NL" sz="2400" dirty="0"/>
              <a:t>Het</a:t>
            </a:r>
            <a:r>
              <a:rPr lang="nl-NL" sz="2400" dirty="0">
                <a:latin typeface="Calibri"/>
                <a:ea typeface="Calibri"/>
                <a:cs typeface="Calibri"/>
                <a:sym typeface="Calibri"/>
              </a:rPr>
              <a:t> GBO </a:t>
            </a:r>
            <a:r>
              <a:rPr lang="nl-NL" sz="2400" dirty="0"/>
              <a:t>is een samenwerkingsverband tussen de partners:</a:t>
            </a:r>
            <a:endParaRPr lang="en-US" dirty="0"/>
          </a:p>
          <a:p>
            <a:pPr marL="1257300" lvl="2">
              <a:buFont typeface="Courier New"/>
              <a:buChar char="o"/>
            </a:pPr>
            <a:r>
              <a:rPr lang="nl-NL" dirty="0"/>
              <a:t>Centrum Algemeen Welzijnswerk (CAW)</a:t>
            </a:r>
            <a:endParaRPr lang="en-US" dirty="0"/>
          </a:p>
          <a:p>
            <a:pPr marL="1257300" lvl="2">
              <a:buFont typeface="Courier New"/>
              <a:buChar char="o"/>
            </a:pPr>
            <a:r>
              <a:rPr lang="nl-NL" dirty="0"/>
              <a:t>Openbaar Centrum voor Maatschappelijk Welzijn (OCMW)</a:t>
            </a:r>
          </a:p>
          <a:p>
            <a:pPr marL="1257300" lvl="2">
              <a:buFont typeface="Courier New"/>
              <a:buChar char="o"/>
            </a:pPr>
            <a:r>
              <a:rPr lang="nl-NL" dirty="0"/>
              <a:t>Diensten Maatschappelijk Werk (DMW) van de ziekenfondsen </a:t>
            </a:r>
            <a:br>
              <a:rPr lang="nl-NL" dirty="0"/>
            </a:br>
            <a:endParaRPr lang="nl-NL" dirty="0"/>
          </a:p>
          <a:p>
            <a:pPr marL="342900">
              <a:buFont typeface="Noto Sans Symbols"/>
              <a:buChar char="▪"/>
            </a:pPr>
            <a:r>
              <a:rPr lang="nl-NL" sz="2400" dirty="0"/>
              <a:t>Het GBO wil de samenwerking verbeteren in functie van twee belangrijke doelstellingen: </a:t>
            </a:r>
          </a:p>
          <a:p>
            <a:pPr marL="1028700" lvl="2" indent="0" algn="just">
              <a:buNone/>
            </a:pPr>
            <a:r>
              <a:rPr lang="nl-NL" sz="1800" dirty="0"/>
              <a:t>1. Het realiseren van een toegankelijke sociale hulp- en dienstverlening</a:t>
            </a:r>
            <a:endParaRPr lang="en-US" sz="1800" dirty="0"/>
          </a:p>
          <a:p>
            <a:pPr marL="1028700" lvl="2" indent="0" algn="just">
              <a:buNone/>
            </a:pPr>
            <a:r>
              <a:rPr lang="nl-NL" sz="1800" dirty="0"/>
              <a:t>2.  Het tegengaan van </a:t>
            </a:r>
            <a:r>
              <a:rPr lang="nl-NL" sz="1800" dirty="0" err="1"/>
              <a:t>onderbescherming</a:t>
            </a:r>
            <a:endParaRPr lang="nl-NL"/>
          </a:p>
          <a:p>
            <a:pPr marL="342900" lvl="0" indent="-342900" algn="l">
              <a:lnSpc>
                <a:spcPct val="90000"/>
              </a:lnSpc>
              <a:spcBef>
                <a:spcPts val="1000"/>
              </a:spcBef>
              <a:spcAft>
                <a:spcPts val="0"/>
              </a:spcAft>
              <a:buSzPts val="1800"/>
              <a:buFont typeface="Noto Sans Symbols"/>
              <a:buChar char="▪"/>
            </a:pPr>
            <a:endParaRPr lang="nl-NL" sz="2400" dirty="0"/>
          </a:p>
          <a:p>
            <a:pPr marL="0" lvl="0" indent="0" algn="l" rtl="0">
              <a:lnSpc>
                <a:spcPct val="90000"/>
              </a:lnSpc>
              <a:spcBef>
                <a:spcPts val="1000"/>
              </a:spcBef>
              <a:spcAft>
                <a:spcPts val="0"/>
              </a:spcAft>
              <a:buSzPts val="1800"/>
              <a:buNone/>
            </a:pPr>
            <a:endParaRPr sz="2000" dirty="0"/>
          </a:p>
          <a:p>
            <a:pPr marL="0" lvl="0" indent="0" algn="l" rtl="0">
              <a:lnSpc>
                <a:spcPct val="90000"/>
              </a:lnSpc>
              <a:spcBef>
                <a:spcPts val="1000"/>
              </a:spcBef>
              <a:spcAft>
                <a:spcPts val="0"/>
              </a:spcAft>
              <a:buSzPts val="1800"/>
              <a:buNone/>
            </a:pPr>
            <a:endParaRPr sz="2000" dirty="0">
              <a:latin typeface="Calibri"/>
              <a:ea typeface="Calibri"/>
              <a:cs typeface="Calibri"/>
              <a:sym typeface="Calibri"/>
            </a:endParaRPr>
          </a:p>
        </p:txBody>
      </p:sp>
      <p:pic>
        <p:nvPicPr>
          <p:cNvPr id="2" name="Graphic 1" descr="Koppeling met effen opvulling">
            <a:extLst>
              <a:ext uri="{FF2B5EF4-FFF2-40B4-BE49-F238E27FC236}">
                <a16:creationId xmlns:a16="http://schemas.microsoft.com/office/drawing/2014/main" id="{54611F75-E90C-43D7-474D-C3BA3638B4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914" y="2548647"/>
            <a:ext cx="1498651" cy="1498651"/>
          </a:xfrm>
          <a:prstGeom prst="rect">
            <a:avLst/>
          </a:prstGeom>
        </p:spPr>
      </p:pic>
    </p:spTree>
    <p:extLst>
      <p:ext uri="{BB962C8B-B14F-4D97-AF65-F5344CB8AC3E}">
        <p14:creationId xmlns:p14="http://schemas.microsoft.com/office/powerpoint/2010/main" val="1244028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lgn="ctr">
              <a:buClr>
                <a:srgbClr val="FFFFFF"/>
              </a:buClr>
              <a:buSzPts val="3700"/>
            </a:pPr>
            <a:r>
              <a:rPr lang="nl-NL" dirty="0"/>
              <a:t>Het</a:t>
            </a:r>
            <a:r>
              <a:rPr lang="nl-NL" dirty="0">
                <a:latin typeface="Calibri"/>
                <a:ea typeface="Calibri"/>
                <a:cs typeface="Calibri"/>
                <a:sym typeface="Calibri"/>
              </a:rPr>
              <a:t> Geïntegreerd Breed Onthaal (GBO) (</a:t>
            </a:r>
            <a:r>
              <a:rPr lang="nl-NL" dirty="0"/>
              <a:t>2/2</a:t>
            </a:r>
            <a:r>
              <a:rPr lang="nl-NL" dirty="0">
                <a:latin typeface="Calibri"/>
                <a:ea typeface="Calibri"/>
                <a:cs typeface="Calibri"/>
                <a:sym typeface="Calibri"/>
              </a:rPr>
              <a:t>)</a:t>
            </a:r>
            <a:endParaRPr dirty="0"/>
          </a:p>
        </p:txBody>
      </p:sp>
      <p:sp>
        <p:nvSpPr>
          <p:cNvPr id="327" name="Google Shape;327;p45"/>
          <p:cNvSpPr txBox="1">
            <a:spLocks noGrp="1"/>
          </p:cNvSpPr>
          <p:nvPr>
            <p:ph type="body" idx="1"/>
          </p:nvPr>
        </p:nvSpPr>
        <p:spPr>
          <a:xfrm>
            <a:off x="850415" y="2310643"/>
            <a:ext cx="11019368" cy="4684841"/>
          </a:xfrm>
          <a:prstGeom prst="rect">
            <a:avLst/>
          </a:prstGeom>
          <a:noFill/>
          <a:ln>
            <a:noFill/>
          </a:ln>
        </p:spPr>
        <p:txBody>
          <a:bodyPr spcFirstLastPara="1" wrap="square" lIns="91425" tIns="45700" rIns="91425" bIns="45700" anchor="t" anchorCtr="0">
            <a:normAutofit fontScale="85000" lnSpcReduction="20000"/>
          </a:bodyPr>
          <a:lstStyle/>
          <a:p>
            <a:pPr marL="0" indent="0" algn="ctr">
              <a:buNone/>
            </a:pPr>
            <a:r>
              <a:rPr lang="nl-NL" sz="20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a:t>
            </a:r>
            <a:r>
              <a:rPr lang="nl-NL" sz="2000" i="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De weg vinden naar de juiste hulp is voor veel mensen niet gemakkelijk.</a:t>
            </a:r>
            <a:r>
              <a:rPr lang="nl-NL" sz="20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a:t>
            </a:r>
            <a:r>
              <a:rPr lang="nl-NL" sz="2000" i="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Vaak weten ze niet bij welke instantie ze terechtkunnen met hun vraag. Ze hollen van het kastje naar de muur en overal moeten ze hun verhaal opnieuw doen</a:t>
            </a:r>
            <a:r>
              <a:rPr lang="nl-NL" sz="20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a:t>
            </a:r>
            <a:endParaRPr lang="nl-NL" i="1" dirty="0"/>
          </a:p>
          <a:p>
            <a:pPr marL="0" indent="0">
              <a:buNone/>
            </a:pPr>
            <a:endParaRPr lang="nl-NL" sz="20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0" indent="0">
              <a:buNone/>
            </a:pPr>
            <a:r>
              <a:rPr lang="nl-NL" sz="2000" b="1" dirty="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Daar brengt het GBO verandering in</a:t>
            </a:r>
            <a:r>
              <a:rPr lang="nl-NL"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a:t>
            </a:r>
            <a:endParaRPr/>
          </a:p>
          <a:p>
            <a:pPr indent="-332740">
              <a:lnSpc>
                <a:spcPct val="110000"/>
              </a:lnSpc>
              <a:buSzPct val="117646"/>
              <a:buFont typeface="Noto Sans Symbols"/>
              <a:buChar char="✔"/>
            </a:pPr>
            <a:r>
              <a:rPr lang="nl-BE" sz="2000" dirty="0"/>
              <a:t>Het GBO is geen losstaande structuur, maar maakt een integraal onderdeel uit van de reguliere dienstverlening van OCMW, CAW en DMW.</a:t>
            </a:r>
            <a:endParaRPr lang="nl-NL" sz="2000"/>
          </a:p>
          <a:p>
            <a:pPr indent="-332740">
              <a:lnSpc>
                <a:spcPct val="110000"/>
              </a:lnSpc>
              <a:buSzPct val="117646"/>
              <a:buFont typeface="Noto Sans Symbols"/>
              <a:buChar char="✔"/>
            </a:pPr>
            <a:r>
              <a:rPr lang="nl-BE" sz="2000" dirty="0"/>
              <a:t>Via integrale vraagverheldering (op alle levensdomeinen), rechtenverkenning- en toekenning en </a:t>
            </a:r>
            <a:r>
              <a:rPr lang="nl-BE" sz="2000" err="1"/>
              <a:t>outreach</a:t>
            </a:r>
            <a:r>
              <a:rPr lang="nl-BE" sz="2000" dirty="0"/>
              <a:t> wil  men </a:t>
            </a:r>
            <a:r>
              <a:rPr lang="nl-BE" sz="2000" err="1"/>
              <a:t>onderbescherming</a:t>
            </a:r>
            <a:r>
              <a:rPr lang="nl-BE" sz="2000" dirty="0"/>
              <a:t> tegengaan en de toegang naar de meest gepaste hulp- en dienstverlening verbeteren, ongeacht het eigen achterliggend.  </a:t>
            </a:r>
          </a:p>
          <a:p>
            <a:pPr indent="-332740">
              <a:lnSpc>
                <a:spcPct val="110000"/>
              </a:lnSpc>
              <a:buSzPct val="117646"/>
              <a:buFont typeface="Noto Sans Symbols"/>
              <a:buChar char="✔"/>
            </a:pPr>
            <a:r>
              <a:rPr lang="nl-BE" sz="2000" dirty="0">
                <a:solidFill>
                  <a:srgbClr val="000000"/>
                </a:solidFill>
              </a:rPr>
              <a:t>Hiervoor stemmen ze ook af met andere lokale actoren (o.a. samenlevingsopbouw, armoedeverenigingen, huisartsen, thuiszorgdiensten...) én met het meer gespecialiseerde begeleidingsaanbod (bv. Centra Geestelijke Gezondheidszorg,…)</a:t>
            </a:r>
            <a:endParaRPr lang="nl-BE" sz="2000">
              <a:solidFill>
                <a:srgbClr val="000000"/>
              </a:solidFill>
            </a:endParaRPr>
          </a:p>
          <a:p>
            <a:pPr indent="-332740">
              <a:lnSpc>
                <a:spcPct val="110000"/>
              </a:lnSpc>
              <a:buSzPct val="117646"/>
              <a:buFont typeface="Noto Sans Symbols"/>
              <a:buChar char="✔"/>
            </a:pPr>
            <a:r>
              <a:rPr lang="nl-BE" sz="2000" dirty="0"/>
              <a:t>Concrete acties krijgen vorm in samenwerkingsverbanden op niveau van eerstelijnszone. Deze kunnen per regio echter verschillen.  </a:t>
            </a:r>
          </a:p>
          <a:p>
            <a:pPr marL="124460" indent="0">
              <a:lnSpc>
                <a:spcPct val="110000"/>
              </a:lnSpc>
              <a:buSzPct val="117646"/>
              <a:buNone/>
            </a:pPr>
            <a:r>
              <a:rPr lang="nl-BE" sz="2000" dirty="0"/>
              <a:t>    Bv. een digitaal aanmeldformulier waar professionelen hun cliënt kunnen aanmelden bij samenwerkingsverband GBO. </a:t>
            </a:r>
          </a:p>
          <a:p>
            <a:pPr marL="124460" indent="0">
              <a:lnSpc>
                <a:spcPct val="70000"/>
              </a:lnSpc>
              <a:buSzPct val="117647"/>
              <a:buNone/>
            </a:pPr>
            <a:endParaRPr lang="nl-NL" sz="2200" dirty="0"/>
          </a:p>
          <a:p>
            <a:pPr marL="285750" indent="-171450">
              <a:buNone/>
            </a:pPr>
            <a:endParaRPr sz="1800" dirty="0">
              <a:latin typeface="Calibri"/>
              <a:ea typeface="Calibri"/>
              <a:cs typeface="Calibri"/>
              <a:sym typeface="Calibri"/>
            </a:endParaRPr>
          </a:p>
          <a:p>
            <a:pPr marL="285750" lvl="0" indent="-171450" algn="l" rtl="0">
              <a:lnSpc>
                <a:spcPct val="90000"/>
              </a:lnSpc>
              <a:spcBef>
                <a:spcPts val="1000"/>
              </a:spcBef>
              <a:spcAft>
                <a:spcPts val="0"/>
              </a:spcAft>
              <a:buSzPts val="1800"/>
              <a:buFont typeface="Arial"/>
              <a:buNone/>
            </a:pPr>
            <a:endParaRPr sz="1800" dirty="0">
              <a:latin typeface="Calibri"/>
              <a:ea typeface="Calibri"/>
              <a:cs typeface="Calibri"/>
              <a:sym typeface="Calibri"/>
            </a:endParaRPr>
          </a:p>
          <a:p>
            <a:pPr marL="285750" lvl="0" indent="-171450" algn="l" rtl="0">
              <a:lnSpc>
                <a:spcPct val="90000"/>
              </a:lnSpc>
              <a:spcBef>
                <a:spcPts val="1000"/>
              </a:spcBef>
              <a:spcAft>
                <a:spcPts val="0"/>
              </a:spcAft>
              <a:buSzPts val="1800"/>
              <a:buFont typeface="Arial"/>
              <a:buNone/>
            </a:pPr>
            <a:endParaRPr sz="1800" dirty="0">
              <a:latin typeface="Calibri"/>
              <a:ea typeface="Calibri"/>
              <a:cs typeface="Calibri"/>
              <a:sym typeface="Calibri"/>
            </a:endParaRPr>
          </a:p>
          <a:p>
            <a:pPr marL="285750" lvl="0" indent="-171450" algn="l" rtl="0">
              <a:lnSpc>
                <a:spcPct val="90000"/>
              </a:lnSpc>
              <a:spcBef>
                <a:spcPts val="1000"/>
              </a:spcBef>
              <a:spcAft>
                <a:spcPts val="0"/>
              </a:spcAft>
              <a:buSzPts val="1800"/>
              <a:buFont typeface="Arial"/>
              <a:buNone/>
            </a:pPr>
            <a:endParaRPr sz="1800" dirty="0">
              <a:latin typeface="Calibri"/>
              <a:ea typeface="Calibri"/>
              <a:cs typeface="Calibri"/>
              <a:sym typeface="Calibri"/>
            </a:endParaRPr>
          </a:p>
          <a:p>
            <a:pPr marL="0" lvl="0" indent="0" algn="l" rtl="0">
              <a:lnSpc>
                <a:spcPct val="90000"/>
              </a:lnSpc>
              <a:spcBef>
                <a:spcPts val="1000"/>
              </a:spcBef>
              <a:spcAft>
                <a:spcPts val="0"/>
              </a:spcAft>
              <a:buSzPts val="28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algn="ctr">
              <a:buClr>
                <a:srgbClr val="FFFFFF"/>
              </a:buClr>
              <a:buSzPts val="3700"/>
            </a:pPr>
            <a:r>
              <a:rPr lang="nl-NL" dirty="0">
                <a:latin typeface="Calibri"/>
                <a:ea typeface="Calibri"/>
                <a:cs typeface="Calibri"/>
                <a:sym typeface="Calibri"/>
              </a:rPr>
              <a:t>Centrum Algemeen Welzijnswerk (CAW) (</a:t>
            </a:r>
            <a:r>
              <a:rPr lang="nl-NL" dirty="0"/>
              <a:t>1/4)</a:t>
            </a:r>
            <a:endParaRPr dirty="0"/>
          </a:p>
        </p:txBody>
      </p:sp>
      <p:sp>
        <p:nvSpPr>
          <p:cNvPr id="339" name="Google Shape;339;p41"/>
          <p:cNvSpPr txBox="1">
            <a:spLocks noGrp="1"/>
          </p:cNvSpPr>
          <p:nvPr>
            <p:ph type="body" idx="1"/>
          </p:nvPr>
        </p:nvSpPr>
        <p:spPr>
          <a:xfrm>
            <a:off x="1906620" y="2456685"/>
            <a:ext cx="9906866" cy="3720278"/>
          </a:xfrm>
          <a:prstGeom prst="rect">
            <a:avLst/>
          </a:prstGeom>
          <a:noFill/>
          <a:ln>
            <a:noFill/>
          </a:ln>
        </p:spPr>
        <p:txBody>
          <a:bodyPr spcFirstLastPara="1" wrap="square" lIns="91425" tIns="45700" rIns="91425" bIns="45700" anchor="t" anchorCtr="0">
            <a:normAutofit/>
          </a:bodyPr>
          <a:lstStyle/>
          <a:p>
            <a:pPr indent="-457200">
              <a:spcAft>
                <a:spcPts val="600"/>
              </a:spcAft>
              <a:buFont typeface="Noto Sans Symbols"/>
              <a:buChar char="▪"/>
            </a:pPr>
            <a:r>
              <a:rPr lang="nl-NL" sz="2300" dirty="0">
                <a:latin typeface="Calibri"/>
                <a:ea typeface="Calibri"/>
                <a:cs typeface="Calibri"/>
                <a:sym typeface="Calibri"/>
              </a:rPr>
              <a:t>Er zijn 11 CAW actief in Vlaanderen en Brussel die </a:t>
            </a:r>
            <a:r>
              <a:rPr lang="nl-NL" sz="2300" dirty="0"/>
              <a:t>decentraal en </a:t>
            </a:r>
            <a:r>
              <a:rPr lang="nl-NL" sz="2300" dirty="0" err="1"/>
              <a:t>gebiedsdekkend</a:t>
            </a:r>
            <a:r>
              <a:rPr lang="nl-NL" sz="2300" dirty="0"/>
              <a:t> samenwerken. </a:t>
            </a:r>
          </a:p>
          <a:p>
            <a:pPr indent="-457200">
              <a:spcAft>
                <a:spcPts val="600"/>
              </a:spcAft>
              <a:buFont typeface="Noto Sans Symbols"/>
              <a:buChar char="▪"/>
            </a:pPr>
            <a:r>
              <a:rPr lang="nl-NL" sz="2300" dirty="0"/>
              <a:t>Als eerstelijnsorganisatie is CAW er voor iedereen die vragen of problemen heeft met psychosociaal welzijn. Iedereen met een verhoogde kwetsbaarheid of op een kwetsbaar moment kan er terecht. </a:t>
            </a:r>
          </a:p>
          <a:p>
            <a:pPr indent="-457200">
              <a:spcAft>
                <a:spcPts val="600"/>
              </a:spcAft>
              <a:buFont typeface="Noto Sans Symbols"/>
              <a:buChar char="▪"/>
            </a:pPr>
            <a:r>
              <a:rPr lang="nl-NL" sz="2300" dirty="0"/>
              <a:t>Ook jongeren (12-25 jaar) kunnen met hun welzijnsvragen en problemen terecht bij het JAC, het jongerenaanbod van CAW.</a:t>
            </a:r>
          </a:p>
          <a:p>
            <a:pPr marL="0" indent="0">
              <a:spcAft>
                <a:spcPts val="600"/>
              </a:spcAft>
              <a:buNone/>
            </a:pPr>
            <a:endParaRPr lang="nl-NL" sz="2300" dirty="0"/>
          </a:p>
          <a:p>
            <a:pPr indent="-457200">
              <a:spcAft>
                <a:spcPts val="600"/>
              </a:spcAft>
              <a:buFont typeface="Noto Sans Symbols"/>
              <a:buChar char="▪"/>
            </a:pPr>
            <a:endParaRPr lang="nl-NL" sz="2300" dirty="0"/>
          </a:p>
          <a:p>
            <a:pPr indent="-279400">
              <a:spcAft>
                <a:spcPts val="600"/>
              </a:spcAft>
              <a:buSzPts val="2800"/>
              <a:buNone/>
            </a:pPr>
            <a:endParaRPr lang="nl-NL" sz="2300" dirty="0"/>
          </a:p>
        </p:txBody>
      </p:sp>
      <p:pic>
        <p:nvPicPr>
          <p:cNvPr id="2" name="Graphic 1" descr="Koppeling met effen opvulling">
            <a:extLst>
              <a:ext uri="{FF2B5EF4-FFF2-40B4-BE49-F238E27FC236}">
                <a16:creationId xmlns:a16="http://schemas.microsoft.com/office/drawing/2014/main" id="{C2EA4359-D96B-CD40-DF58-5172B8F80E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914" y="2548647"/>
            <a:ext cx="1498651" cy="1498651"/>
          </a:xfrm>
          <a:prstGeom prst="rect">
            <a:avLst/>
          </a:prstGeom>
        </p:spPr>
      </p:pic>
      <p:pic>
        <p:nvPicPr>
          <p:cNvPr id="2050" name="Picture 2" descr="CAW - Vragen en problemen rond welzijn? – Kzitermee.be">
            <a:extLst>
              <a:ext uri="{FF2B5EF4-FFF2-40B4-BE49-F238E27FC236}">
                <a16:creationId xmlns:a16="http://schemas.microsoft.com/office/drawing/2014/main" id="{A9E4F18D-875E-2FA8-5A47-69194DCA5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2461" y="5606469"/>
            <a:ext cx="3112546" cy="114098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tekst, Lettertype, logo, Graphics&#10;&#10;Automatisch gegenereerde beschrijving">
            <a:extLst>
              <a:ext uri="{FF2B5EF4-FFF2-40B4-BE49-F238E27FC236}">
                <a16:creationId xmlns:a16="http://schemas.microsoft.com/office/drawing/2014/main" id="{7D93D874-E142-7570-BFB4-B4BB71DCB584}"/>
              </a:ext>
            </a:extLst>
          </p:cNvPr>
          <p:cNvPicPr>
            <a:picLocks noChangeAspect="1"/>
          </p:cNvPicPr>
          <p:nvPr/>
        </p:nvPicPr>
        <p:blipFill>
          <a:blip r:embed="rId6"/>
          <a:stretch>
            <a:fillRect/>
          </a:stretch>
        </p:blipFill>
        <p:spPr>
          <a:xfrm>
            <a:off x="11153960" y="4511040"/>
            <a:ext cx="795920" cy="558800"/>
          </a:xfrm>
          <a:prstGeom prst="rect">
            <a:avLst/>
          </a:prstGeom>
        </p:spPr>
      </p:pic>
    </p:spTree>
    <p:extLst>
      <p:ext uri="{BB962C8B-B14F-4D97-AF65-F5344CB8AC3E}">
        <p14:creationId xmlns:p14="http://schemas.microsoft.com/office/powerpoint/2010/main" val="2525530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2050" name="Picture 2" descr="CAW - Vragen en problemen rond welzijn? – Kzitermee.be">
            <a:extLst>
              <a:ext uri="{FF2B5EF4-FFF2-40B4-BE49-F238E27FC236}">
                <a16:creationId xmlns:a16="http://schemas.microsoft.com/office/drawing/2014/main" id="{A9E4F18D-875E-2FA8-5A47-69194DCA5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429" y="5717013"/>
            <a:ext cx="3112546" cy="1140987"/>
          </a:xfrm>
          <a:prstGeom prst="rect">
            <a:avLst/>
          </a:prstGeom>
          <a:noFill/>
          <a:extLst>
            <a:ext uri="{909E8E84-426E-40DD-AFC4-6F175D3DCCD1}">
              <a14:hiddenFill xmlns:a14="http://schemas.microsoft.com/office/drawing/2010/main">
                <a:solidFill>
                  <a:srgbClr val="FFFFFF"/>
                </a:solidFill>
              </a14:hiddenFill>
            </a:ext>
          </a:extLst>
        </p:spPr>
      </p:pic>
      <p:sp>
        <p:nvSpPr>
          <p:cNvPr id="338" name="Google Shape;33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algn="ctr">
              <a:buClr>
                <a:srgbClr val="FFFFFF"/>
              </a:buClr>
              <a:buSzPts val="3700"/>
            </a:pPr>
            <a:r>
              <a:rPr lang="nl-NL" dirty="0">
                <a:latin typeface="Calibri"/>
                <a:ea typeface="Calibri"/>
                <a:cs typeface="Calibri"/>
                <a:sym typeface="Calibri"/>
              </a:rPr>
              <a:t>Centrum Algemeen Welzijnswerk (CAW) </a:t>
            </a:r>
            <a:r>
              <a:rPr lang="nl-NL" dirty="0"/>
              <a:t>(2/4</a:t>
            </a:r>
            <a:r>
              <a:rPr lang="nl-NL" dirty="0">
                <a:latin typeface="Calibri"/>
                <a:ea typeface="Calibri"/>
                <a:cs typeface="Calibri"/>
                <a:sym typeface="Calibri"/>
              </a:rPr>
              <a:t>)</a:t>
            </a:r>
            <a:endParaRPr dirty="0"/>
          </a:p>
        </p:txBody>
      </p:sp>
      <p:sp>
        <p:nvSpPr>
          <p:cNvPr id="339" name="Google Shape;339;p41"/>
          <p:cNvSpPr txBox="1">
            <a:spLocks noGrp="1"/>
          </p:cNvSpPr>
          <p:nvPr>
            <p:ph type="body" idx="1"/>
          </p:nvPr>
        </p:nvSpPr>
        <p:spPr>
          <a:xfrm>
            <a:off x="1845299" y="2279703"/>
            <a:ext cx="10012403" cy="4317741"/>
          </a:xfrm>
          <a:prstGeom prst="rect">
            <a:avLst/>
          </a:prstGeom>
          <a:noFill/>
          <a:ln>
            <a:noFill/>
          </a:ln>
        </p:spPr>
        <p:txBody>
          <a:bodyPr spcFirstLastPara="1" wrap="square" lIns="91425" tIns="45700" rIns="91425" bIns="45700" anchor="t" anchorCtr="0">
            <a:normAutofit/>
          </a:bodyPr>
          <a:lstStyle/>
          <a:p>
            <a:pPr indent="-457200">
              <a:spcAft>
                <a:spcPts val="600"/>
              </a:spcAft>
              <a:buFont typeface="Wingdings" panose="05000000000000000000" pitchFamily="2" charset="2"/>
              <a:buChar char="§"/>
            </a:pPr>
            <a:r>
              <a:rPr lang="nl-NL" sz="2300" dirty="0"/>
              <a:t>Hulpverleners bij het CAW bieden gratis psychosociale eerstelijnshulp bij: </a:t>
            </a:r>
            <a:endParaRPr lang="nl-NL" dirty="0"/>
          </a:p>
          <a:p>
            <a:pPr marL="1257300" lvl="2">
              <a:lnSpc>
                <a:spcPct val="100000"/>
              </a:lnSpc>
              <a:spcBef>
                <a:spcPts val="0"/>
              </a:spcBef>
              <a:buFont typeface="Courier New"/>
              <a:buChar char="o"/>
            </a:pPr>
            <a:r>
              <a:rPr lang="nl-NL" dirty="0"/>
              <a:t>Mentaal Welzijn</a:t>
            </a:r>
            <a:endParaRPr lang="en-US" dirty="0"/>
          </a:p>
          <a:p>
            <a:pPr marL="1257300" lvl="2">
              <a:lnSpc>
                <a:spcPct val="100000"/>
              </a:lnSpc>
              <a:spcBef>
                <a:spcPts val="0"/>
              </a:spcBef>
              <a:buFont typeface="Courier New"/>
              <a:buChar char="o"/>
            </a:pPr>
            <a:r>
              <a:rPr lang="nl-NL" dirty="0"/>
              <a:t>Welzijnsvragen bij jongeren en gezinsproblemen</a:t>
            </a:r>
            <a:endParaRPr lang="en-US" dirty="0"/>
          </a:p>
          <a:p>
            <a:pPr marL="1257300" lvl="2">
              <a:lnSpc>
                <a:spcPct val="100000"/>
              </a:lnSpc>
              <a:spcBef>
                <a:spcPts val="0"/>
              </a:spcBef>
              <a:buFont typeface="Courier New"/>
              <a:buChar char="o"/>
            </a:pPr>
            <a:r>
              <a:rPr lang="nl-NL" dirty="0"/>
              <a:t>Slachtofferschap</a:t>
            </a:r>
            <a:endParaRPr lang="en-US" dirty="0"/>
          </a:p>
          <a:p>
            <a:pPr marL="1257300" lvl="2">
              <a:lnSpc>
                <a:spcPct val="100000"/>
              </a:lnSpc>
              <a:spcBef>
                <a:spcPts val="0"/>
              </a:spcBef>
              <a:buFont typeface="Courier New"/>
              <a:buChar char="o"/>
            </a:pPr>
            <a:r>
              <a:rPr lang="nl-NL" dirty="0"/>
              <a:t>Relatieproblemen en Scheiding</a:t>
            </a:r>
            <a:endParaRPr lang="en-US" dirty="0"/>
          </a:p>
          <a:p>
            <a:pPr marL="1257300" lvl="2">
              <a:lnSpc>
                <a:spcPct val="100000"/>
              </a:lnSpc>
              <a:spcBef>
                <a:spcPts val="0"/>
              </a:spcBef>
              <a:buFont typeface="Courier New"/>
              <a:buChar char="o"/>
            </a:pPr>
            <a:r>
              <a:rPr lang="nl-NL" dirty="0"/>
              <a:t>Familiaal Geweld</a:t>
            </a:r>
            <a:endParaRPr lang="en-US" dirty="0"/>
          </a:p>
          <a:p>
            <a:pPr marL="1257300" lvl="2">
              <a:lnSpc>
                <a:spcPct val="100000"/>
              </a:lnSpc>
              <a:spcBef>
                <a:spcPts val="0"/>
              </a:spcBef>
              <a:buFont typeface="Courier New"/>
              <a:buChar char="o"/>
            </a:pPr>
            <a:r>
              <a:rPr lang="nl-NL" dirty="0"/>
              <a:t>Toekomstoriëntering bij Migratie</a:t>
            </a:r>
          </a:p>
          <a:p>
            <a:pPr marL="1257300" lvl="2">
              <a:lnSpc>
                <a:spcPct val="100000"/>
              </a:lnSpc>
              <a:spcBef>
                <a:spcPts val="0"/>
              </a:spcBef>
              <a:buFont typeface="Courier New"/>
              <a:buChar char="o"/>
            </a:pPr>
            <a:r>
              <a:rPr lang="nl-NL" dirty="0"/>
              <a:t>Het voorkomen van Dak- en Thuisloosheid</a:t>
            </a:r>
            <a:br>
              <a:rPr lang="nl-NL" sz="2300" dirty="0"/>
            </a:br>
            <a:endParaRPr lang="nl-NL" sz="2300" dirty="0"/>
          </a:p>
          <a:p>
            <a:pPr marL="457200" lvl="2">
              <a:lnSpc>
                <a:spcPct val="100000"/>
              </a:lnSpc>
              <a:spcBef>
                <a:spcPts val="0"/>
              </a:spcBef>
              <a:buFont typeface="Wingdings" panose="05000000000000000000" pitchFamily="2" charset="2"/>
              <a:buChar char="§"/>
            </a:pPr>
            <a:r>
              <a:rPr lang="nl-NL" sz="2300" dirty="0"/>
              <a:t>Van preventieve acties, </a:t>
            </a:r>
            <a:r>
              <a:rPr lang="nl-NL" sz="2300" dirty="0" err="1"/>
              <a:t>outreachend</a:t>
            </a:r>
            <a:r>
              <a:rPr lang="nl-NL" sz="2300" dirty="0"/>
              <a:t> werken, brede vraagverheldering, concrete hulp en gerichte doorverwijzing tot intensieve begeleidingstrajecten. </a:t>
            </a:r>
          </a:p>
          <a:p>
            <a:pPr marL="914400" lvl="2" indent="0">
              <a:lnSpc>
                <a:spcPct val="100000"/>
              </a:lnSpc>
              <a:spcBef>
                <a:spcPts val="0"/>
              </a:spcBef>
              <a:buNone/>
            </a:pPr>
            <a:endParaRPr lang="nl-NL" sz="2300" dirty="0"/>
          </a:p>
        </p:txBody>
      </p:sp>
      <p:pic>
        <p:nvPicPr>
          <p:cNvPr id="2" name="Graphic 1" descr="Koppeling met effen opvulling">
            <a:extLst>
              <a:ext uri="{FF2B5EF4-FFF2-40B4-BE49-F238E27FC236}">
                <a16:creationId xmlns:a16="http://schemas.microsoft.com/office/drawing/2014/main" id="{C2EA4359-D96B-CD40-DF58-5172B8F80E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914" y="2548647"/>
            <a:ext cx="1498651" cy="1498651"/>
          </a:xfrm>
          <a:prstGeom prst="rect">
            <a:avLst/>
          </a:prstGeom>
        </p:spPr>
      </p:pic>
    </p:spTree>
    <p:extLst>
      <p:ext uri="{BB962C8B-B14F-4D97-AF65-F5344CB8AC3E}">
        <p14:creationId xmlns:p14="http://schemas.microsoft.com/office/powerpoint/2010/main" val="2204160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algn="ctr">
              <a:buClr>
                <a:srgbClr val="FFFFFF"/>
              </a:buClr>
              <a:buSzPts val="3700"/>
            </a:pPr>
            <a:r>
              <a:rPr lang="nl-NL" dirty="0">
                <a:latin typeface="Calibri"/>
                <a:ea typeface="Calibri"/>
                <a:cs typeface="Calibri"/>
                <a:sym typeface="Calibri"/>
              </a:rPr>
              <a:t>Centrum Algemeen Welzijnswerk (CAW) </a:t>
            </a:r>
            <a:r>
              <a:rPr lang="nl-NL" dirty="0"/>
              <a:t>(3/4</a:t>
            </a:r>
            <a:r>
              <a:rPr lang="nl-NL" dirty="0">
                <a:latin typeface="Calibri"/>
                <a:ea typeface="Calibri"/>
                <a:cs typeface="Calibri"/>
                <a:sym typeface="Calibri"/>
              </a:rPr>
              <a:t>)</a:t>
            </a:r>
            <a:endParaRPr dirty="0"/>
          </a:p>
        </p:txBody>
      </p:sp>
      <p:sp>
        <p:nvSpPr>
          <p:cNvPr id="345" name="Google Shape;345;p42"/>
          <p:cNvSpPr txBox="1">
            <a:spLocks noGrp="1"/>
          </p:cNvSpPr>
          <p:nvPr>
            <p:ph type="body" idx="1"/>
          </p:nvPr>
        </p:nvSpPr>
        <p:spPr>
          <a:xfrm>
            <a:off x="2131578" y="2159649"/>
            <a:ext cx="9833443" cy="42067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nl-NL" sz="2200" b="1" dirty="0">
                <a:latin typeface="Calibri"/>
                <a:ea typeface="Calibri"/>
                <a:cs typeface="Calibri"/>
                <a:sym typeface="Calibri"/>
              </a:rPr>
              <a:t>Hulpverleners van het CAW werken complementair aan het aanbod dat via de conventie ELP wordt gerealiseerd:</a:t>
            </a:r>
            <a:endParaRPr sz="2200" dirty="0"/>
          </a:p>
          <a:p>
            <a:pPr marL="285750" indent="-285750">
              <a:buFont typeface="Noto Sans Symbols"/>
              <a:buChar char="▪"/>
            </a:pPr>
            <a:r>
              <a:rPr lang="nl-NL" sz="2200" b="1" dirty="0">
                <a:latin typeface="Calibri"/>
                <a:ea typeface="Calibri"/>
                <a:cs typeface="Calibri"/>
                <a:sym typeface="Calibri"/>
              </a:rPr>
              <a:t>Aanklampend</a:t>
            </a:r>
            <a:r>
              <a:rPr lang="nl-NL" sz="2200" dirty="0">
                <a:latin typeface="Calibri"/>
                <a:ea typeface="Calibri"/>
                <a:cs typeface="Calibri"/>
                <a:sym typeface="Calibri"/>
              </a:rPr>
              <a:t> te werken bij kwetsbare doelgroepen en </a:t>
            </a:r>
            <a:r>
              <a:rPr lang="nl-NL" sz="2200" dirty="0" err="1"/>
              <a:t>zorgmijders</a:t>
            </a:r>
            <a:r>
              <a:rPr lang="nl-NL" sz="2200" dirty="0"/>
              <a:t>. </a:t>
            </a:r>
            <a:br>
              <a:rPr lang="en-US" dirty="0"/>
            </a:br>
            <a:r>
              <a:rPr lang="nl-NL" sz="2200" dirty="0"/>
              <a:t>In</a:t>
            </a:r>
            <a:r>
              <a:rPr lang="nl-NL" sz="2200" dirty="0">
                <a:latin typeface="Calibri"/>
                <a:ea typeface="Calibri"/>
                <a:cs typeface="Calibri"/>
                <a:sym typeface="Calibri"/>
              </a:rPr>
              <a:t> die zin is het CAW een partner voor de huisarts en psycholoog wanneer er (nog) geen hulpvraag is, maar wel een nood. Het motiveren en sensibiliseren van deze doelgroep vraagt</a:t>
            </a:r>
            <a:r>
              <a:rPr lang="nl-NL" sz="2200" dirty="0"/>
              <a:t> een brede blik, </a:t>
            </a:r>
            <a:r>
              <a:rPr lang="nl-NL" sz="2200" dirty="0">
                <a:latin typeface="Calibri"/>
                <a:ea typeface="Calibri"/>
                <a:cs typeface="Calibri"/>
                <a:sym typeface="Calibri"/>
              </a:rPr>
              <a:t>tijd, geduld en </a:t>
            </a:r>
            <a:r>
              <a:rPr lang="nl-NL" sz="2200" dirty="0"/>
              <a:t>een aanklampende</a:t>
            </a:r>
            <a:r>
              <a:rPr lang="nl-NL" sz="2200" dirty="0">
                <a:latin typeface="Calibri"/>
                <a:ea typeface="Calibri"/>
                <a:cs typeface="Calibri"/>
                <a:sym typeface="Calibri"/>
              </a:rPr>
              <a:t>,</a:t>
            </a:r>
            <a:r>
              <a:rPr lang="nl-NL" sz="2200" dirty="0"/>
              <a:t>  gespecialiseerde</a:t>
            </a:r>
            <a:r>
              <a:rPr lang="nl-NL" sz="2200" dirty="0">
                <a:latin typeface="Calibri"/>
                <a:ea typeface="Calibri"/>
                <a:cs typeface="Calibri"/>
                <a:sym typeface="Calibri"/>
              </a:rPr>
              <a:t> aanpak</a:t>
            </a:r>
            <a:r>
              <a:rPr lang="nl-NL" sz="2200" dirty="0"/>
              <a:t>.</a:t>
            </a:r>
            <a:endParaRPr sz="2200" dirty="0"/>
          </a:p>
          <a:p>
            <a:pPr marL="285750" indent="-285750">
              <a:buFont typeface="Noto Sans Symbols"/>
              <a:buChar char="▪"/>
            </a:pPr>
            <a:r>
              <a:rPr lang="nl-NL" sz="2200" dirty="0">
                <a:latin typeface="Calibri"/>
                <a:ea typeface="Calibri"/>
                <a:cs typeface="Calibri"/>
                <a:sym typeface="Calibri"/>
              </a:rPr>
              <a:t>Het bevorderen van het principe van </a:t>
            </a:r>
            <a:r>
              <a:rPr lang="nl-NL" sz="2200" b="1" dirty="0">
                <a:latin typeface="Calibri"/>
                <a:ea typeface="Calibri"/>
                <a:cs typeface="Calibri"/>
                <a:sym typeface="Calibri"/>
              </a:rPr>
              <a:t>‘</a:t>
            </a:r>
            <a:r>
              <a:rPr lang="nl-NL" sz="2200" b="1" dirty="0" err="1">
                <a:latin typeface="Calibri"/>
                <a:ea typeface="Calibri"/>
                <a:cs typeface="Calibri"/>
                <a:sym typeface="Calibri"/>
              </a:rPr>
              <a:t>matched</a:t>
            </a:r>
            <a:r>
              <a:rPr lang="nl-NL" sz="2200" b="1" dirty="0">
                <a:latin typeface="Calibri"/>
                <a:ea typeface="Calibri"/>
                <a:cs typeface="Calibri"/>
                <a:sym typeface="Calibri"/>
              </a:rPr>
              <a:t> care’ </a:t>
            </a:r>
            <a:r>
              <a:rPr lang="nl-NL" sz="2200" dirty="0">
                <a:latin typeface="Calibri"/>
                <a:ea typeface="Calibri"/>
                <a:cs typeface="Calibri"/>
                <a:sym typeface="Calibri"/>
              </a:rPr>
              <a:t>via een goede</a:t>
            </a:r>
            <a:r>
              <a:rPr lang="nl-NL" sz="2200" dirty="0"/>
              <a:t> integrale vraagverheldering</a:t>
            </a:r>
            <a:r>
              <a:rPr lang="nl-NL" sz="2200" dirty="0">
                <a:latin typeface="Calibri"/>
                <a:ea typeface="Calibri"/>
                <a:cs typeface="Calibri"/>
                <a:sym typeface="Calibri"/>
              </a:rPr>
              <a:t>: welke hulpvraag/problematiek leeft er en welk hulpaanbod sluit hier het best op aan?</a:t>
            </a:r>
            <a:endParaRPr sz="2200" dirty="0"/>
          </a:p>
          <a:p>
            <a:pPr marL="285750" lvl="0" indent="-28575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Het aanbieden van </a:t>
            </a:r>
            <a:r>
              <a:rPr lang="nl-NL" sz="2200" b="1" dirty="0">
                <a:latin typeface="Calibri"/>
                <a:ea typeface="Calibri"/>
                <a:cs typeface="Calibri"/>
                <a:sym typeface="Calibri"/>
              </a:rPr>
              <a:t>hulpverleningstrajecten</a:t>
            </a:r>
            <a:r>
              <a:rPr lang="nl-NL" sz="2200" dirty="0">
                <a:latin typeface="Calibri"/>
                <a:ea typeface="Calibri"/>
                <a:cs typeface="Calibri"/>
                <a:sym typeface="Calibri"/>
              </a:rPr>
              <a:t> om welzijnsproblemen weg te werken</a:t>
            </a:r>
            <a:endParaRPr sz="2200" dirty="0">
              <a:latin typeface="Calibri"/>
              <a:ea typeface="Calibri"/>
              <a:cs typeface="Calibri"/>
              <a:sym typeface="Calibri"/>
            </a:endParaRPr>
          </a:p>
          <a:p>
            <a:pPr marL="285750" lvl="0" indent="-171450" algn="l" rtl="0">
              <a:lnSpc>
                <a:spcPct val="90000"/>
              </a:lnSpc>
              <a:spcBef>
                <a:spcPts val="1000"/>
              </a:spcBef>
              <a:spcAft>
                <a:spcPts val="0"/>
              </a:spcAft>
              <a:buSzPts val="1800"/>
              <a:buFont typeface="Arial"/>
              <a:buNone/>
            </a:pPr>
            <a:endParaRPr sz="2200" dirty="0">
              <a:latin typeface="Calibri"/>
              <a:ea typeface="Calibri"/>
              <a:cs typeface="Calibri"/>
              <a:sym typeface="Calibri"/>
            </a:endParaRPr>
          </a:p>
          <a:p>
            <a:pPr marL="0" lvl="0" indent="0" algn="l" rtl="0">
              <a:lnSpc>
                <a:spcPct val="90000"/>
              </a:lnSpc>
              <a:spcBef>
                <a:spcPts val="1000"/>
              </a:spcBef>
              <a:spcAft>
                <a:spcPts val="0"/>
              </a:spcAft>
              <a:buSzPts val="2800"/>
              <a:buNone/>
            </a:pPr>
            <a:endParaRPr sz="2200" dirty="0"/>
          </a:p>
        </p:txBody>
      </p:sp>
      <p:pic>
        <p:nvPicPr>
          <p:cNvPr id="2" name="Graphic 1" descr="Koppeling met effen opvulling">
            <a:extLst>
              <a:ext uri="{FF2B5EF4-FFF2-40B4-BE49-F238E27FC236}">
                <a16:creationId xmlns:a16="http://schemas.microsoft.com/office/drawing/2014/main" id="{ADF5F0BA-FCF1-4C2E-62C9-955754962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861" y="2548647"/>
            <a:ext cx="1656717" cy="1498651"/>
          </a:xfrm>
          <a:prstGeom prst="rect">
            <a:avLst/>
          </a:prstGeom>
        </p:spPr>
      </p:pic>
      <p:pic>
        <p:nvPicPr>
          <p:cNvPr id="3" name="Picture 2" descr="CAW - Vragen en problemen rond welzijn? – Kzitermee.be">
            <a:extLst>
              <a:ext uri="{FF2B5EF4-FFF2-40B4-BE49-F238E27FC236}">
                <a16:creationId xmlns:a16="http://schemas.microsoft.com/office/drawing/2014/main" id="{BF6EDBA7-E977-94F1-92B9-ED65EC727E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253"/>
          <a:stretch/>
        </p:blipFill>
        <p:spPr bwMode="auto">
          <a:xfrm>
            <a:off x="4270853" y="6100674"/>
            <a:ext cx="3112546" cy="78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04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algn="ctr">
              <a:buClr>
                <a:srgbClr val="FFFFFF"/>
              </a:buClr>
              <a:buSzPts val="3700"/>
            </a:pPr>
            <a:r>
              <a:rPr lang="nl-NL" dirty="0"/>
              <a:t>Centrum</a:t>
            </a:r>
            <a:r>
              <a:rPr lang="nl-NL" dirty="0">
                <a:latin typeface="Calibri"/>
                <a:ea typeface="Calibri"/>
                <a:cs typeface="Calibri"/>
                <a:sym typeface="Calibri"/>
              </a:rPr>
              <a:t> Algemeen Welzijnswerk (CAW) (</a:t>
            </a:r>
            <a:r>
              <a:rPr lang="nl-NL" dirty="0"/>
              <a:t>4/4</a:t>
            </a:r>
            <a:r>
              <a:rPr lang="nl-NL" dirty="0">
                <a:latin typeface="Calibri"/>
                <a:ea typeface="Calibri"/>
                <a:cs typeface="Calibri"/>
                <a:sym typeface="Calibri"/>
              </a:rPr>
              <a:t>)</a:t>
            </a:r>
            <a:endParaRPr dirty="0"/>
          </a:p>
        </p:txBody>
      </p:sp>
      <p:sp>
        <p:nvSpPr>
          <p:cNvPr id="351" name="Google Shape;351;p43"/>
          <p:cNvSpPr txBox="1">
            <a:spLocks noGrp="1"/>
          </p:cNvSpPr>
          <p:nvPr>
            <p:ph type="body" idx="1"/>
          </p:nvPr>
        </p:nvSpPr>
        <p:spPr>
          <a:xfrm>
            <a:off x="2130356" y="2456685"/>
            <a:ext cx="9223443" cy="3720278"/>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1000"/>
              </a:spcBef>
              <a:spcAft>
                <a:spcPts val="0"/>
              </a:spcAft>
              <a:buSzPts val="1800"/>
              <a:buNone/>
            </a:pPr>
            <a:r>
              <a:rPr lang="nl-NL" sz="2400" b="1" dirty="0">
                <a:latin typeface="Calibri"/>
                <a:ea typeface="Calibri"/>
                <a:cs typeface="Calibri"/>
                <a:sym typeface="Calibri"/>
              </a:rPr>
              <a:t>Het CAW is voor cliënten bereikbaar via:</a:t>
            </a:r>
            <a:endParaRPr lang="nl-BE" sz="2400" b="1" dirty="0">
              <a:latin typeface="Calibri"/>
              <a:ea typeface="Calibri"/>
              <a:cs typeface="Calibri"/>
              <a:sym typeface="Calibri"/>
            </a:endParaRPr>
          </a:p>
          <a:p>
            <a:pPr marL="914400" lvl="2" indent="0" algn="just">
              <a:lnSpc>
                <a:spcPct val="150000"/>
              </a:lnSpc>
              <a:buNone/>
            </a:pPr>
            <a:r>
              <a:rPr lang="nl-BE" sz="2200" dirty="0">
                <a:latin typeface="Calibri"/>
                <a:ea typeface="Calibri"/>
                <a:cs typeface="Calibri"/>
                <a:sym typeface="Calibri"/>
              </a:rPr>
              <a:t>Gratis telefoonnummer 0800 13 500</a:t>
            </a:r>
          </a:p>
          <a:p>
            <a:pPr marL="914400" lvl="2" indent="0" algn="just">
              <a:lnSpc>
                <a:spcPct val="150000"/>
              </a:lnSpc>
              <a:buNone/>
            </a:pPr>
            <a:r>
              <a:rPr lang="nl-NL" sz="2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www.caw.be</a:t>
            </a:r>
            <a:r>
              <a:rPr lang="nl-NL" sz="2200" dirty="0">
                <a:latin typeface="Calibri"/>
                <a:ea typeface="Calibri"/>
                <a:cs typeface="Calibri"/>
                <a:sym typeface="Calibri"/>
              </a:rPr>
              <a:t> </a:t>
            </a:r>
            <a:endParaRPr sz="2200" dirty="0">
              <a:latin typeface="Calibri"/>
              <a:ea typeface="Calibri"/>
              <a:cs typeface="Calibri"/>
              <a:sym typeface="Calibri"/>
            </a:endParaRPr>
          </a:p>
          <a:p>
            <a:pPr marL="914400" lvl="2" indent="0" algn="just">
              <a:lnSpc>
                <a:spcPct val="150000"/>
              </a:lnSpc>
              <a:buNone/>
            </a:pPr>
            <a:r>
              <a:rPr lang="nl-NL" sz="2200" dirty="0">
                <a:latin typeface="Calibri"/>
                <a:ea typeface="Calibri"/>
                <a:cs typeface="Calibri"/>
                <a:sym typeface="Calibri"/>
              </a:rPr>
              <a:t>Mail</a:t>
            </a:r>
            <a:endParaRPr sz="2200" dirty="0">
              <a:latin typeface="Calibri"/>
              <a:ea typeface="Calibri"/>
              <a:cs typeface="Calibri"/>
              <a:sym typeface="Calibri"/>
            </a:endParaRPr>
          </a:p>
          <a:p>
            <a:pPr marL="914400" lvl="2" indent="0" algn="just">
              <a:lnSpc>
                <a:spcPct val="150000"/>
              </a:lnSpc>
              <a:buNone/>
            </a:pPr>
            <a:r>
              <a:rPr lang="nl-NL" sz="2200" dirty="0">
                <a:latin typeface="Calibri"/>
                <a:ea typeface="Calibri"/>
                <a:cs typeface="Calibri"/>
                <a:sym typeface="Calibri"/>
              </a:rPr>
              <a:t>Chat</a:t>
            </a:r>
            <a:endParaRPr sz="2200" dirty="0">
              <a:latin typeface="Calibri"/>
              <a:ea typeface="Calibri"/>
              <a:cs typeface="Calibri"/>
              <a:sym typeface="Calibri"/>
            </a:endParaRPr>
          </a:p>
          <a:p>
            <a:pPr marL="0" lvl="0" indent="0" algn="l" rtl="0">
              <a:lnSpc>
                <a:spcPct val="90000"/>
              </a:lnSpc>
              <a:spcBef>
                <a:spcPts val="1000"/>
              </a:spcBef>
              <a:spcAft>
                <a:spcPts val="0"/>
              </a:spcAft>
              <a:buSzPts val="1800"/>
              <a:buNone/>
            </a:pPr>
            <a:r>
              <a:rPr lang="nl-NL" sz="2400" dirty="0">
                <a:latin typeface="Calibri"/>
                <a:ea typeface="Calibri"/>
                <a:cs typeface="Calibri"/>
                <a:sym typeface="Calibri"/>
              </a:rPr>
              <a:t>Professionelen nemen best met het lokale CAW contact op via het lokale nummer; terug te vinden via </a:t>
            </a:r>
            <a:r>
              <a:rPr lang="nl-NL" sz="24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www.caw.be</a:t>
            </a:r>
            <a:r>
              <a:rPr lang="nl-NL" sz="2400" dirty="0">
                <a:latin typeface="Calibri"/>
                <a:ea typeface="Calibri"/>
                <a:cs typeface="Calibri"/>
                <a:sym typeface="Calibri"/>
              </a:rPr>
              <a:t> of kunnen hun cliënt via een </a:t>
            </a:r>
            <a:r>
              <a:rPr lang="nl-NL" sz="2400" dirty="0">
                <a:latin typeface="Calibri"/>
                <a:ea typeface="Calibri"/>
                <a:cs typeface="Calibri"/>
                <a:sym typeface="Calibri"/>
                <a:hlinkClick r:id="rId4"/>
              </a:rPr>
              <a:t>digitaal aanmeldformulier</a:t>
            </a:r>
            <a:r>
              <a:rPr lang="nl-NL" sz="2400" dirty="0">
                <a:latin typeface="Calibri"/>
                <a:ea typeface="Calibri"/>
                <a:cs typeface="Calibri"/>
                <a:sym typeface="Calibri"/>
              </a:rPr>
              <a:t> aanmelden</a:t>
            </a:r>
            <a:endParaRPr lang="nl-NL" sz="2400" dirty="0"/>
          </a:p>
        </p:txBody>
      </p:sp>
      <p:pic>
        <p:nvPicPr>
          <p:cNvPr id="2" name="Graphic 1" descr="Internet met effen opvulling">
            <a:extLst>
              <a:ext uri="{FF2B5EF4-FFF2-40B4-BE49-F238E27FC236}">
                <a16:creationId xmlns:a16="http://schemas.microsoft.com/office/drawing/2014/main" id="{1D937D82-270E-BEBD-2C65-682B250D1E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5940" y="3685494"/>
            <a:ext cx="563236" cy="563236"/>
          </a:xfrm>
          <a:prstGeom prst="rect">
            <a:avLst/>
          </a:prstGeom>
        </p:spPr>
      </p:pic>
      <p:pic>
        <p:nvPicPr>
          <p:cNvPr id="4" name="Graphic 3" descr="E-mail met effen opvulling">
            <a:extLst>
              <a:ext uri="{FF2B5EF4-FFF2-40B4-BE49-F238E27FC236}">
                <a16:creationId xmlns:a16="http://schemas.microsoft.com/office/drawing/2014/main" id="{9EBEAC13-545F-36B2-86CE-F77BE70883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8958" y="4248730"/>
            <a:ext cx="457200" cy="457200"/>
          </a:xfrm>
          <a:prstGeom prst="rect">
            <a:avLst/>
          </a:prstGeom>
        </p:spPr>
      </p:pic>
      <p:pic>
        <p:nvPicPr>
          <p:cNvPr id="6" name="Graphic 5" descr="Chatballon met effen opvulling">
            <a:extLst>
              <a:ext uri="{FF2B5EF4-FFF2-40B4-BE49-F238E27FC236}">
                <a16:creationId xmlns:a16="http://schemas.microsoft.com/office/drawing/2014/main" id="{B4632D77-2002-6720-A386-B9F1012701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1826" y="4811966"/>
            <a:ext cx="563236" cy="563236"/>
          </a:xfrm>
          <a:prstGeom prst="rect">
            <a:avLst/>
          </a:prstGeom>
        </p:spPr>
      </p:pic>
      <p:pic>
        <p:nvPicPr>
          <p:cNvPr id="8" name="Graphic 7" descr="Ontvanger met effen opvulling">
            <a:extLst>
              <a:ext uri="{FF2B5EF4-FFF2-40B4-BE49-F238E27FC236}">
                <a16:creationId xmlns:a16="http://schemas.microsoft.com/office/drawing/2014/main" id="{62DA8C9A-F5BA-2306-6B46-53B187FCF6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58958" y="3216286"/>
            <a:ext cx="425427" cy="4254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5"/>
          <p:cNvSpPr txBox="1">
            <a:spLocks noGrp="1"/>
          </p:cNvSpPr>
          <p:nvPr>
            <p:ph type="title"/>
          </p:nvPr>
        </p:nvSpPr>
        <p:spPr>
          <a:xfrm>
            <a:off x="819553" y="2475649"/>
            <a:ext cx="617724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nl-NL" b="1"/>
              <a:t>INHOUD CONVENTIE</a:t>
            </a:r>
            <a:endParaRPr sz="24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5122" name="Picture 2" descr="OCMW – MEDICHAZAL">
            <a:extLst>
              <a:ext uri="{FF2B5EF4-FFF2-40B4-BE49-F238E27FC236}">
                <a16:creationId xmlns:a16="http://schemas.microsoft.com/office/drawing/2014/main" id="{C1E459F8-91C4-F5DF-D45A-E6CC3E0FC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046" y="5738751"/>
            <a:ext cx="2054860" cy="1115060"/>
          </a:xfrm>
          <a:prstGeom prst="rect">
            <a:avLst/>
          </a:prstGeom>
          <a:noFill/>
          <a:extLst>
            <a:ext uri="{909E8E84-426E-40DD-AFC4-6F175D3DCCD1}">
              <a14:hiddenFill xmlns:a14="http://schemas.microsoft.com/office/drawing/2010/main">
                <a:solidFill>
                  <a:srgbClr val="FFFFFF"/>
                </a:solidFill>
              </a14:hiddenFill>
            </a:ext>
          </a:extLst>
        </p:spPr>
      </p:pic>
      <p:sp>
        <p:nvSpPr>
          <p:cNvPr id="356" name="Google Shape;35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83900"/>
              <a:buNone/>
            </a:pPr>
            <a:br>
              <a:rPr lang="nl-NL" sz="4900">
                <a:solidFill>
                  <a:schemeClr val="lt1"/>
                </a:solidFill>
                <a:latin typeface="Calibri"/>
                <a:ea typeface="Calibri"/>
                <a:cs typeface="Calibri"/>
                <a:sym typeface="Calibri"/>
              </a:rPr>
            </a:br>
            <a:r>
              <a:rPr lang="nl-NL" sz="4900">
                <a:solidFill>
                  <a:schemeClr val="lt1"/>
                </a:solidFill>
                <a:latin typeface="Calibri"/>
                <a:ea typeface="Calibri"/>
                <a:cs typeface="Calibri"/>
                <a:sym typeface="Calibri"/>
              </a:rPr>
              <a:t>Openbaar Centrum voor </a:t>
            </a:r>
            <a:br>
              <a:rPr lang="nl-NL" sz="4900">
                <a:solidFill>
                  <a:schemeClr val="lt1"/>
                </a:solidFill>
                <a:latin typeface="Calibri"/>
                <a:ea typeface="Calibri"/>
                <a:cs typeface="Calibri"/>
                <a:sym typeface="Calibri"/>
              </a:rPr>
            </a:br>
            <a:r>
              <a:rPr lang="nl-NL" sz="4900">
                <a:solidFill>
                  <a:schemeClr val="lt1"/>
                </a:solidFill>
                <a:latin typeface="Calibri"/>
                <a:ea typeface="Calibri"/>
                <a:cs typeface="Calibri"/>
                <a:sym typeface="Calibri"/>
              </a:rPr>
              <a:t>Maatschappelijk Welzijn (OCMW) (1/3)</a:t>
            </a:r>
            <a:br>
              <a:rPr lang="nl-NL" sz="2400">
                <a:solidFill>
                  <a:srgbClr val="FFFFFF"/>
                </a:solidFill>
              </a:rPr>
            </a:br>
            <a:br>
              <a:rPr lang="nl-NL" sz="2400">
                <a:solidFill>
                  <a:srgbClr val="FFFFFF"/>
                </a:solidFill>
              </a:rPr>
            </a:br>
            <a:endParaRPr sz="2400">
              <a:solidFill>
                <a:srgbClr val="FFFFFF"/>
              </a:solidFill>
            </a:endParaRPr>
          </a:p>
        </p:txBody>
      </p:sp>
      <p:sp>
        <p:nvSpPr>
          <p:cNvPr id="357" name="Google Shape;357;p48"/>
          <p:cNvSpPr txBox="1">
            <a:spLocks noGrp="1"/>
          </p:cNvSpPr>
          <p:nvPr>
            <p:ph type="body" idx="1"/>
          </p:nvPr>
        </p:nvSpPr>
        <p:spPr>
          <a:xfrm>
            <a:off x="878840" y="2263645"/>
            <a:ext cx="10515600" cy="3476438"/>
          </a:xfrm>
          <a:prstGeom prst="rect">
            <a:avLst/>
          </a:prstGeom>
          <a:noFill/>
          <a:ln>
            <a:noFill/>
          </a:ln>
        </p:spPr>
        <p:txBody>
          <a:bodyPr spcFirstLastPara="1" wrap="square" lIns="91425" tIns="45700" rIns="91425" bIns="45700" anchor="t" anchorCtr="0">
            <a:normAutofit lnSpcReduction="10000"/>
          </a:bodyPr>
          <a:lstStyle/>
          <a:p>
            <a:pPr marL="171450" indent="-171450">
              <a:buFont typeface="Noto Sans Symbols"/>
              <a:buChar char="▪"/>
            </a:pPr>
            <a:r>
              <a:rPr lang="nl-NL" sz="2400" dirty="0"/>
              <a:t>Wie onvoldoende bestaansmiddelen of geen vaste woonplaats heeft, en op legale wijze in België verblijft, kan beroep doen op </a:t>
            </a:r>
            <a:r>
              <a:rPr lang="nl-NL" sz="2400" b="1" dirty="0"/>
              <a:t>sociale bijstand</a:t>
            </a:r>
            <a:r>
              <a:rPr lang="nl-NL" sz="2400" dirty="0"/>
              <a:t>.</a:t>
            </a:r>
          </a:p>
          <a:p>
            <a:pPr marL="171450" indent="-171450">
              <a:buFont typeface="Noto Sans Symbols"/>
              <a:buChar char="▪"/>
            </a:pPr>
            <a:r>
              <a:rPr lang="nl-NL" sz="2400" dirty="0"/>
              <a:t>Het OCMW verzekert</a:t>
            </a:r>
            <a:r>
              <a:rPr lang="nl-NL" sz="2400" b="0" i="0" dirty="0">
                <a:latin typeface="Calibri"/>
                <a:ea typeface="Calibri"/>
                <a:cs typeface="Calibri"/>
                <a:sym typeface="Calibri"/>
              </a:rPr>
              <a:t> een aantal </a:t>
            </a:r>
            <a:r>
              <a:rPr lang="nl-NL" sz="2400" b="1" i="0" dirty="0">
                <a:latin typeface="Calibri"/>
                <a:ea typeface="Calibri"/>
                <a:cs typeface="Calibri"/>
                <a:sym typeface="Calibri"/>
              </a:rPr>
              <a:t>maatschappelijke dienstverleningen </a:t>
            </a:r>
            <a:r>
              <a:rPr lang="nl-NL" sz="2400" b="0" i="0" dirty="0">
                <a:latin typeface="Calibri"/>
                <a:ea typeface="Calibri"/>
                <a:cs typeface="Calibri"/>
                <a:sym typeface="Calibri"/>
              </a:rPr>
              <a:t>en zorgt zo voor het welzijn van iedere burger die recht he</a:t>
            </a:r>
            <a:r>
              <a:rPr lang="nl-NL" sz="2400" i="0" dirty="0">
                <a:latin typeface="Calibri"/>
                <a:ea typeface="Calibri"/>
                <a:cs typeface="Calibri"/>
                <a:sym typeface="Calibri"/>
              </a:rPr>
              <a:t>eft op sociale bijstand</a:t>
            </a:r>
            <a:r>
              <a:rPr lang="nl-NL" sz="2400" dirty="0"/>
              <a:t> </a:t>
            </a:r>
            <a:endParaRPr sz="2400"/>
          </a:p>
          <a:p>
            <a:pPr marL="171450" indent="-171450">
              <a:buFont typeface="Noto Sans Symbols"/>
              <a:buChar char="▪"/>
            </a:pPr>
            <a:r>
              <a:rPr lang="nl-NL" sz="2400" dirty="0"/>
              <a:t>Het OCMW gaat </a:t>
            </a:r>
            <a:r>
              <a:rPr lang="nl-NL" sz="2400" b="1" dirty="0"/>
              <a:t>in functie van de persoonlijke of familiale toestand</a:t>
            </a:r>
            <a:r>
              <a:rPr lang="nl-NL" sz="2400" dirty="0"/>
              <a:t> van de persoon na welke hulp het meest geschikt is en biedt hem of haar dan de gepaste middelen om aan die behoefte te voldoen.</a:t>
            </a:r>
          </a:p>
          <a:p>
            <a:pPr marL="171450" indent="-171450">
              <a:buFont typeface="Noto Sans Symbols"/>
              <a:buChar char="▪"/>
            </a:pPr>
            <a:r>
              <a:rPr lang="nl-NL" sz="2400" b="1" dirty="0"/>
              <a:t>Elke gemeente of stad</a:t>
            </a:r>
            <a:r>
              <a:rPr lang="nl-NL" sz="2400" dirty="0"/>
              <a:t> heeft een eigen OCMW dat een brede waaier aan diensten aanbiedt. Deze kunnen verschillen per stad/gemeente/regio</a:t>
            </a:r>
            <a:endParaRPr lang="nl-NL" sz="2400" b="0" i="0" dirty="0">
              <a:latin typeface="Calibri"/>
              <a:ea typeface="Calibri"/>
              <a:cs typeface="Calibri"/>
            </a:endParaRPr>
          </a:p>
          <a:p>
            <a:pPr marL="0" lvl="0" indent="0" algn="l" rtl="0">
              <a:lnSpc>
                <a:spcPct val="90000"/>
              </a:lnSpc>
              <a:spcBef>
                <a:spcPts val="1000"/>
              </a:spcBef>
              <a:spcAft>
                <a:spcPts val="0"/>
              </a:spcAft>
              <a:buSzPts val="1800"/>
              <a:buFont typeface="Arial"/>
              <a:buNone/>
            </a:pPr>
            <a:endParaRPr sz="2400" dirty="0">
              <a:solidFill>
                <a:schemeClr val="dk1"/>
              </a:solidFill>
              <a:latin typeface="Calibri"/>
              <a:ea typeface="Calibri"/>
              <a:cs typeface="Calibri"/>
            </a:endParaRPr>
          </a:p>
          <a:p>
            <a:pPr marL="171450" lvl="0" indent="-57150" algn="l" rtl="0">
              <a:lnSpc>
                <a:spcPct val="90000"/>
              </a:lnSpc>
              <a:spcBef>
                <a:spcPts val="1000"/>
              </a:spcBef>
              <a:spcAft>
                <a:spcPts val="0"/>
              </a:spcAft>
              <a:buSzPts val="1800"/>
              <a:buFont typeface="Noto Sans Symbols"/>
              <a:buNone/>
            </a:pPr>
            <a:endParaRPr sz="2400" dirty="0">
              <a:latin typeface="Calibri"/>
              <a:ea typeface="Calibri"/>
              <a:cs typeface="Calibri"/>
            </a:endParaRPr>
          </a:p>
          <a:p>
            <a:pPr marL="285750" lvl="0" indent="-171450" algn="l" rtl="0">
              <a:lnSpc>
                <a:spcPct val="90000"/>
              </a:lnSpc>
              <a:spcBef>
                <a:spcPts val="1000"/>
              </a:spcBef>
              <a:spcAft>
                <a:spcPts val="0"/>
              </a:spcAft>
              <a:buSzPts val="1800"/>
              <a:buFont typeface="Arial"/>
              <a:buNone/>
            </a:pPr>
            <a:endParaRPr sz="2400" dirty="0">
              <a:latin typeface="Calibri"/>
              <a:ea typeface="Calibri"/>
              <a:cs typeface="Calibri"/>
              <a:sym typeface="Calibri"/>
            </a:endParaRPr>
          </a:p>
          <a:p>
            <a:pPr marL="285750" lvl="0" indent="-171450" algn="l" rtl="0">
              <a:lnSpc>
                <a:spcPct val="90000"/>
              </a:lnSpc>
              <a:spcBef>
                <a:spcPts val="1000"/>
              </a:spcBef>
              <a:spcAft>
                <a:spcPts val="0"/>
              </a:spcAft>
              <a:buNone/>
            </a:pPr>
            <a:endParaRPr sz="2400" dirty="0"/>
          </a:p>
          <a:p>
            <a:pPr marL="0" indent="0">
              <a:buSzPts val="2800"/>
              <a:buNone/>
            </a:pPr>
            <a:endParaRPr lang="nl-NL"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700"/>
              <a:buNone/>
            </a:pPr>
            <a:r>
              <a:rPr lang="nl-NL">
                <a:solidFill>
                  <a:schemeClr val="lt1"/>
                </a:solidFill>
                <a:latin typeface="Calibri"/>
                <a:ea typeface="Calibri"/>
                <a:cs typeface="Calibri"/>
                <a:sym typeface="Calibri"/>
              </a:rPr>
              <a:t>Openbaar Centrum voor </a:t>
            </a:r>
            <a:br>
              <a:rPr lang="nl-NL">
                <a:solidFill>
                  <a:schemeClr val="lt1"/>
                </a:solidFill>
                <a:latin typeface="Calibri"/>
                <a:ea typeface="Calibri"/>
                <a:cs typeface="Calibri"/>
                <a:sym typeface="Calibri"/>
              </a:rPr>
            </a:br>
            <a:r>
              <a:rPr lang="nl-NL">
                <a:solidFill>
                  <a:schemeClr val="lt1"/>
                </a:solidFill>
                <a:latin typeface="Calibri"/>
                <a:ea typeface="Calibri"/>
                <a:cs typeface="Calibri"/>
                <a:sym typeface="Calibri"/>
              </a:rPr>
              <a:t>Maatschappelijk Welzijn (OCMW) (2/3)</a:t>
            </a:r>
            <a:endParaRPr>
              <a:solidFill>
                <a:srgbClr val="FFFFFF"/>
              </a:solidFill>
            </a:endParaRPr>
          </a:p>
        </p:txBody>
      </p:sp>
      <p:sp>
        <p:nvSpPr>
          <p:cNvPr id="363" name="Google Shape;363;p49"/>
          <p:cNvSpPr txBox="1">
            <a:spLocks noGrp="1"/>
          </p:cNvSpPr>
          <p:nvPr>
            <p:ph type="body" idx="1"/>
          </p:nvPr>
        </p:nvSpPr>
        <p:spPr>
          <a:xfrm>
            <a:off x="1159212" y="2194038"/>
            <a:ext cx="10515600" cy="37202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900"/>
              <a:buNone/>
            </a:pPr>
            <a:r>
              <a:rPr lang="nl-NL" sz="2200" i="0" dirty="0">
                <a:solidFill>
                  <a:schemeClr val="dk1"/>
                </a:solidFill>
                <a:latin typeface="Calibri"/>
                <a:ea typeface="Calibri"/>
                <a:cs typeface="Calibri"/>
                <a:sym typeface="Calibri"/>
              </a:rPr>
              <a:t>Enkele voorbeelden van hulpverlening door het OCMW:</a:t>
            </a:r>
            <a:endParaRPr sz="2200" dirty="0"/>
          </a:p>
          <a:p>
            <a:pPr marL="285750" lvl="0" indent="-285750" algn="l" rtl="0">
              <a:lnSpc>
                <a:spcPct val="90000"/>
              </a:lnSpc>
              <a:spcBef>
                <a:spcPts val="1000"/>
              </a:spcBef>
              <a:spcAft>
                <a:spcPts val="0"/>
              </a:spcAft>
              <a:buSzPts val="1800"/>
              <a:buFont typeface="Noto Sans Symbols"/>
              <a:buChar char="▪"/>
            </a:pPr>
            <a:r>
              <a:rPr lang="nl-NL" sz="2200" dirty="0">
                <a:solidFill>
                  <a:schemeClr val="dk1"/>
                </a:solidFill>
                <a:latin typeface="Calibri"/>
                <a:ea typeface="Calibri"/>
                <a:cs typeface="Calibri"/>
                <a:sym typeface="Calibri"/>
              </a:rPr>
              <a:t>Financiële hulp</a:t>
            </a:r>
            <a:endParaRPr sz="2200" dirty="0"/>
          </a:p>
          <a:p>
            <a:pPr marL="285750" lvl="0" indent="-285750" algn="l" rtl="0">
              <a:lnSpc>
                <a:spcPct val="90000"/>
              </a:lnSpc>
              <a:spcBef>
                <a:spcPts val="1000"/>
              </a:spcBef>
              <a:spcAft>
                <a:spcPts val="0"/>
              </a:spcAft>
              <a:buSzPts val="1800"/>
              <a:buFont typeface="Noto Sans Symbols"/>
              <a:buChar char="▪"/>
            </a:pPr>
            <a:r>
              <a:rPr lang="nl-NL" sz="2200" b="0" i="0" dirty="0">
                <a:solidFill>
                  <a:schemeClr val="dk1"/>
                </a:solidFill>
                <a:latin typeface="Calibri"/>
                <a:ea typeface="Calibri"/>
                <a:cs typeface="Calibri"/>
                <a:sym typeface="Calibri"/>
              </a:rPr>
              <a:t>Huisvesting</a:t>
            </a:r>
            <a:endParaRPr sz="2200" dirty="0"/>
          </a:p>
          <a:p>
            <a:pPr marL="285750" lvl="0" indent="-285750" algn="l" rtl="0">
              <a:lnSpc>
                <a:spcPct val="90000"/>
              </a:lnSpc>
              <a:spcBef>
                <a:spcPts val="1000"/>
              </a:spcBef>
              <a:spcAft>
                <a:spcPts val="0"/>
              </a:spcAft>
              <a:buSzPts val="1800"/>
              <a:buFont typeface="Noto Sans Symbols"/>
              <a:buChar char="▪"/>
            </a:pPr>
            <a:r>
              <a:rPr lang="nl-NL" sz="2200" dirty="0">
                <a:solidFill>
                  <a:schemeClr val="dk1"/>
                </a:solidFill>
                <a:latin typeface="Calibri"/>
                <a:ea typeface="Calibri"/>
                <a:cs typeface="Calibri"/>
                <a:sym typeface="Calibri"/>
              </a:rPr>
              <a:t>Medische hulp</a:t>
            </a:r>
            <a:endParaRPr sz="2200" dirty="0"/>
          </a:p>
          <a:p>
            <a:pPr marL="285750" lvl="0" indent="-285750" algn="l" rtl="0">
              <a:lnSpc>
                <a:spcPct val="90000"/>
              </a:lnSpc>
              <a:spcBef>
                <a:spcPts val="1000"/>
              </a:spcBef>
              <a:spcAft>
                <a:spcPts val="0"/>
              </a:spcAft>
              <a:buSzPts val="1800"/>
              <a:buFont typeface="Noto Sans Symbols"/>
              <a:buChar char="▪"/>
            </a:pPr>
            <a:r>
              <a:rPr lang="nl-NL" sz="2200" b="0" i="0" dirty="0">
                <a:solidFill>
                  <a:schemeClr val="dk1"/>
                </a:solidFill>
                <a:latin typeface="Calibri"/>
                <a:ea typeface="Calibri"/>
                <a:cs typeface="Calibri"/>
                <a:sym typeface="Calibri"/>
              </a:rPr>
              <a:t>Thuiszorg</a:t>
            </a:r>
            <a:endParaRPr sz="2200" dirty="0"/>
          </a:p>
          <a:p>
            <a:pPr marL="285750" lvl="0" indent="-285750" algn="l" rtl="0">
              <a:lnSpc>
                <a:spcPct val="90000"/>
              </a:lnSpc>
              <a:spcBef>
                <a:spcPts val="1000"/>
              </a:spcBef>
              <a:spcAft>
                <a:spcPts val="0"/>
              </a:spcAft>
              <a:buSzPts val="1800"/>
              <a:buFont typeface="Noto Sans Symbols"/>
              <a:buChar char="▪"/>
            </a:pPr>
            <a:r>
              <a:rPr lang="nl-NL" sz="2200" dirty="0">
                <a:solidFill>
                  <a:schemeClr val="dk1"/>
                </a:solidFill>
                <a:latin typeface="Calibri"/>
                <a:ea typeface="Calibri"/>
                <a:cs typeface="Calibri"/>
                <a:sym typeface="Calibri"/>
              </a:rPr>
              <a:t>Werkverschaffing</a:t>
            </a:r>
            <a:endParaRPr sz="2200" dirty="0"/>
          </a:p>
          <a:p>
            <a:pPr marL="285750" lvl="0" indent="-285750" algn="l" rtl="0">
              <a:lnSpc>
                <a:spcPct val="90000"/>
              </a:lnSpc>
              <a:spcBef>
                <a:spcPts val="1000"/>
              </a:spcBef>
              <a:spcAft>
                <a:spcPts val="0"/>
              </a:spcAft>
              <a:buSzPts val="1800"/>
              <a:buFont typeface="Noto Sans Symbols"/>
              <a:buChar char="▪"/>
            </a:pPr>
            <a:r>
              <a:rPr lang="nl-NL" sz="2200" b="0" i="0" dirty="0">
                <a:solidFill>
                  <a:schemeClr val="dk1"/>
                </a:solidFill>
                <a:latin typeface="Calibri"/>
                <a:ea typeface="Calibri"/>
                <a:cs typeface="Calibri"/>
                <a:sym typeface="Calibri"/>
              </a:rPr>
              <a:t>Schuldbemiddeling</a:t>
            </a:r>
            <a:endParaRPr sz="2200" dirty="0"/>
          </a:p>
          <a:p>
            <a:pPr marL="285750" lvl="0" indent="-285750" algn="l" rtl="0">
              <a:lnSpc>
                <a:spcPct val="90000"/>
              </a:lnSpc>
              <a:spcBef>
                <a:spcPts val="1000"/>
              </a:spcBef>
              <a:spcAft>
                <a:spcPts val="0"/>
              </a:spcAft>
              <a:buSzPts val="1800"/>
              <a:buFont typeface="Noto Sans Symbols"/>
              <a:buChar char="▪"/>
            </a:pPr>
            <a:r>
              <a:rPr lang="nl-NL" sz="2200" dirty="0">
                <a:solidFill>
                  <a:schemeClr val="dk1"/>
                </a:solidFill>
                <a:latin typeface="Calibri"/>
                <a:ea typeface="Calibri"/>
                <a:cs typeface="Calibri"/>
                <a:sym typeface="Calibri"/>
              </a:rPr>
              <a:t>Psychosociale hulp</a:t>
            </a:r>
            <a:endParaRPr sz="2200" dirty="0"/>
          </a:p>
        </p:txBody>
      </p:sp>
      <p:sp>
        <p:nvSpPr>
          <p:cNvPr id="364" name="Google Shape;364;p49"/>
          <p:cNvSpPr txBox="1"/>
          <p:nvPr/>
        </p:nvSpPr>
        <p:spPr>
          <a:xfrm>
            <a:off x="6604819" y="2716367"/>
            <a:ext cx="4748981" cy="3604023"/>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rgbClr val="000000"/>
              </a:buClr>
              <a:buSzPts val="1800"/>
              <a:buFont typeface="Noto Sans Symbols"/>
              <a:buChar char="▪"/>
            </a:pPr>
            <a:r>
              <a:rPr lang="nl-NL" sz="2200" b="0" i="0" u="none" strike="noStrike" cap="none" dirty="0">
                <a:solidFill>
                  <a:schemeClr val="dk1"/>
                </a:solidFill>
                <a:latin typeface="Calibri"/>
                <a:ea typeface="Calibri"/>
                <a:cs typeface="Calibri"/>
                <a:sym typeface="Calibri"/>
              </a:rPr>
              <a:t>Rechtsbijstand</a:t>
            </a:r>
            <a:endParaRPr sz="22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000000"/>
              </a:buClr>
              <a:buSzPts val="1800"/>
              <a:buFont typeface="Noto Sans Symbols"/>
              <a:buChar char="▪"/>
            </a:pPr>
            <a:r>
              <a:rPr lang="nl-NL" sz="2200" b="0" i="0" u="none" strike="noStrike" cap="none" dirty="0">
                <a:solidFill>
                  <a:schemeClr val="dk1"/>
                </a:solidFill>
                <a:latin typeface="Calibri"/>
                <a:ea typeface="Calibri"/>
                <a:cs typeface="Calibri"/>
                <a:sym typeface="Calibri"/>
              </a:rPr>
              <a:t>Opname in instellingen</a:t>
            </a:r>
            <a:endParaRPr sz="22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000000"/>
              </a:buClr>
              <a:buSzPts val="1800"/>
              <a:buFont typeface="Noto Sans Symbols"/>
              <a:buChar char="▪"/>
            </a:pPr>
            <a:r>
              <a:rPr lang="nl-NL" sz="2200" b="0" i="0" u="none" strike="noStrike" cap="none" dirty="0">
                <a:solidFill>
                  <a:schemeClr val="dk1"/>
                </a:solidFill>
                <a:latin typeface="Calibri"/>
                <a:ea typeface="Calibri"/>
                <a:cs typeface="Calibri"/>
                <a:sym typeface="Calibri"/>
              </a:rPr>
              <a:t>Opvang in dienstencentra</a:t>
            </a:r>
            <a:endParaRPr sz="22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000000"/>
              </a:buClr>
              <a:buSzPts val="1800"/>
              <a:buFont typeface="Noto Sans Symbols"/>
              <a:buChar char="▪"/>
            </a:pPr>
            <a:r>
              <a:rPr lang="nl-NL" sz="2200" b="0" i="0" u="none" strike="noStrike" cap="none" dirty="0">
                <a:solidFill>
                  <a:schemeClr val="dk1"/>
                </a:solidFill>
                <a:latin typeface="Calibri"/>
                <a:ea typeface="Calibri"/>
                <a:cs typeface="Calibri"/>
                <a:sym typeface="Calibri"/>
              </a:rPr>
              <a:t>Crisisopvang</a:t>
            </a:r>
            <a:endParaRPr sz="22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000000"/>
              </a:buClr>
              <a:buSzPts val="1800"/>
              <a:buFont typeface="Noto Sans Symbols"/>
              <a:buChar char="▪"/>
            </a:pPr>
            <a:r>
              <a:rPr lang="nl-NL" sz="2200" b="0" i="0" u="none" strike="noStrike" cap="none" dirty="0">
                <a:solidFill>
                  <a:schemeClr val="dk1"/>
                </a:solidFill>
                <a:latin typeface="Calibri"/>
                <a:ea typeface="Calibri"/>
                <a:cs typeface="Calibri"/>
                <a:sym typeface="Calibri"/>
              </a:rPr>
              <a:t>Begeleiding en financiële bijstand aangaande energievoorziening</a:t>
            </a:r>
            <a:endParaRPr sz="22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000000"/>
              </a:buClr>
              <a:buSzPts val="1800"/>
              <a:buFont typeface="Noto Sans Symbols"/>
              <a:buChar char="▪"/>
            </a:pPr>
            <a:r>
              <a:rPr lang="nl-NL" sz="2200" b="0" i="0" u="none" strike="noStrike" cap="none" dirty="0">
                <a:solidFill>
                  <a:schemeClr val="dk1"/>
                </a:solidFill>
                <a:latin typeface="Calibri"/>
                <a:ea typeface="Calibri"/>
                <a:cs typeface="Calibri"/>
                <a:sym typeface="Calibri"/>
              </a:rPr>
              <a:t>Cultuurcheques om de sociale en culturele participatie te bevorderen </a:t>
            </a:r>
            <a:endParaRPr sz="22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000000"/>
              </a:buClr>
              <a:buSzPts val="1800"/>
              <a:buFont typeface="Noto Sans Symbols"/>
              <a:buChar char="▪"/>
            </a:pPr>
            <a:r>
              <a:rPr lang="nl-NL" sz="2200" b="0" i="0" u="none" strike="noStrike" cap="none" dirty="0">
                <a:solidFill>
                  <a:schemeClr val="dk1"/>
                </a:solidFill>
                <a:latin typeface="Calibri"/>
                <a:ea typeface="Calibri"/>
                <a:cs typeface="Calibri"/>
                <a:sym typeface="Calibri"/>
              </a:rPr>
              <a:t>…</a:t>
            </a:r>
            <a:endParaRPr sz="2200" b="0" i="0" u="none" strike="noStrike" cap="none" dirty="0">
              <a:solidFill>
                <a:srgbClr val="000000"/>
              </a:solidFill>
              <a:latin typeface="Arial"/>
              <a:ea typeface="Arial"/>
              <a:cs typeface="Arial"/>
              <a:sym typeface="Arial"/>
            </a:endParaRPr>
          </a:p>
        </p:txBody>
      </p:sp>
      <p:pic>
        <p:nvPicPr>
          <p:cNvPr id="2" name="Picture 2" descr="OCMW – MEDICHAZAL">
            <a:extLst>
              <a:ext uri="{FF2B5EF4-FFF2-40B4-BE49-F238E27FC236}">
                <a16:creationId xmlns:a16="http://schemas.microsoft.com/office/drawing/2014/main" id="{5EFB8DFF-6A4B-E023-8E8F-125989A8C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820" y="5861238"/>
            <a:ext cx="1829124" cy="999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83900"/>
              <a:buNone/>
            </a:pPr>
            <a:r>
              <a:rPr lang="nl-NL" sz="4900">
                <a:solidFill>
                  <a:schemeClr val="lt1"/>
                </a:solidFill>
                <a:latin typeface="Calibri"/>
                <a:ea typeface="Calibri"/>
                <a:cs typeface="Calibri"/>
                <a:sym typeface="Calibri"/>
              </a:rPr>
              <a:t>Openbaar Centrum voor </a:t>
            </a:r>
            <a:br>
              <a:rPr lang="nl-NL" sz="4900">
                <a:solidFill>
                  <a:schemeClr val="lt1"/>
                </a:solidFill>
                <a:latin typeface="Calibri"/>
                <a:ea typeface="Calibri"/>
                <a:cs typeface="Calibri"/>
                <a:sym typeface="Calibri"/>
              </a:rPr>
            </a:br>
            <a:r>
              <a:rPr lang="nl-NL" sz="4900">
                <a:solidFill>
                  <a:schemeClr val="lt1"/>
                </a:solidFill>
                <a:latin typeface="Calibri"/>
                <a:ea typeface="Calibri"/>
                <a:cs typeface="Calibri"/>
                <a:sym typeface="Calibri"/>
              </a:rPr>
              <a:t>Maatschappelijk Welzijn (OCMW) (3/3)</a:t>
            </a:r>
            <a:br>
              <a:rPr lang="nl-NL" sz="2000">
                <a:solidFill>
                  <a:srgbClr val="FFFFFF"/>
                </a:solidFill>
              </a:rPr>
            </a:br>
            <a:endParaRPr sz="2000">
              <a:solidFill>
                <a:srgbClr val="FFFFFF"/>
              </a:solidFill>
            </a:endParaRPr>
          </a:p>
        </p:txBody>
      </p:sp>
      <p:sp>
        <p:nvSpPr>
          <p:cNvPr id="370" name="Google Shape;370;p50"/>
          <p:cNvSpPr txBox="1">
            <a:spLocks noGrp="1"/>
          </p:cNvSpPr>
          <p:nvPr>
            <p:ph type="body" idx="1"/>
          </p:nvPr>
        </p:nvSpPr>
        <p:spPr>
          <a:xfrm>
            <a:off x="838200" y="2203766"/>
            <a:ext cx="10515600" cy="37202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nl-NL" sz="2200" b="0" i="0" dirty="0">
                <a:solidFill>
                  <a:schemeClr val="dk1"/>
                </a:solidFill>
                <a:latin typeface="Calibri"/>
                <a:ea typeface="Calibri"/>
                <a:cs typeface="Calibri"/>
                <a:sym typeface="Calibri"/>
              </a:rPr>
              <a:t>Over welke diensten een OCMW van een bepaalde gemeente/regio aanbiedt, kan je opzoeken via: </a:t>
            </a:r>
            <a:endParaRPr lang="nl-NL" sz="2200" dirty="0"/>
          </a:p>
          <a:p>
            <a:pPr marL="0" lvl="0" indent="0" algn="l" rtl="0">
              <a:lnSpc>
                <a:spcPct val="90000"/>
              </a:lnSpc>
              <a:spcBef>
                <a:spcPts val="1000"/>
              </a:spcBef>
              <a:spcAft>
                <a:spcPts val="0"/>
              </a:spcAft>
              <a:buSzPts val="1800"/>
              <a:buNone/>
            </a:pPr>
            <a:endParaRPr lang="nl-NL" sz="2200" dirty="0">
              <a:latin typeface="Calibri"/>
              <a:ea typeface="Calibri"/>
              <a:cs typeface="Calibri"/>
              <a:sym typeface="Calibri"/>
            </a:endParaRPr>
          </a:p>
          <a:p>
            <a:pPr marL="0" lvl="0" indent="0" algn="l" rtl="0">
              <a:lnSpc>
                <a:spcPct val="90000"/>
              </a:lnSpc>
              <a:spcBef>
                <a:spcPts val="1000"/>
              </a:spcBef>
              <a:spcAft>
                <a:spcPts val="0"/>
              </a:spcAft>
              <a:buSzPts val="1800"/>
              <a:buNone/>
            </a:pPr>
            <a:endParaRPr lang="nl-NL" sz="2200" dirty="0"/>
          </a:p>
          <a:p>
            <a:pPr marL="0" lvl="0" indent="0" algn="l" rtl="0">
              <a:lnSpc>
                <a:spcPct val="90000"/>
              </a:lnSpc>
              <a:spcBef>
                <a:spcPts val="1000"/>
              </a:spcBef>
              <a:spcAft>
                <a:spcPts val="0"/>
              </a:spcAft>
              <a:buSzPts val="1800"/>
              <a:buNone/>
            </a:pPr>
            <a:endParaRPr lang="nl-NL" sz="2200" dirty="0"/>
          </a:p>
          <a:p>
            <a:pPr marL="0" lvl="0" indent="0" algn="l" rtl="0">
              <a:lnSpc>
                <a:spcPct val="90000"/>
              </a:lnSpc>
              <a:spcBef>
                <a:spcPts val="1000"/>
              </a:spcBef>
              <a:spcAft>
                <a:spcPts val="0"/>
              </a:spcAft>
              <a:buSzPts val="1800"/>
              <a:buNone/>
            </a:pPr>
            <a:endParaRPr sz="2200" dirty="0">
              <a:latin typeface="Calibri"/>
              <a:ea typeface="Calibri"/>
              <a:cs typeface="Calibri"/>
              <a:sym typeface="Calibri"/>
            </a:endParaRPr>
          </a:p>
          <a:p>
            <a:pPr marL="0" lvl="0" indent="0" algn="l" rtl="0">
              <a:lnSpc>
                <a:spcPct val="90000"/>
              </a:lnSpc>
              <a:spcBef>
                <a:spcPts val="1000"/>
              </a:spcBef>
              <a:spcAft>
                <a:spcPts val="0"/>
              </a:spcAft>
              <a:buSzPts val="1800"/>
              <a:buNone/>
            </a:pPr>
            <a:r>
              <a:rPr lang="nl-NL" sz="2200" dirty="0">
                <a:solidFill>
                  <a:schemeClr val="dk1"/>
                </a:solidFill>
                <a:latin typeface="Calibri"/>
                <a:ea typeface="Calibri"/>
                <a:cs typeface="Calibri"/>
                <a:sym typeface="Calibri"/>
              </a:rPr>
              <a:t>Als cliënten/patiënten beroep willen doen op maatschappelijke hulp, dan dienen ze contact op te nemen met het OCMW van hun gemeente</a:t>
            </a:r>
            <a:endParaRPr lang="nl-NL" sz="2200" b="0" i="0" dirty="0">
              <a:solidFill>
                <a:schemeClr val="dk1"/>
              </a:solidFill>
              <a:latin typeface="Calibri"/>
              <a:ea typeface="Calibri"/>
              <a:cs typeface="Calibri"/>
              <a:sym typeface="Calibri"/>
            </a:endParaRPr>
          </a:p>
          <a:p>
            <a:pPr marL="171450" lvl="0" indent="-57150" algn="l" rtl="0">
              <a:lnSpc>
                <a:spcPct val="90000"/>
              </a:lnSpc>
              <a:spcBef>
                <a:spcPts val="1000"/>
              </a:spcBef>
              <a:spcAft>
                <a:spcPts val="0"/>
              </a:spcAft>
              <a:buSzPts val="1800"/>
              <a:buFont typeface="Noto Sans Symbols"/>
              <a:buNone/>
            </a:pPr>
            <a:endParaRPr sz="2200" dirty="0">
              <a:solidFill>
                <a:schemeClr val="dk1"/>
              </a:solidFill>
              <a:latin typeface="Calibri"/>
              <a:ea typeface="Calibri"/>
              <a:cs typeface="Calibri"/>
              <a:sym typeface="Calibri"/>
            </a:endParaRPr>
          </a:p>
          <a:p>
            <a:pPr marL="285750" lvl="0" indent="-171450" algn="l" rtl="0">
              <a:lnSpc>
                <a:spcPct val="90000"/>
              </a:lnSpc>
              <a:spcBef>
                <a:spcPts val="1000"/>
              </a:spcBef>
              <a:spcAft>
                <a:spcPts val="0"/>
              </a:spcAft>
              <a:buSzPts val="1800"/>
              <a:buFont typeface="Arial"/>
              <a:buNone/>
            </a:pPr>
            <a:endParaRPr sz="2200" dirty="0">
              <a:latin typeface="Calibri"/>
              <a:ea typeface="Calibri"/>
              <a:cs typeface="Calibri"/>
              <a:sym typeface="Calibri"/>
            </a:endParaRPr>
          </a:p>
          <a:p>
            <a:pPr marL="285750" lvl="0" indent="-171450" algn="l" rtl="0">
              <a:lnSpc>
                <a:spcPct val="90000"/>
              </a:lnSpc>
              <a:spcBef>
                <a:spcPts val="1000"/>
              </a:spcBef>
              <a:spcAft>
                <a:spcPts val="0"/>
              </a:spcAft>
              <a:buSzPts val="1800"/>
              <a:buFont typeface="Arial"/>
              <a:buNone/>
            </a:pPr>
            <a:endParaRPr sz="2200" dirty="0">
              <a:latin typeface="Calibri"/>
              <a:ea typeface="Calibri"/>
              <a:cs typeface="Calibri"/>
              <a:sym typeface="Calibri"/>
            </a:endParaRPr>
          </a:p>
          <a:p>
            <a:pPr marL="0" lvl="0" indent="0" algn="l" rtl="0">
              <a:lnSpc>
                <a:spcPct val="90000"/>
              </a:lnSpc>
              <a:spcBef>
                <a:spcPts val="1000"/>
              </a:spcBef>
              <a:spcAft>
                <a:spcPts val="0"/>
              </a:spcAft>
              <a:buSzPts val="2800"/>
              <a:buNone/>
            </a:pPr>
            <a:endParaRPr sz="2200" dirty="0"/>
          </a:p>
        </p:txBody>
      </p:sp>
      <p:pic>
        <p:nvPicPr>
          <p:cNvPr id="2" name="Picture 2" descr="OCMW – MEDICHAZAL">
            <a:extLst>
              <a:ext uri="{FF2B5EF4-FFF2-40B4-BE49-F238E27FC236}">
                <a16:creationId xmlns:a16="http://schemas.microsoft.com/office/drawing/2014/main" id="{9B2D0F8E-0777-BC28-E2EE-838CC2CA4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620" y="5739318"/>
            <a:ext cx="1829124" cy="99992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7B3025FB-758C-65B9-742C-1E191BA421BB}"/>
              </a:ext>
            </a:extLst>
          </p:cNvPr>
          <p:cNvSpPr txBox="1"/>
          <p:nvPr/>
        </p:nvSpPr>
        <p:spPr>
          <a:xfrm>
            <a:off x="2535676" y="3211564"/>
            <a:ext cx="7120647" cy="1179810"/>
          </a:xfrm>
          <a:prstGeom prst="rect">
            <a:avLst/>
          </a:prstGeom>
          <a:noFill/>
        </p:spPr>
        <p:txBody>
          <a:bodyPr wrap="square" numCol="2">
            <a:spAutoFit/>
          </a:bodyPr>
          <a:lstStyle/>
          <a:p>
            <a:pPr marL="285750" lvl="0" indent="-285750" algn="l" rtl="0">
              <a:lnSpc>
                <a:spcPct val="90000"/>
              </a:lnSpc>
              <a:spcBef>
                <a:spcPts val="1000"/>
              </a:spcBef>
              <a:spcAft>
                <a:spcPts val="0"/>
              </a:spcAft>
              <a:buSzPts val="1800"/>
              <a:buFont typeface="Noto Sans Symbols"/>
              <a:buChar char="▪"/>
            </a:pPr>
            <a:r>
              <a:rPr lang="nl-NL" sz="2000" u="sng" dirty="0">
                <a:solidFill>
                  <a:srgbClr val="33333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Provincie Antwerpen</a:t>
            </a:r>
            <a:endParaRPr lang="nl-NL" sz="2000" dirty="0">
              <a:solidFill>
                <a:srgbClr val="333332"/>
              </a:solidFill>
              <a:latin typeface="Calibri"/>
              <a:ea typeface="Calibri"/>
              <a:cs typeface="Calibri"/>
              <a:sym typeface="Calibri"/>
            </a:endParaRPr>
          </a:p>
          <a:p>
            <a:pPr marL="285750" lvl="0" indent="-285750" algn="l" rtl="0">
              <a:lnSpc>
                <a:spcPct val="90000"/>
              </a:lnSpc>
              <a:spcBef>
                <a:spcPts val="1000"/>
              </a:spcBef>
              <a:spcAft>
                <a:spcPts val="0"/>
              </a:spcAft>
              <a:buSzPts val="1800"/>
              <a:buFont typeface="Noto Sans Symbols"/>
              <a:buChar char="▪"/>
            </a:pPr>
            <a:r>
              <a:rPr lang="nl-NL" sz="2000" b="0" i="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Provincie Limburg</a:t>
            </a:r>
            <a:endParaRPr lang="nl-NL" sz="2000" b="0" i="0" dirty="0">
              <a:solidFill>
                <a:schemeClr val="dk1"/>
              </a:solidFill>
              <a:latin typeface="Calibri"/>
              <a:ea typeface="Calibri"/>
              <a:cs typeface="Calibri"/>
              <a:sym typeface="Calibri"/>
            </a:endParaRPr>
          </a:p>
          <a:p>
            <a:pPr marL="285750" lvl="0" indent="-285750" algn="l" rtl="0">
              <a:lnSpc>
                <a:spcPct val="90000"/>
              </a:lnSpc>
              <a:spcBef>
                <a:spcPts val="1000"/>
              </a:spcBef>
              <a:spcAft>
                <a:spcPts val="0"/>
              </a:spcAft>
              <a:buSzPts val="1800"/>
              <a:buFont typeface="Noto Sans Symbols"/>
              <a:buChar char="▪"/>
            </a:pPr>
            <a:r>
              <a:rPr lang="nl-NL" sz="20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Provincie Oost-Vlaanderen</a:t>
            </a:r>
            <a:endParaRPr lang="nl-NL" sz="2000" dirty="0">
              <a:solidFill>
                <a:schemeClr val="dk1"/>
              </a:solidFill>
              <a:latin typeface="Calibri"/>
              <a:ea typeface="Calibri"/>
              <a:cs typeface="Calibri"/>
              <a:sym typeface="Calibri"/>
            </a:endParaRPr>
          </a:p>
          <a:p>
            <a:pPr marL="285750" lvl="0" indent="-285750" algn="l" rtl="0">
              <a:lnSpc>
                <a:spcPct val="90000"/>
              </a:lnSpc>
              <a:spcBef>
                <a:spcPts val="1000"/>
              </a:spcBef>
              <a:spcAft>
                <a:spcPts val="0"/>
              </a:spcAft>
              <a:buSzPts val="1800"/>
              <a:buFont typeface="Noto Sans Symbols"/>
              <a:buChar char="▪"/>
            </a:pPr>
            <a:r>
              <a:rPr lang="nl-NL" sz="2000" b="0" i="0"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Provincie Vlaams-Brabant</a:t>
            </a:r>
            <a:endParaRPr lang="nl-NL" sz="2000" b="0" i="0" dirty="0">
              <a:solidFill>
                <a:schemeClr val="dk1"/>
              </a:solidFill>
              <a:latin typeface="Calibri"/>
              <a:ea typeface="Calibri"/>
              <a:cs typeface="Calibri"/>
              <a:sym typeface="Calibri"/>
            </a:endParaRPr>
          </a:p>
          <a:p>
            <a:pPr marL="285750" lvl="0" indent="-285750" algn="l" rtl="0">
              <a:lnSpc>
                <a:spcPct val="90000"/>
              </a:lnSpc>
              <a:spcBef>
                <a:spcPts val="1000"/>
              </a:spcBef>
              <a:spcAft>
                <a:spcPts val="0"/>
              </a:spcAft>
              <a:buSzPts val="1800"/>
              <a:buFont typeface="Noto Sans Symbols"/>
              <a:buChar char="▪"/>
            </a:pPr>
            <a:r>
              <a:rPr lang="nl-NL" sz="2000"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Provincie West-Vlaanderen </a:t>
            </a:r>
            <a:endParaRPr lang="nl-NL" sz="2000" dirty="0">
              <a:solidFill>
                <a:schemeClr val="dk1"/>
              </a:solidFill>
              <a:latin typeface="Calibri"/>
              <a:ea typeface="Calibri"/>
              <a:cs typeface="Calibri"/>
              <a:sym typeface="Calibri"/>
            </a:endParaRPr>
          </a:p>
          <a:p>
            <a:pPr marL="285750" lvl="0" indent="-285750" algn="l" rtl="0">
              <a:lnSpc>
                <a:spcPct val="90000"/>
              </a:lnSpc>
              <a:spcBef>
                <a:spcPts val="1000"/>
              </a:spcBef>
              <a:spcAft>
                <a:spcPts val="0"/>
              </a:spcAft>
              <a:buSzPts val="1800"/>
              <a:buFont typeface="Noto Sans Symbols"/>
              <a:buChar char="▪"/>
            </a:pPr>
            <a:r>
              <a:rPr lang="nl-NL" sz="2000" b="0" i="0" u="sng"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Brussel </a:t>
            </a:r>
            <a:endParaRPr lang="nl-NL" sz="2000" b="0" i="0" dirty="0">
              <a:solidFill>
                <a:schemeClr val="dk1"/>
              </a:solidFill>
              <a:latin typeface="Calibri"/>
              <a:ea typeface="Calibri"/>
              <a:cs typeface="Calibri"/>
              <a:sym typeface="Calibri"/>
            </a:endParaRPr>
          </a:p>
        </p:txBody>
      </p:sp>
      <p:pic>
        <p:nvPicPr>
          <p:cNvPr id="6" name="Graphic 5" descr="Cursor met effen opvulling">
            <a:extLst>
              <a:ext uri="{FF2B5EF4-FFF2-40B4-BE49-F238E27FC236}">
                <a16:creationId xmlns:a16="http://schemas.microsoft.com/office/drawing/2014/main" id="{E5527670-6A13-F775-B3D7-2C598C4AFE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517122">
            <a:off x="1864466" y="3871624"/>
            <a:ext cx="727863" cy="72786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700"/>
              <a:buNone/>
            </a:pPr>
            <a:r>
              <a:rPr lang="nl-NL">
                <a:solidFill>
                  <a:schemeClr val="lt1"/>
                </a:solidFill>
                <a:latin typeface="Calibri"/>
                <a:ea typeface="Calibri"/>
                <a:cs typeface="Calibri"/>
                <a:sym typeface="Calibri"/>
              </a:rPr>
              <a:t>Mutualiteiten</a:t>
            </a:r>
            <a:endParaRPr sz="2000">
              <a:solidFill>
                <a:srgbClr val="FFFFFF"/>
              </a:solidFill>
            </a:endParaRPr>
          </a:p>
        </p:txBody>
      </p:sp>
      <p:sp>
        <p:nvSpPr>
          <p:cNvPr id="376" name="Google Shape;376;p66"/>
          <p:cNvSpPr txBox="1">
            <a:spLocks noGrp="1"/>
          </p:cNvSpPr>
          <p:nvPr>
            <p:ph type="body" idx="1"/>
          </p:nvPr>
        </p:nvSpPr>
        <p:spPr>
          <a:xfrm>
            <a:off x="1799616" y="2159540"/>
            <a:ext cx="9951395" cy="4581727"/>
          </a:xfrm>
          <a:prstGeom prst="rect">
            <a:avLst/>
          </a:prstGeom>
          <a:noFill/>
          <a:ln>
            <a:noFill/>
          </a:ln>
        </p:spPr>
        <p:txBody>
          <a:bodyPr spcFirstLastPara="1" wrap="square" lIns="91425" tIns="45700" rIns="91425" bIns="45700" anchor="t" anchorCtr="0">
            <a:noAutofit/>
          </a:bodyPr>
          <a:lstStyle/>
          <a:p>
            <a:pPr marL="171450" lvl="0" indent="-57150" algn="l" rtl="0">
              <a:lnSpc>
                <a:spcPct val="90000"/>
              </a:lnSpc>
              <a:spcBef>
                <a:spcPts val="1000"/>
              </a:spcBef>
              <a:spcAft>
                <a:spcPts val="0"/>
              </a:spcAft>
              <a:buSzPts val="1800"/>
              <a:buFont typeface="Noto Sans Symbols"/>
              <a:buNone/>
            </a:pPr>
            <a:r>
              <a:rPr lang="nl-NL" sz="2200" b="1" dirty="0">
                <a:solidFill>
                  <a:schemeClr val="dk1"/>
                </a:solidFill>
                <a:latin typeface="Calibri"/>
                <a:ea typeface="Calibri"/>
                <a:cs typeface="Calibri"/>
                <a:sym typeface="Calibri"/>
              </a:rPr>
              <a:t>De diensten maatschappelijk werk van de ziekenfondsen (DMW):</a:t>
            </a:r>
            <a:endParaRPr sz="2200" b="1" dirty="0">
              <a:solidFill>
                <a:schemeClr val="dk1"/>
              </a:solidFill>
              <a:latin typeface="Calibri"/>
              <a:ea typeface="Calibri"/>
              <a:cs typeface="Calibri"/>
              <a:sym typeface="Calibri"/>
            </a:endParaRPr>
          </a:p>
          <a:p>
            <a:pPr marL="457200" lvl="0" indent="-342900" algn="l" rtl="0">
              <a:lnSpc>
                <a:spcPct val="90000"/>
              </a:lnSpc>
              <a:spcBef>
                <a:spcPts val="1000"/>
              </a:spcBef>
              <a:spcAft>
                <a:spcPts val="0"/>
              </a:spcAft>
              <a:buSzPts val="1800"/>
              <a:buFont typeface="Noto Sans Symbols"/>
              <a:buChar char="▪"/>
            </a:pPr>
            <a:r>
              <a:rPr lang="nl-NL" sz="2200" dirty="0">
                <a:solidFill>
                  <a:srgbClr val="04242C"/>
                </a:solidFill>
                <a:latin typeface="Calibri"/>
                <a:ea typeface="Calibri"/>
                <a:cs typeface="Calibri"/>
                <a:sym typeface="Calibri"/>
              </a:rPr>
              <a:t>M</a:t>
            </a:r>
            <a:r>
              <a:rPr lang="nl-NL" sz="2200" b="0" i="0" dirty="0">
                <a:solidFill>
                  <a:srgbClr val="04242C"/>
                </a:solidFill>
                <a:latin typeface="Calibri"/>
                <a:ea typeface="Calibri"/>
                <a:cs typeface="Calibri"/>
                <a:sym typeface="Calibri"/>
              </a:rPr>
              <a:t>aken deel uit van een </a:t>
            </a:r>
            <a:r>
              <a:rPr lang="nl-NL" sz="2200" i="0" dirty="0">
                <a:solidFill>
                  <a:srgbClr val="04242C"/>
                </a:solidFill>
                <a:latin typeface="Calibri"/>
                <a:ea typeface="Calibri"/>
                <a:cs typeface="Calibri"/>
                <a:sym typeface="Calibri"/>
              </a:rPr>
              <a:t>ziekenfonds</a:t>
            </a:r>
            <a:r>
              <a:rPr lang="nl-NL" sz="2200" b="0" i="0" dirty="0">
                <a:solidFill>
                  <a:srgbClr val="04242C"/>
                </a:solidFill>
                <a:latin typeface="Calibri"/>
                <a:ea typeface="Calibri"/>
                <a:cs typeface="Calibri"/>
                <a:sym typeface="Calibri"/>
              </a:rPr>
              <a:t>. Ze richten zich dan ook vooral naar de </a:t>
            </a:r>
            <a:r>
              <a:rPr lang="nl-NL" sz="2200" i="0" dirty="0">
                <a:solidFill>
                  <a:srgbClr val="04242C"/>
                </a:solidFill>
                <a:latin typeface="Calibri"/>
                <a:ea typeface="Calibri"/>
                <a:cs typeface="Calibri"/>
                <a:sym typeface="Calibri"/>
              </a:rPr>
              <a:t>eigen leden</a:t>
            </a:r>
            <a:r>
              <a:rPr lang="nl-NL" sz="2200" b="1" i="0" dirty="0">
                <a:solidFill>
                  <a:srgbClr val="04242C"/>
                </a:solidFill>
                <a:latin typeface="Calibri"/>
                <a:ea typeface="Calibri"/>
                <a:cs typeface="Calibri"/>
                <a:sym typeface="Calibri"/>
              </a:rPr>
              <a:t>. </a:t>
            </a:r>
            <a:r>
              <a:rPr lang="nl-NL" sz="2200" b="0" i="0" dirty="0">
                <a:solidFill>
                  <a:srgbClr val="04242C"/>
                </a:solidFill>
                <a:latin typeface="Calibri"/>
                <a:ea typeface="Calibri"/>
                <a:cs typeface="Calibri"/>
                <a:sym typeface="Calibri"/>
              </a:rPr>
              <a:t>Ze richten zich specifiek naar personen die door </a:t>
            </a:r>
            <a:r>
              <a:rPr lang="nl-NL" sz="2200" i="0" dirty="0">
                <a:solidFill>
                  <a:srgbClr val="04242C"/>
                </a:solidFill>
                <a:latin typeface="Calibri"/>
                <a:ea typeface="Calibri"/>
                <a:cs typeface="Calibri"/>
                <a:sym typeface="Calibri"/>
              </a:rPr>
              <a:t>ziekte (fysiek en/of mentaal), handicap, ouderdom of vanuit sociale kwetsbaarheid </a:t>
            </a:r>
            <a:r>
              <a:rPr lang="nl-NL" sz="2200" b="0" i="0" dirty="0">
                <a:solidFill>
                  <a:srgbClr val="04242C"/>
                </a:solidFill>
                <a:latin typeface="Calibri"/>
                <a:ea typeface="Calibri"/>
                <a:cs typeface="Calibri"/>
                <a:sym typeface="Calibri"/>
              </a:rPr>
              <a:t>tijdelijk of blijvend problemen ondervinden</a:t>
            </a:r>
            <a:endParaRPr sz="2200" dirty="0">
              <a:solidFill>
                <a:srgbClr val="04242C"/>
              </a:solidFill>
              <a:latin typeface="Calibri"/>
              <a:ea typeface="Calibri"/>
              <a:cs typeface="Calibri"/>
              <a:sym typeface="Calibri"/>
            </a:endParaRPr>
          </a:p>
          <a:p>
            <a:pPr marL="457200" lvl="0" indent="-342900" algn="l" rtl="0">
              <a:lnSpc>
                <a:spcPct val="90000"/>
              </a:lnSpc>
              <a:spcBef>
                <a:spcPts val="1000"/>
              </a:spcBef>
              <a:spcAft>
                <a:spcPts val="0"/>
              </a:spcAft>
              <a:buSzPts val="1800"/>
              <a:buFont typeface="Noto Sans Symbols"/>
              <a:buChar char="▪"/>
            </a:pPr>
            <a:r>
              <a:rPr lang="nl-NL" sz="2200" dirty="0">
                <a:solidFill>
                  <a:srgbClr val="04242C"/>
                </a:solidFill>
                <a:latin typeface="Calibri"/>
                <a:ea typeface="Calibri"/>
                <a:cs typeface="Calibri"/>
                <a:sym typeface="Calibri"/>
              </a:rPr>
              <a:t>B</a:t>
            </a:r>
            <a:r>
              <a:rPr lang="nl-NL" sz="2200" b="0" i="0" dirty="0">
                <a:solidFill>
                  <a:srgbClr val="04242C"/>
                </a:solidFill>
                <a:latin typeface="Calibri"/>
                <a:ea typeface="Calibri"/>
                <a:cs typeface="Calibri"/>
                <a:sym typeface="Calibri"/>
              </a:rPr>
              <a:t>ieden administratieve en psychosociale ondersteuning aan gebruikers en hun mantelzorgers. Men kan bij die diensten terecht met vragen of problemen in verband met zorgverzekering, thuiszorg, pensioenen, kinderbijslag, sociale of financiële situatie, ziekte- en invaliditeitsverzekering,…</a:t>
            </a:r>
            <a:endParaRPr sz="2200" dirty="0"/>
          </a:p>
          <a:p>
            <a:pPr marL="457200" lvl="0" indent="-342900" algn="l" rtl="0">
              <a:lnSpc>
                <a:spcPct val="90000"/>
              </a:lnSpc>
              <a:spcBef>
                <a:spcPts val="1000"/>
              </a:spcBef>
              <a:spcAft>
                <a:spcPts val="0"/>
              </a:spcAft>
              <a:buSzPts val="1800"/>
              <a:buFont typeface="Noto Sans Symbols"/>
              <a:buChar char="▪"/>
            </a:pPr>
            <a:r>
              <a:rPr lang="nl-NL" sz="2200" dirty="0">
                <a:solidFill>
                  <a:srgbClr val="04242C"/>
                </a:solidFill>
                <a:latin typeface="Calibri"/>
                <a:ea typeface="Calibri"/>
                <a:cs typeface="Calibri"/>
                <a:sym typeface="Calibri"/>
              </a:rPr>
              <a:t>De medewerkers kunnen telefonisch gecontacteerd worden en/of ze kunnen ook op huisbezoek komen</a:t>
            </a:r>
            <a:endParaRPr sz="2200" dirty="0"/>
          </a:p>
          <a:p>
            <a:pPr marL="285750" lvl="0" indent="-171450" algn="l" rtl="0">
              <a:lnSpc>
                <a:spcPct val="90000"/>
              </a:lnSpc>
              <a:spcBef>
                <a:spcPts val="1000"/>
              </a:spcBef>
              <a:spcAft>
                <a:spcPts val="0"/>
              </a:spcAft>
              <a:buSzPts val="1800"/>
              <a:buFont typeface="Arial"/>
              <a:buNone/>
            </a:pPr>
            <a:endParaRPr sz="2200" b="1" dirty="0">
              <a:latin typeface="Calibri"/>
              <a:ea typeface="Calibri"/>
              <a:cs typeface="Calibri"/>
              <a:sym typeface="Calibri"/>
            </a:endParaRPr>
          </a:p>
          <a:p>
            <a:pPr marL="285750" lvl="0" indent="-171450" algn="l" rtl="0">
              <a:lnSpc>
                <a:spcPct val="90000"/>
              </a:lnSpc>
              <a:spcBef>
                <a:spcPts val="1000"/>
              </a:spcBef>
              <a:spcAft>
                <a:spcPts val="0"/>
              </a:spcAft>
              <a:buSzPts val="1800"/>
              <a:buFont typeface="Arial"/>
              <a:buNone/>
            </a:pPr>
            <a:endParaRPr sz="2200" dirty="0">
              <a:latin typeface="Calibri"/>
              <a:ea typeface="Calibri"/>
              <a:cs typeface="Calibri"/>
              <a:sym typeface="Calibri"/>
            </a:endParaRPr>
          </a:p>
          <a:p>
            <a:pPr marL="0" lvl="0" indent="0" algn="l" rtl="0">
              <a:lnSpc>
                <a:spcPct val="90000"/>
              </a:lnSpc>
              <a:spcBef>
                <a:spcPts val="1000"/>
              </a:spcBef>
              <a:spcAft>
                <a:spcPts val="0"/>
              </a:spcAft>
              <a:buSzPts val="2800"/>
              <a:buNone/>
            </a:pPr>
            <a:endParaRPr sz="2200" dirty="0"/>
          </a:p>
        </p:txBody>
      </p:sp>
      <p:pic>
        <p:nvPicPr>
          <p:cNvPr id="4" name="Graphic 3" descr="Koppeling met effen opvulling">
            <a:extLst>
              <a:ext uri="{FF2B5EF4-FFF2-40B4-BE49-F238E27FC236}">
                <a16:creationId xmlns:a16="http://schemas.microsoft.com/office/drawing/2014/main" id="{C8CC9BB8-A756-295A-DCED-86A938985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861" y="2548647"/>
            <a:ext cx="1656717" cy="149865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p26"/>
          <p:cNvSpPr txBox="1">
            <a:spLocks noGrp="1"/>
          </p:cNvSpPr>
          <p:nvPr>
            <p:ph type="title"/>
          </p:nvPr>
        </p:nvSpPr>
        <p:spPr>
          <a:xfrm>
            <a:off x="819553" y="2475649"/>
            <a:ext cx="6177244"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FFFFFF"/>
              </a:buClr>
              <a:buSzPct val="146825"/>
              <a:buNone/>
            </a:pPr>
            <a:br>
              <a:rPr lang="nl-NL" sz="2800" b="1">
                <a:solidFill>
                  <a:schemeClr val="lt1"/>
                </a:solidFill>
                <a:latin typeface="Calibri"/>
                <a:ea typeface="Calibri"/>
                <a:cs typeface="Calibri"/>
                <a:sym typeface="Calibri"/>
              </a:rPr>
            </a:br>
            <a:r>
              <a:rPr lang="nl-NL" sz="2800" b="1">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CASUSSEN</a:t>
            </a:r>
            <a:br>
              <a:rPr lang="nl-NL" sz="240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br>
            <a:br>
              <a:rPr lang="nl-NL" sz="2000">
                <a:solidFill>
                  <a:srgbClr val="FFFFFF"/>
                </a:solidFill>
              </a:rPr>
            </a:br>
            <a:endParaRPr sz="2000">
              <a:solidFill>
                <a:srgbClr val="FFFFFF"/>
              </a:solidFill>
            </a:endParaRPr>
          </a:p>
        </p:txBody>
      </p:sp>
      <p:sp>
        <p:nvSpPr>
          <p:cNvPr id="382" name="Google Shape;382;p26"/>
          <p:cNvSpPr txBox="1"/>
          <p:nvPr/>
        </p:nvSpPr>
        <p:spPr>
          <a:xfrm>
            <a:off x="1269311" y="2753709"/>
            <a:ext cx="263886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nl-NL" sz="4400" b="1" i="0" u="none" strike="noStrike" cap="none">
                <a:solidFill>
                  <a:srgbClr val="2B3B74"/>
                </a:solidFill>
                <a:latin typeface="Calibri"/>
                <a:ea typeface="Calibri"/>
                <a:cs typeface="Calibri"/>
                <a:sym typeface="Calibri"/>
              </a:rPr>
              <a:t>CASUSSEN</a:t>
            </a:r>
            <a:endParaRPr sz="4400" b="1" i="0" u="none" strike="noStrike" cap="none">
              <a:solidFill>
                <a:srgbClr val="2B3B74"/>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Patiënt zonder huisarts  </a:t>
            </a:r>
            <a:endParaRPr sz="2000">
              <a:solidFill>
                <a:srgbClr val="FFFFFF"/>
              </a:solidFill>
            </a:endParaRPr>
          </a:p>
        </p:txBody>
      </p:sp>
      <p:sp>
        <p:nvSpPr>
          <p:cNvPr id="388" name="Google Shape;388;p27"/>
          <p:cNvSpPr txBox="1">
            <a:spLocks noGrp="1"/>
          </p:cNvSpPr>
          <p:nvPr>
            <p:ph type="body" idx="1"/>
          </p:nvPr>
        </p:nvSpPr>
        <p:spPr>
          <a:xfrm>
            <a:off x="2694562" y="2245267"/>
            <a:ext cx="9213021" cy="4486274"/>
          </a:xfrm>
          <a:prstGeom prst="rect">
            <a:avLst/>
          </a:prstGeom>
          <a:noFill/>
          <a:ln>
            <a:noFill/>
          </a:ln>
        </p:spPr>
        <p:txBody>
          <a:bodyPr spcFirstLastPara="1" wrap="square" lIns="91425" tIns="45700" rIns="91425" bIns="45700" anchor="ctr" anchorCtr="0">
            <a:noAutofit/>
          </a:bodyPr>
          <a:lstStyle/>
          <a:p>
            <a:pPr marL="971550" lvl="0" indent="-285750" algn="l" rtl="0">
              <a:lnSpc>
                <a:spcPct val="115000"/>
              </a:lnSpc>
              <a:spcBef>
                <a:spcPts val="0"/>
              </a:spcBef>
              <a:spcAft>
                <a:spcPts val="0"/>
              </a:spcAft>
              <a:buSzPts val="1800"/>
              <a:buFont typeface="Noto Sans Symbols"/>
              <a:buChar char="▪"/>
            </a:pPr>
            <a:r>
              <a:rPr lang="nl-NL" sz="2000" dirty="0">
                <a:latin typeface="Calibri"/>
                <a:ea typeface="Calibri"/>
                <a:cs typeface="Calibri"/>
                <a:sym typeface="Calibri"/>
              </a:rPr>
              <a:t>Jonge vrouw, 21 jaar</a:t>
            </a:r>
            <a:endParaRPr sz="2000" dirty="0"/>
          </a:p>
          <a:p>
            <a:pPr marL="971550" lvl="0" indent="-285750" algn="l" rtl="0">
              <a:lnSpc>
                <a:spcPct val="115000"/>
              </a:lnSpc>
              <a:spcBef>
                <a:spcPts val="0"/>
              </a:spcBef>
              <a:spcAft>
                <a:spcPts val="0"/>
              </a:spcAft>
              <a:buSzPts val="1800"/>
              <a:buFont typeface="Noto Sans Symbols"/>
              <a:buChar char="▪"/>
            </a:pPr>
            <a:r>
              <a:rPr lang="nl-NL" sz="2000" dirty="0">
                <a:latin typeface="Calibri"/>
                <a:ea typeface="Calibri"/>
                <a:cs typeface="Calibri"/>
                <a:sym typeface="Calibri"/>
              </a:rPr>
              <a:t>Start therapie wegens 'moeilijke momenten van intense emoties' wanneer ze alleen is</a:t>
            </a:r>
            <a:endParaRPr sz="2000" dirty="0"/>
          </a:p>
          <a:p>
            <a:pPr marL="971550" lvl="0" indent="-285750" algn="l" rtl="0">
              <a:lnSpc>
                <a:spcPct val="115000"/>
              </a:lnSpc>
              <a:spcBef>
                <a:spcPts val="0"/>
              </a:spcBef>
              <a:spcAft>
                <a:spcPts val="0"/>
              </a:spcAft>
              <a:buSzPts val="1800"/>
              <a:buFont typeface="Noto Sans Symbols"/>
              <a:buChar char="▪"/>
            </a:pPr>
            <a:r>
              <a:rPr lang="nl-NL" sz="2000" dirty="0">
                <a:latin typeface="Calibri"/>
                <a:ea typeface="Calibri"/>
                <a:cs typeface="Calibri"/>
                <a:sym typeface="Calibri"/>
              </a:rPr>
              <a:t>Suïciderisico + </a:t>
            </a:r>
            <a:r>
              <a:rPr lang="nl-NL" sz="2000" dirty="0" err="1">
                <a:latin typeface="Calibri"/>
                <a:ea typeface="Calibri"/>
                <a:cs typeface="Calibri"/>
                <a:sym typeface="Calibri"/>
              </a:rPr>
              <a:t>automutilerend</a:t>
            </a:r>
            <a:r>
              <a:rPr lang="nl-NL" sz="2000" dirty="0">
                <a:latin typeface="Calibri"/>
                <a:ea typeface="Calibri"/>
                <a:cs typeface="Calibri"/>
                <a:sym typeface="Calibri"/>
              </a:rPr>
              <a:t> gedrag</a:t>
            </a:r>
            <a:endParaRPr sz="2000" dirty="0"/>
          </a:p>
          <a:p>
            <a:pPr marL="971550" lvl="0" indent="-285750" algn="l" rtl="0">
              <a:lnSpc>
                <a:spcPct val="115000"/>
              </a:lnSpc>
              <a:spcBef>
                <a:spcPts val="0"/>
              </a:spcBef>
              <a:spcAft>
                <a:spcPts val="0"/>
              </a:spcAft>
              <a:buSzPts val="1800"/>
              <a:buFont typeface="Noto Sans Symbols"/>
              <a:buChar char="▪"/>
            </a:pPr>
            <a:r>
              <a:rPr lang="nl-NL" sz="2000" dirty="0">
                <a:latin typeface="Calibri"/>
                <a:ea typeface="Calibri"/>
                <a:cs typeface="Calibri"/>
                <a:sym typeface="Calibri"/>
              </a:rPr>
              <a:t>Geen huisarts (student)</a:t>
            </a:r>
            <a:endParaRPr sz="2000" dirty="0"/>
          </a:p>
          <a:p>
            <a:pPr marL="971550" lvl="0" indent="-285750" algn="l" rtl="0">
              <a:lnSpc>
                <a:spcPct val="115000"/>
              </a:lnSpc>
              <a:spcBef>
                <a:spcPts val="0"/>
              </a:spcBef>
              <a:spcAft>
                <a:spcPts val="0"/>
              </a:spcAft>
              <a:buSzPts val="1800"/>
              <a:buFont typeface="Noto Sans Symbols"/>
              <a:buChar char="▪"/>
            </a:pPr>
            <a:r>
              <a:rPr lang="nl-NL" sz="2000" dirty="0">
                <a:latin typeface="Calibri"/>
                <a:ea typeface="Calibri"/>
                <a:cs typeface="Calibri"/>
                <a:sym typeface="Calibri"/>
              </a:rPr>
              <a:t>Psycholoog verwijst door naar huisarts</a:t>
            </a:r>
            <a:endParaRPr sz="2000" dirty="0"/>
          </a:p>
          <a:p>
            <a:pPr marL="971550" lvl="0" indent="-285750" algn="l" rtl="0">
              <a:lnSpc>
                <a:spcPct val="115000"/>
              </a:lnSpc>
              <a:spcBef>
                <a:spcPts val="0"/>
              </a:spcBef>
              <a:spcAft>
                <a:spcPts val="0"/>
              </a:spcAft>
              <a:buSzPts val="1800"/>
              <a:buFont typeface="Noto Sans Symbols"/>
              <a:buChar char="▪"/>
            </a:pPr>
            <a:r>
              <a:rPr lang="nl-NL" sz="2000" dirty="0">
                <a:latin typeface="Calibri"/>
                <a:ea typeface="Calibri"/>
                <a:cs typeface="Calibri"/>
                <a:sym typeface="Calibri"/>
              </a:rPr>
              <a:t>Na overleg psycholoog en huisarts:</a:t>
            </a:r>
            <a:endParaRPr sz="2000" dirty="0"/>
          </a:p>
          <a:p>
            <a:pPr marL="1028700" lvl="0" algn="l" rtl="0">
              <a:lnSpc>
                <a:spcPct val="115000"/>
              </a:lnSpc>
              <a:spcBef>
                <a:spcPts val="0"/>
              </a:spcBef>
              <a:spcAft>
                <a:spcPts val="0"/>
              </a:spcAft>
              <a:buSzPts val="1800"/>
              <a:buFont typeface="Wingdings" panose="05000000000000000000" pitchFamily="2" charset="2"/>
              <a:buChar char="Ø"/>
            </a:pPr>
            <a:r>
              <a:rPr lang="nl-NL" sz="2000" dirty="0">
                <a:latin typeface="Calibri"/>
                <a:ea typeface="Calibri"/>
                <a:cs typeface="Calibri"/>
                <a:sym typeface="Calibri"/>
              </a:rPr>
              <a:t>intensifiëren van ondersteuning: gesprekken huisarts + psycholoog</a:t>
            </a:r>
            <a:endParaRPr sz="2000" dirty="0"/>
          </a:p>
          <a:p>
            <a:pPr marL="1028700" lvl="0" algn="l" rtl="0">
              <a:lnSpc>
                <a:spcPct val="115000"/>
              </a:lnSpc>
              <a:spcBef>
                <a:spcPts val="0"/>
              </a:spcBef>
              <a:spcAft>
                <a:spcPts val="0"/>
              </a:spcAft>
              <a:buSzPts val="1800"/>
              <a:buFont typeface="Wingdings" panose="05000000000000000000" pitchFamily="2" charset="2"/>
              <a:buChar char="Ø"/>
            </a:pPr>
            <a:r>
              <a:rPr lang="nl-NL" sz="2000" dirty="0">
                <a:latin typeface="Calibri"/>
                <a:ea typeface="Calibri"/>
                <a:cs typeface="Calibri"/>
                <a:sym typeface="Calibri"/>
              </a:rPr>
              <a:t>Opstart psychiatrische thuiszorg (in afwachting opname psychiatrie (wachtlijst))</a:t>
            </a:r>
          </a:p>
          <a:p>
            <a:pPr marL="685800" lvl="0" indent="0" algn="l" rtl="0">
              <a:lnSpc>
                <a:spcPct val="115000"/>
              </a:lnSpc>
              <a:spcBef>
                <a:spcPts val="0"/>
              </a:spcBef>
              <a:spcAft>
                <a:spcPts val="0"/>
              </a:spcAft>
              <a:buSzPts val="1800"/>
              <a:buNone/>
            </a:pPr>
            <a:endParaRPr sz="2000" dirty="0">
              <a:latin typeface="Calibri"/>
              <a:ea typeface="Calibri"/>
              <a:cs typeface="Calibri"/>
              <a:sym typeface="Calibri"/>
            </a:endParaRPr>
          </a:p>
          <a:p>
            <a:pPr marL="971550" lvl="0" indent="-298450" algn="l" rtl="0">
              <a:lnSpc>
                <a:spcPct val="115000"/>
              </a:lnSpc>
              <a:spcBef>
                <a:spcPts val="0"/>
              </a:spcBef>
              <a:spcAft>
                <a:spcPts val="0"/>
              </a:spcAft>
              <a:buSzPts val="2000"/>
              <a:buChar char="▪"/>
            </a:pPr>
            <a:r>
              <a:rPr lang="nl-NL" sz="2000" b="1"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Reflecties over samenwerking psycholoog en huisarts?</a:t>
            </a:r>
            <a:endParaRPr sz="2000" b="1"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endParaRPr>
          </a:p>
          <a:p>
            <a:pPr marL="971550" lvl="0" indent="-298450" algn="l" rtl="0">
              <a:lnSpc>
                <a:spcPct val="115000"/>
              </a:lnSpc>
              <a:spcBef>
                <a:spcPts val="0"/>
              </a:spcBef>
              <a:spcAft>
                <a:spcPts val="0"/>
              </a:spcAft>
              <a:buSzPts val="2000"/>
              <a:buChar char="▪"/>
            </a:pPr>
            <a:r>
              <a:rPr lang="nl-NL" sz="2000" b="1"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Eigen ervaringen afstemming in zorg over patiënt?</a:t>
            </a:r>
            <a:endParaRPr sz="2000" b="1" i="1" dirty="0"/>
          </a:p>
        </p:txBody>
      </p:sp>
      <p:pic>
        <p:nvPicPr>
          <p:cNvPr id="3" name="Afbeelding 2" descr="Afbeelding met Menselijk gezicht, persoon, lip, wenkbrauw&#10;&#10;Automatisch gegenereerde beschrijving">
            <a:extLst>
              <a:ext uri="{FF2B5EF4-FFF2-40B4-BE49-F238E27FC236}">
                <a16:creationId xmlns:a16="http://schemas.microsoft.com/office/drawing/2014/main" id="{ACDAB68B-D638-65BE-4F79-7F106C785199}"/>
              </a:ext>
            </a:extLst>
          </p:cNvPr>
          <p:cNvPicPr>
            <a:picLocks noChangeAspect="1"/>
          </p:cNvPicPr>
          <p:nvPr/>
        </p:nvPicPr>
        <p:blipFill>
          <a:blip r:embed="rId3"/>
          <a:stretch>
            <a:fillRect/>
          </a:stretch>
        </p:blipFill>
        <p:spPr>
          <a:xfrm>
            <a:off x="217251" y="2153056"/>
            <a:ext cx="2769140" cy="276914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2"/>
        <p:cNvGrpSpPr/>
        <p:nvPr/>
      </p:nvGrpSpPr>
      <p:grpSpPr>
        <a:xfrm>
          <a:off x="0" y="0"/>
          <a:ext cx="0" cy="0"/>
          <a:chOff x="0" y="0"/>
          <a:chExt cx="0" cy="0"/>
        </a:xfrm>
      </p:grpSpPr>
      <p:sp>
        <p:nvSpPr>
          <p:cNvPr id="393" name="Google Shape;393;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Patiënt met vraag naar arbeidsongeschiktheid (1/2) </a:t>
            </a:r>
            <a:endParaRPr sz="2000">
              <a:solidFill>
                <a:srgbClr val="FFFFFF"/>
              </a:solidFill>
            </a:endParaRPr>
          </a:p>
        </p:txBody>
      </p:sp>
      <p:sp>
        <p:nvSpPr>
          <p:cNvPr id="394" name="Google Shape;394;p28"/>
          <p:cNvSpPr txBox="1">
            <a:spLocks noGrp="1"/>
          </p:cNvSpPr>
          <p:nvPr>
            <p:ph type="body" idx="1"/>
          </p:nvPr>
        </p:nvSpPr>
        <p:spPr>
          <a:xfrm>
            <a:off x="2451370" y="2636890"/>
            <a:ext cx="9435830" cy="4108903"/>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0"/>
              </a:spcBef>
              <a:spcAft>
                <a:spcPts val="0"/>
              </a:spcAft>
              <a:buSzPts val="1800"/>
              <a:buFont typeface="Noto Sans Symbols"/>
              <a:buChar char="▪"/>
            </a:pPr>
            <a:r>
              <a:rPr lang="nl-NL" sz="1900" dirty="0"/>
              <a:t>Mr. S komt bij de huisarts omdat hij niet meer slaapt, zich niet meer kan concentreren, uitgeput is, … Hij zegt zelf dat hij een burn-out heeft.</a:t>
            </a:r>
            <a:endParaRPr sz="1900" dirty="0"/>
          </a:p>
          <a:p>
            <a:pPr marL="457200" lvl="0" indent="-342900" algn="l" rtl="0">
              <a:lnSpc>
                <a:spcPct val="90000"/>
              </a:lnSpc>
              <a:spcBef>
                <a:spcPts val="0"/>
              </a:spcBef>
              <a:spcAft>
                <a:spcPts val="0"/>
              </a:spcAft>
              <a:buSzPts val="1800"/>
              <a:buFont typeface="Noto Sans Symbols"/>
              <a:buChar char="▪"/>
            </a:pPr>
            <a:r>
              <a:rPr lang="nl-NL" sz="1900" dirty="0"/>
              <a:t>Hij is al lange tijd niet meer tevreden op zijn werk, zijn collega’s klagen ook, zegt hij. Er zijn er al verschillende vertrokken. </a:t>
            </a:r>
            <a:endParaRPr sz="1900" dirty="0"/>
          </a:p>
          <a:p>
            <a:pPr marL="457200" lvl="0" indent="-342900" algn="l" rtl="0">
              <a:lnSpc>
                <a:spcPct val="90000"/>
              </a:lnSpc>
              <a:spcBef>
                <a:spcPts val="0"/>
              </a:spcBef>
              <a:spcAft>
                <a:spcPts val="0"/>
              </a:spcAft>
              <a:buSzPts val="1800"/>
              <a:buFont typeface="Noto Sans Symbols"/>
              <a:buChar char="▪"/>
            </a:pPr>
            <a:r>
              <a:rPr lang="nl-NL" sz="1900" dirty="0"/>
              <a:t>In het verleden sprak de huisarts al verschillende keren met de patiënt over een eventuele verandering van werk, maar Mr. S wil dit niet overwegen, aangezien hij dan een aantal voordelen zal verliezen.</a:t>
            </a:r>
            <a:endParaRPr sz="1900" dirty="0"/>
          </a:p>
          <a:p>
            <a:pPr marL="457200" lvl="0" indent="-342900" algn="l" rtl="0">
              <a:lnSpc>
                <a:spcPct val="90000"/>
              </a:lnSpc>
              <a:spcBef>
                <a:spcPts val="0"/>
              </a:spcBef>
              <a:spcAft>
                <a:spcPts val="0"/>
              </a:spcAft>
              <a:buSzPts val="1800"/>
              <a:buFont typeface="Noto Sans Symbols"/>
              <a:buChar char="▪"/>
            </a:pPr>
            <a:r>
              <a:rPr lang="nl-NL" sz="1900" dirty="0"/>
              <a:t>Vraag naar arbeidsongeschiktheid</a:t>
            </a:r>
            <a:endParaRPr sz="1900" dirty="0"/>
          </a:p>
          <a:p>
            <a:pPr marL="457200" lvl="0" indent="-342900" algn="l" rtl="0">
              <a:lnSpc>
                <a:spcPct val="90000"/>
              </a:lnSpc>
              <a:spcBef>
                <a:spcPts val="0"/>
              </a:spcBef>
              <a:spcAft>
                <a:spcPts val="0"/>
              </a:spcAft>
              <a:buSzPts val="1800"/>
              <a:buFont typeface="Noto Sans Symbols"/>
              <a:buChar char="▪"/>
            </a:pPr>
            <a:r>
              <a:rPr lang="nl-NL" sz="1900" dirty="0"/>
              <a:t>De huisarts verwijst hem meteen door naar een ELP en stuurt de ELP een berichtje via </a:t>
            </a:r>
            <a:r>
              <a:rPr lang="nl-NL" sz="1900" dirty="0" err="1"/>
              <a:t>Siilo</a:t>
            </a:r>
            <a:r>
              <a:rPr lang="nl-NL" sz="1900" dirty="0"/>
              <a:t> met de vraag om de patiënt te ondersteunen, maar ook om mee te evalueren of dit een echte burn-out is.</a:t>
            </a:r>
            <a:endParaRPr sz="1900" dirty="0"/>
          </a:p>
          <a:p>
            <a:pPr marL="457200" lvl="0" indent="-342900" algn="l" rtl="0">
              <a:lnSpc>
                <a:spcPct val="90000"/>
              </a:lnSpc>
              <a:spcBef>
                <a:spcPts val="0"/>
              </a:spcBef>
              <a:spcAft>
                <a:spcPts val="0"/>
              </a:spcAft>
              <a:buSzPts val="1800"/>
              <a:buFont typeface="Noto Sans Symbols"/>
              <a:buChar char="▪"/>
            </a:pPr>
            <a:r>
              <a:rPr lang="nl-NL" sz="1900" b="1" i="1" dirty="0"/>
              <a:t>Is deze vraag te beantwoorden door de ELP? Maakt een psycholoog een uitspraak over diagnostiek?</a:t>
            </a:r>
            <a:endParaRPr sz="1900" dirty="0"/>
          </a:p>
          <a:p>
            <a:pPr marL="457200" lvl="0" indent="-342900" algn="l" rtl="0">
              <a:lnSpc>
                <a:spcPct val="90000"/>
              </a:lnSpc>
              <a:spcBef>
                <a:spcPts val="0"/>
              </a:spcBef>
              <a:spcAft>
                <a:spcPts val="0"/>
              </a:spcAft>
              <a:buSzPts val="1800"/>
              <a:buFont typeface="Noto Sans Symbols"/>
              <a:buChar char="▪"/>
            </a:pPr>
            <a:r>
              <a:rPr lang="nl-NL" sz="1900" b="1" i="1" dirty="0"/>
              <a:t>Kan/wil een psycholoog een uitspraak doen over het al dan niet terecht zijn van een arbeidsongeschiktheid?</a:t>
            </a:r>
            <a:endParaRPr sz="1900" dirty="0"/>
          </a:p>
          <a:p>
            <a:pPr marL="457200" lvl="0" indent="-342900" algn="l" rtl="0">
              <a:lnSpc>
                <a:spcPct val="90000"/>
              </a:lnSpc>
              <a:spcBef>
                <a:spcPts val="0"/>
              </a:spcBef>
              <a:spcAft>
                <a:spcPts val="0"/>
              </a:spcAft>
              <a:buSzPts val="1800"/>
              <a:buFont typeface="Noto Sans Symbols"/>
              <a:buChar char="▪"/>
            </a:pPr>
            <a:r>
              <a:rPr lang="nl-NL" sz="1900" b="1" i="1" dirty="0"/>
              <a:t>De huisarts heeft hier een wens naar samenwerking en advies. Is dit iets waar ELP ’s in kunnen meegaan?</a:t>
            </a:r>
            <a:endParaRPr sz="1900" dirty="0"/>
          </a:p>
          <a:p>
            <a:pPr marL="124387" lvl="0" indent="0" algn="l" rtl="0">
              <a:lnSpc>
                <a:spcPct val="90000"/>
              </a:lnSpc>
              <a:spcBef>
                <a:spcPts val="0"/>
              </a:spcBef>
              <a:spcAft>
                <a:spcPts val="0"/>
              </a:spcAft>
              <a:buSzPts val="2353"/>
              <a:buNone/>
            </a:pPr>
            <a:endParaRPr sz="2000" dirty="0"/>
          </a:p>
        </p:txBody>
      </p:sp>
      <p:pic>
        <p:nvPicPr>
          <p:cNvPr id="3" name="Afbeelding 2" descr="Afbeelding met persoon, Menselijk gezicht, portret, wenkbrauw&#10;&#10;Automatisch gegenereerde beschrijving">
            <a:extLst>
              <a:ext uri="{FF2B5EF4-FFF2-40B4-BE49-F238E27FC236}">
                <a16:creationId xmlns:a16="http://schemas.microsoft.com/office/drawing/2014/main" id="{CB2BD1C6-6155-B7B2-FFB2-CF8EC03E181F}"/>
              </a:ext>
            </a:extLst>
          </p:cNvPr>
          <p:cNvPicPr>
            <a:picLocks noChangeAspect="1"/>
          </p:cNvPicPr>
          <p:nvPr/>
        </p:nvPicPr>
        <p:blipFill>
          <a:blip r:embed="rId3"/>
          <a:stretch>
            <a:fillRect/>
          </a:stretch>
        </p:blipFill>
        <p:spPr>
          <a:xfrm>
            <a:off x="225523" y="2132144"/>
            <a:ext cx="2352306" cy="235230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p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Patiënt met vraag naar arbeidsongeschiktheid (2/2)  </a:t>
            </a:r>
            <a:endParaRPr sz="2000">
              <a:solidFill>
                <a:srgbClr val="FFFFFF"/>
              </a:solidFill>
            </a:endParaRPr>
          </a:p>
        </p:txBody>
      </p:sp>
      <p:sp>
        <p:nvSpPr>
          <p:cNvPr id="400" name="Google Shape;400;p69"/>
          <p:cNvSpPr txBox="1">
            <a:spLocks noGrp="1"/>
          </p:cNvSpPr>
          <p:nvPr>
            <p:ph type="body" idx="1"/>
          </p:nvPr>
        </p:nvSpPr>
        <p:spPr>
          <a:xfrm>
            <a:off x="3180945" y="3224720"/>
            <a:ext cx="8571689" cy="20608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1800"/>
              <a:buNone/>
            </a:pPr>
            <a:r>
              <a:rPr lang="nl-NL" sz="2400" dirty="0"/>
              <a:t>Vervolg: </a:t>
            </a:r>
            <a:endParaRPr sz="2400" dirty="0"/>
          </a:p>
          <a:p>
            <a:pPr marL="457200" lvl="0" indent="-342900" algn="l" rtl="0">
              <a:lnSpc>
                <a:spcPct val="90000"/>
              </a:lnSpc>
              <a:spcBef>
                <a:spcPts val="1000"/>
              </a:spcBef>
              <a:spcAft>
                <a:spcPts val="0"/>
              </a:spcAft>
              <a:buSzPts val="1800"/>
              <a:buFont typeface="Noto Sans Symbols"/>
              <a:buChar char="▪"/>
            </a:pPr>
            <a:r>
              <a:rPr lang="nl-NL" sz="2400" dirty="0"/>
              <a:t>Mr. S komt terug bij de huisarts en meent dat de ELP adviseerde om de arbeidsongeschiktheid te verlengen, omdat hij absoluut niet in staat is het werk te hervatten.</a:t>
            </a:r>
            <a:endParaRPr sz="2400" dirty="0"/>
          </a:p>
          <a:p>
            <a:pPr marL="457200" lvl="0" indent="-342900" algn="l" rtl="0">
              <a:lnSpc>
                <a:spcPct val="90000"/>
              </a:lnSpc>
              <a:spcBef>
                <a:spcPts val="1000"/>
              </a:spcBef>
              <a:spcAft>
                <a:spcPts val="0"/>
              </a:spcAft>
              <a:buSzPts val="1800"/>
              <a:buFont typeface="Noto Sans Symbols"/>
              <a:buChar char="▪"/>
            </a:pPr>
            <a:r>
              <a:rPr lang="nl-NL" sz="2400" dirty="0"/>
              <a:t>Er is geen contact geweest tussen beide zorgverleners. De huisarts blijft zitten met zijn twijfels en vragen.</a:t>
            </a:r>
          </a:p>
          <a:p>
            <a:pPr marL="114300" lvl="0" indent="0" algn="l" rtl="0">
              <a:lnSpc>
                <a:spcPct val="90000"/>
              </a:lnSpc>
              <a:spcBef>
                <a:spcPts val="1000"/>
              </a:spcBef>
              <a:spcAft>
                <a:spcPts val="0"/>
              </a:spcAft>
              <a:buSzPts val="1800"/>
              <a:buNone/>
            </a:pPr>
            <a:endParaRPr sz="2400" dirty="0"/>
          </a:p>
          <a:p>
            <a:pPr marL="457200" lvl="0" indent="-342900" algn="l" rtl="0">
              <a:lnSpc>
                <a:spcPct val="90000"/>
              </a:lnSpc>
              <a:spcBef>
                <a:spcPts val="1000"/>
              </a:spcBef>
              <a:spcAft>
                <a:spcPts val="0"/>
              </a:spcAft>
              <a:buSzPts val="1800"/>
              <a:buFont typeface="Noto Sans Symbols"/>
              <a:buChar char="▪"/>
            </a:pPr>
            <a:r>
              <a:rPr lang="nl-NL" sz="2400" b="1" i="1" dirty="0"/>
              <a:t>Hoe zouden jullie de situatie aangepakt hebben? </a:t>
            </a:r>
            <a:endParaRPr sz="2400" dirty="0"/>
          </a:p>
          <a:p>
            <a:pPr marL="457200" lvl="0" indent="-213306" algn="l" rtl="0">
              <a:lnSpc>
                <a:spcPct val="90000"/>
              </a:lnSpc>
              <a:spcBef>
                <a:spcPts val="1000"/>
              </a:spcBef>
              <a:spcAft>
                <a:spcPts val="0"/>
              </a:spcAft>
              <a:buSzPts val="1882"/>
              <a:buFont typeface="Noto Sans Symbols"/>
              <a:buNone/>
            </a:pPr>
            <a:endParaRPr sz="2400" dirty="0">
              <a:latin typeface="Calibri"/>
              <a:ea typeface="Calibri"/>
              <a:cs typeface="Calibri"/>
              <a:sym typeface="Calibri"/>
            </a:endParaRPr>
          </a:p>
        </p:txBody>
      </p:sp>
      <p:pic>
        <p:nvPicPr>
          <p:cNvPr id="3" name="Afbeelding 2" descr="Afbeelding met persoon, Menselijk gezicht, portret, wenkbrauw&#10;&#10;Automatisch gegenereerde beschrijving">
            <a:extLst>
              <a:ext uri="{FF2B5EF4-FFF2-40B4-BE49-F238E27FC236}">
                <a16:creationId xmlns:a16="http://schemas.microsoft.com/office/drawing/2014/main" id="{11730B33-A411-D9C7-30B7-1BA5EB991446}"/>
              </a:ext>
            </a:extLst>
          </p:cNvPr>
          <p:cNvPicPr>
            <a:picLocks noChangeAspect="1"/>
          </p:cNvPicPr>
          <p:nvPr/>
        </p:nvPicPr>
        <p:blipFill>
          <a:blip r:embed="rId3"/>
          <a:stretch>
            <a:fillRect/>
          </a:stretch>
        </p:blipFill>
        <p:spPr>
          <a:xfrm>
            <a:off x="225523" y="2132144"/>
            <a:ext cx="2352306" cy="235230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Ethylbegeleiding en afspraken (1/3)</a:t>
            </a:r>
            <a:endParaRPr sz="2000">
              <a:solidFill>
                <a:srgbClr val="FFFFFF"/>
              </a:solidFill>
            </a:endParaRPr>
          </a:p>
        </p:txBody>
      </p:sp>
      <p:sp>
        <p:nvSpPr>
          <p:cNvPr id="406" name="Google Shape;406;p29"/>
          <p:cNvSpPr txBox="1">
            <a:spLocks noGrp="1"/>
          </p:cNvSpPr>
          <p:nvPr>
            <p:ph type="body" idx="1"/>
          </p:nvPr>
        </p:nvSpPr>
        <p:spPr>
          <a:xfrm>
            <a:off x="3317132" y="3302992"/>
            <a:ext cx="8124217" cy="2507201"/>
          </a:xfrm>
          <a:prstGeom prst="rect">
            <a:avLst/>
          </a:prstGeom>
          <a:noFill/>
          <a:ln>
            <a:noFill/>
          </a:ln>
        </p:spPr>
        <p:txBody>
          <a:bodyPr spcFirstLastPara="1" wrap="square" lIns="91425" tIns="45700" rIns="91425" bIns="45700" anchor="ctr" anchorCtr="0">
            <a:noAutofit/>
          </a:bodyPr>
          <a:lstStyle/>
          <a:p>
            <a:pPr lvl="0" algn="l" rtl="0">
              <a:lnSpc>
                <a:spcPct val="90000"/>
              </a:lnSpc>
              <a:spcBef>
                <a:spcPts val="1000"/>
              </a:spcBef>
              <a:spcAft>
                <a:spcPts val="0"/>
              </a:spcAft>
              <a:buClr>
                <a:schemeClr val="dk1"/>
              </a:buClr>
              <a:buSzPts val="1800"/>
              <a:buFont typeface="Wingdings" panose="05000000000000000000" pitchFamily="2" charset="2"/>
              <a:buChar char="§"/>
            </a:pPr>
            <a:r>
              <a:rPr lang="nl-NL" sz="2400" dirty="0"/>
              <a:t>Mr. T komt al jaren naar de huisarts. Tijdens de laatste consultatie komt ter sprake dat er grote problemen zijn wat verschillende aspecten in zijn leven betreft, omwille van problematisch alcoholgebruik.</a:t>
            </a:r>
            <a:endParaRPr sz="2400" dirty="0"/>
          </a:p>
          <a:p>
            <a:pPr lvl="0" algn="l" rtl="0">
              <a:lnSpc>
                <a:spcPct val="90000"/>
              </a:lnSpc>
              <a:spcBef>
                <a:spcPts val="1000"/>
              </a:spcBef>
              <a:spcAft>
                <a:spcPts val="0"/>
              </a:spcAft>
              <a:buClr>
                <a:schemeClr val="dk1"/>
              </a:buClr>
              <a:buSzPts val="1800"/>
              <a:buFont typeface="Wingdings" panose="05000000000000000000" pitchFamily="2" charset="2"/>
              <a:buChar char="§"/>
            </a:pPr>
            <a:r>
              <a:rPr lang="nl-NL" sz="2400" dirty="0"/>
              <a:t>Mr. gaat akkoord om hier iets aan te doen en gaat akkoord om dit in samenwerking te doen met de huisarts en een psycholoog. De huisarts belt de psycholoog om een samenwerking voor te stellen.</a:t>
            </a:r>
          </a:p>
          <a:p>
            <a:pPr marL="114300" lvl="0" indent="0" algn="l" rtl="0">
              <a:lnSpc>
                <a:spcPct val="90000"/>
              </a:lnSpc>
              <a:spcBef>
                <a:spcPts val="1000"/>
              </a:spcBef>
              <a:spcAft>
                <a:spcPts val="0"/>
              </a:spcAft>
              <a:buClr>
                <a:schemeClr val="dk1"/>
              </a:buClr>
              <a:buSzPts val="1800"/>
              <a:buNone/>
            </a:pPr>
            <a:endParaRPr sz="2400" dirty="0"/>
          </a:p>
          <a:p>
            <a:pPr lvl="0" algn="l" rtl="0">
              <a:lnSpc>
                <a:spcPct val="90000"/>
              </a:lnSpc>
              <a:spcBef>
                <a:spcPts val="1000"/>
              </a:spcBef>
              <a:spcAft>
                <a:spcPts val="0"/>
              </a:spcAft>
              <a:buClr>
                <a:schemeClr val="dk1"/>
              </a:buClr>
              <a:buSzPts val="1800"/>
              <a:buFont typeface="Wingdings" panose="05000000000000000000" pitchFamily="2" charset="2"/>
              <a:buChar char="§"/>
            </a:pPr>
            <a:r>
              <a:rPr lang="nl-NL" sz="2400" b="1" i="1" dirty="0"/>
              <a:t>Is dit iets wat kan vallen binnen de missie van een ELP?</a:t>
            </a:r>
            <a:endParaRPr sz="2400" dirty="0"/>
          </a:p>
          <a:p>
            <a:pPr marL="457200" lvl="0" indent="-228600" algn="l" rtl="0">
              <a:lnSpc>
                <a:spcPct val="90000"/>
              </a:lnSpc>
              <a:spcBef>
                <a:spcPts val="1000"/>
              </a:spcBef>
              <a:spcAft>
                <a:spcPts val="0"/>
              </a:spcAft>
              <a:buSzPts val="1800"/>
              <a:buFont typeface="Noto Sans Symbols"/>
              <a:buNone/>
            </a:pPr>
            <a:endParaRPr sz="2400" dirty="0">
              <a:latin typeface="Calibri"/>
              <a:ea typeface="Calibri"/>
              <a:cs typeface="Calibri"/>
              <a:sym typeface="Calibri"/>
            </a:endParaRPr>
          </a:p>
        </p:txBody>
      </p:sp>
      <p:pic>
        <p:nvPicPr>
          <p:cNvPr id="3" name="Afbeelding 2" descr="Afbeelding met persoon, raam, Menselijk gezicht, person&#10;&#10;Automatisch gegenereerde beschrijving">
            <a:extLst>
              <a:ext uri="{FF2B5EF4-FFF2-40B4-BE49-F238E27FC236}">
                <a16:creationId xmlns:a16="http://schemas.microsoft.com/office/drawing/2014/main" id="{9E6F75CF-A98F-1F11-758C-242BB1D82CEF}"/>
              </a:ext>
            </a:extLst>
          </p:cNvPr>
          <p:cNvPicPr>
            <a:picLocks noChangeAspect="1"/>
          </p:cNvPicPr>
          <p:nvPr/>
        </p:nvPicPr>
        <p:blipFill>
          <a:blip r:embed="rId3"/>
          <a:stretch>
            <a:fillRect/>
          </a:stretch>
        </p:blipFill>
        <p:spPr>
          <a:xfrm>
            <a:off x="197334" y="2133138"/>
            <a:ext cx="2857152" cy="285715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Ethylbegeleiding, hoe zou een samenwerking tussen huisarts en psycholoog eruit kunnen zien? (2/3) </a:t>
            </a:r>
            <a:endParaRPr sz="2000">
              <a:solidFill>
                <a:srgbClr val="FFFFFF"/>
              </a:solidFill>
            </a:endParaRPr>
          </a:p>
        </p:txBody>
      </p:sp>
      <p:sp>
        <p:nvSpPr>
          <p:cNvPr id="412" name="Google Shape;412;p30"/>
          <p:cNvSpPr txBox="1">
            <a:spLocks noGrp="1"/>
          </p:cNvSpPr>
          <p:nvPr>
            <p:ph type="body" idx="1"/>
          </p:nvPr>
        </p:nvSpPr>
        <p:spPr>
          <a:xfrm>
            <a:off x="2791838" y="2351314"/>
            <a:ext cx="9105090" cy="4506686"/>
          </a:xfrm>
          <a:prstGeom prst="rect">
            <a:avLst/>
          </a:prstGeom>
          <a:noFill/>
          <a:ln>
            <a:noFill/>
          </a:ln>
        </p:spPr>
        <p:txBody>
          <a:bodyPr spcFirstLastPara="1" wrap="square" lIns="91425" tIns="45700" rIns="91425" bIns="45700" anchor="ctr" anchorCtr="0">
            <a:normAutofit/>
          </a:bodyPr>
          <a:lstStyle/>
          <a:p>
            <a:pPr marL="914400" lvl="1" indent="-342900" algn="l" rtl="0">
              <a:lnSpc>
                <a:spcPct val="90000"/>
              </a:lnSpc>
              <a:spcBef>
                <a:spcPts val="500"/>
              </a:spcBef>
              <a:spcAft>
                <a:spcPts val="0"/>
              </a:spcAft>
              <a:buSzPts val="1800"/>
              <a:buFont typeface="Noto Sans Symbols"/>
              <a:buChar char="▪"/>
            </a:pPr>
            <a:r>
              <a:rPr lang="nl-NL" sz="1900" dirty="0"/>
              <a:t>De psycholoog aanvaardt de samenwerking. Huisarts en psycholoog spreken af:</a:t>
            </a:r>
            <a:endParaRPr sz="1900" dirty="0"/>
          </a:p>
          <a:p>
            <a:pPr lvl="2" algn="l" rtl="0">
              <a:lnSpc>
                <a:spcPct val="90000"/>
              </a:lnSpc>
              <a:spcBef>
                <a:spcPts val="500"/>
              </a:spcBef>
              <a:spcAft>
                <a:spcPts val="0"/>
              </a:spcAft>
              <a:buSzPts val="1800"/>
              <a:buFont typeface="Wingdings" panose="05000000000000000000" pitchFamily="2" charset="2"/>
              <a:buChar char="ü"/>
            </a:pPr>
            <a:r>
              <a:rPr lang="nl-NL" sz="1900" dirty="0"/>
              <a:t>Volgens methode van motiverende gespreksvoering werken</a:t>
            </a:r>
            <a:endParaRPr sz="1900" dirty="0"/>
          </a:p>
          <a:p>
            <a:pPr lvl="2" algn="l" rtl="0">
              <a:lnSpc>
                <a:spcPct val="90000"/>
              </a:lnSpc>
              <a:spcBef>
                <a:spcPts val="500"/>
              </a:spcBef>
              <a:spcAft>
                <a:spcPts val="0"/>
              </a:spcAft>
              <a:buSzPts val="1800"/>
              <a:buFont typeface="Wingdings" panose="05000000000000000000" pitchFamily="2" charset="2"/>
              <a:buChar char="ü"/>
            </a:pPr>
            <a:r>
              <a:rPr lang="nl-NL" sz="1900" dirty="0"/>
              <a:t>De huisarts en de psycholoog zien de patiënt één keer per week en geven kort feedback aan elkaar via telefoon na akkoord van de patiënt</a:t>
            </a:r>
            <a:endParaRPr sz="1900" dirty="0"/>
          </a:p>
          <a:p>
            <a:pPr lvl="2" algn="l" rtl="0">
              <a:lnSpc>
                <a:spcPct val="90000"/>
              </a:lnSpc>
              <a:spcBef>
                <a:spcPts val="500"/>
              </a:spcBef>
              <a:spcAft>
                <a:spcPts val="0"/>
              </a:spcAft>
              <a:buSzPts val="1800"/>
              <a:buFont typeface="Wingdings" panose="05000000000000000000" pitchFamily="2" charset="2"/>
              <a:buChar char="ü"/>
            </a:pPr>
            <a:r>
              <a:rPr lang="nl-NL" sz="1900" dirty="0"/>
              <a:t>Huisarts zal het medicamenteus beleid voeren, de arbeidsongeschiktheid regelen, de bloedafnames doen en de motivatie mee ondersteunen. </a:t>
            </a:r>
            <a:endParaRPr sz="1900" dirty="0"/>
          </a:p>
          <a:p>
            <a:pPr lvl="2" algn="l" rtl="0">
              <a:lnSpc>
                <a:spcPct val="90000"/>
              </a:lnSpc>
              <a:spcBef>
                <a:spcPts val="500"/>
              </a:spcBef>
              <a:spcAft>
                <a:spcPts val="0"/>
              </a:spcAft>
              <a:buSzPts val="1800"/>
              <a:buFont typeface="Wingdings" panose="05000000000000000000" pitchFamily="2" charset="2"/>
              <a:buChar char="ü"/>
            </a:pPr>
            <a:r>
              <a:rPr lang="nl-NL" sz="1900" dirty="0"/>
              <a:t>De psycholoog zal de gesprekken voeren ter ondersteuning van de patiënt zodat de motivatie en het vermogen om te stoppen hoog blijven.</a:t>
            </a:r>
          </a:p>
          <a:p>
            <a:pPr marL="1028700" lvl="2" indent="0" algn="l" rtl="0">
              <a:lnSpc>
                <a:spcPct val="90000"/>
              </a:lnSpc>
              <a:spcBef>
                <a:spcPts val="500"/>
              </a:spcBef>
              <a:spcAft>
                <a:spcPts val="0"/>
              </a:spcAft>
              <a:buSzPts val="1800"/>
              <a:buNone/>
            </a:pPr>
            <a:endParaRPr sz="1900" dirty="0"/>
          </a:p>
          <a:p>
            <a:pPr marL="914400" lvl="1" indent="-342900" algn="l" rtl="0">
              <a:lnSpc>
                <a:spcPct val="90000"/>
              </a:lnSpc>
              <a:spcBef>
                <a:spcPts val="500"/>
              </a:spcBef>
              <a:spcAft>
                <a:spcPts val="0"/>
              </a:spcAft>
              <a:buSzPts val="1800"/>
              <a:buFont typeface="Noto Sans Symbols"/>
              <a:buChar char="▪"/>
            </a:pPr>
            <a:r>
              <a:rPr lang="nl-NL" sz="1900" b="1" i="1" dirty="0"/>
              <a:t>Is dit haalbaar? Hoe zouden jullie dit kunnen opvolgen? Wat zijn de voor- en nadelen van de samenwerking? </a:t>
            </a:r>
            <a:endParaRPr sz="1900" dirty="0"/>
          </a:p>
          <a:p>
            <a:pPr marL="914400" lvl="1" indent="-342900" algn="l" rtl="0">
              <a:lnSpc>
                <a:spcPct val="90000"/>
              </a:lnSpc>
              <a:spcBef>
                <a:spcPts val="500"/>
              </a:spcBef>
              <a:spcAft>
                <a:spcPts val="0"/>
              </a:spcAft>
              <a:buSzPts val="1800"/>
              <a:buFont typeface="Noto Sans Symbols"/>
              <a:buChar char="▪"/>
            </a:pPr>
            <a:r>
              <a:rPr lang="nl-NL" sz="1900" b="1" i="1" dirty="0"/>
              <a:t>Kan dit via een kortdurende interventie of zou dit via een gespecialiseerd traject moeten verlopen? </a:t>
            </a:r>
            <a:endParaRPr sz="1900" dirty="0"/>
          </a:p>
          <a:p>
            <a:pPr marL="914400" lvl="1" indent="-342900" algn="l" rtl="0">
              <a:lnSpc>
                <a:spcPct val="90000"/>
              </a:lnSpc>
              <a:spcBef>
                <a:spcPts val="500"/>
              </a:spcBef>
              <a:spcAft>
                <a:spcPts val="0"/>
              </a:spcAft>
              <a:buSzPts val="1800"/>
              <a:buFont typeface="Noto Sans Symbols"/>
              <a:buChar char="▪"/>
            </a:pPr>
            <a:r>
              <a:rPr lang="nl-NL" sz="1900" b="1" i="1" dirty="0"/>
              <a:t>Hoe pakken jullie dit praktisch aan?</a:t>
            </a:r>
            <a:endParaRPr sz="1900" dirty="0"/>
          </a:p>
          <a:p>
            <a:pPr marL="114300" lvl="0" indent="0" algn="l" rtl="0">
              <a:lnSpc>
                <a:spcPct val="90000"/>
              </a:lnSpc>
              <a:spcBef>
                <a:spcPts val="1000"/>
              </a:spcBef>
              <a:spcAft>
                <a:spcPts val="0"/>
              </a:spcAft>
              <a:buSzPts val="1800"/>
              <a:buNone/>
            </a:pPr>
            <a:endParaRPr sz="2000" dirty="0"/>
          </a:p>
        </p:txBody>
      </p:sp>
      <p:pic>
        <p:nvPicPr>
          <p:cNvPr id="2" name="Afbeelding 1" descr="Afbeelding met persoon, raam, Menselijk gezicht, person&#10;&#10;Automatisch gegenereerde beschrijving">
            <a:extLst>
              <a:ext uri="{FF2B5EF4-FFF2-40B4-BE49-F238E27FC236}">
                <a16:creationId xmlns:a16="http://schemas.microsoft.com/office/drawing/2014/main" id="{63A1C305-A30E-FC3B-AE41-ADD2408060E0}"/>
              </a:ext>
            </a:extLst>
          </p:cNvPr>
          <p:cNvPicPr>
            <a:picLocks noChangeAspect="1"/>
          </p:cNvPicPr>
          <p:nvPr/>
        </p:nvPicPr>
        <p:blipFill>
          <a:blip r:embed="rId3"/>
          <a:stretch>
            <a:fillRect/>
          </a:stretch>
        </p:blipFill>
        <p:spPr>
          <a:xfrm>
            <a:off x="197334" y="2133138"/>
            <a:ext cx="2857152" cy="285715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a:t>Conventie</a:t>
            </a:r>
            <a:endParaRPr/>
          </a:p>
        </p:txBody>
      </p:sp>
      <p:pic>
        <p:nvPicPr>
          <p:cNvPr id="154" name="Google Shape;154;p19"/>
          <p:cNvPicPr preferRelativeResize="0"/>
          <p:nvPr/>
        </p:nvPicPr>
        <p:blipFill rotWithShape="1">
          <a:blip r:embed="rId3">
            <a:alphaModFix/>
          </a:blip>
          <a:srcRect/>
          <a:stretch/>
        </p:blipFill>
        <p:spPr>
          <a:xfrm>
            <a:off x="2951748" y="2230734"/>
            <a:ext cx="5740958" cy="462726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8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Ethylbegeleiding, hoe zou een samenwerking tussen huisarts en psycholoog eruit kunnen zien? (3/3) </a:t>
            </a:r>
            <a:endParaRPr sz="2000">
              <a:solidFill>
                <a:srgbClr val="FFFFFF"/>
              </a:solidFill>
            </a:endParaRPr>
          </a:p>
        </p:txBody>
      </p:sp>
      <p:sp>
        <p:nvSpPr>
          <p:cNvPr id="418" name="Google Shape;418;p81"/>
          <p:cNvSpPr txBox="1">
            <a:spLocks noGrp="1"/>
          </p:cNvSpPr>
          <p:nvPr>
            <p:ph type="body" idx="1"/>
          </p:nvPr>
        </p:nvSpPr>
        <p:spPr>
          <a:xfrm>
            <a:off x="2665380" y="3321534"/>
            <a:ext cx="9124544" cy="2590800"/>
          </a:xfrm>
          <a:prstGeom prst="rect">
            <a:avLst/>
          </a:prstGeom>
          <a:noFill/>
          <a:ln>
            <a:noFill/>
          </a:ln>
        </p:spPr>
        <p:txBody>
          <a:bodyPr spcFirstLastPara="1" wrap="square" lIns="91425" tIns="45700" rIns="91425" bIns="45700" anchor="ctr" anchorCtr="0">
            <a:noAutofit/>
          </a:bodyPr>
          <a:lstStyle/>
          <a:p>
            <a:pPr marL="914400" lvl="1" indent="-342900" algn="l" rtl="0">
              <a:lnSpc>
                <a:spcPct val="90000"/>
              </a:lnSpc>
              <a:spcBef>
                <a:spcPts val="500"/>
              </a:spcBef>
              <a:spcAft>
                <a:spcPts val="0"/>
              </a:spcAft>
              <a:buSzPts val="1800"/>
              <a:buFont typeface="Noto Sans Symbols"/>
              <a:buChar char="▪"/>
            </a:pPr>
            <a:r>
              <a:rPr lang="nl-NL" dirty="0"/>
              <a:t>Tijdens de sessies met de psycholoog komen verschillende diepgaandere problemen bij de patiënt naar boven en de ELP vindt dat de patiënt een psychiater moet zien of opgenomen zou moeten worden.</a:t>
            </a:r>
          </a:p>
          <a:p>
            <a:pPr marL="571500" lvl="1" indent="0" algn="l" rtl="0">
              <a:lnSpc>
                <a:spcPct val="90000"/>
              </a:lnSpc>
              <a:spcBef>
                <a:spcPts val="500"/>
              </a:spcBef>
              <a:spcAft>
                <a:spcPts val="0"/>
              </a:spcAft>
              <a:buSzPts val="1800"/>
              <a:buNone/>
            </a:pPr>
            <a:endParaRPr dirty="0"/>
          </a:p>
          <a:p>
            <a:pPr marL="914400" lvl="1" indent="-342900" algn="l" rtl="0">
              <a:lnSpc>
                <a:spcPct val="90000"/>
              </a:lnSpc>
              <a:spcBef>
                <a:spcPts val="500"/>
              </a:spcBef>
              <a:spcAft>
                <a:spcPts val="0"/>
              </a:spcAft>
              <a:buSzPts val="1800"/>
              <a:buFont typeface="Noto Sans Symbols"/>
              <a:buChar char="▪"/>
            </a:pPr>
            <a:r>
              <a:rPr lang="nl-NL" b="1" i="1" dirty="0"/>
              <a:t>Kan een ELP de patiënt zelf doorsturen? Doet hij dat best na bespreking met de huisarts? Kan de zorgverlening van de psycholoog beperkt blijven tot de begeleiding van de alcohol-stop?</a:t>
            </a:r>
            <a:endParaRPr dirty="0"/>
          </a:p>
          <a:p>
            <a:pPr marL="114300" lvl="0" indent="0" algn="l" rtl="0">
              <a:lnSpc>
                <a:spcPct val="90000"/>
              </a:lnSpc>
              <a:spcBef>
                <a:spcPts val="1000"/>
              </a:spcBef>
              <a:spcAft>
                <a:spcPts val="0"/>
              </a:spcAft>
              <a:buSzPts val="1800"/>
              <a:buNone/>
            </a:pPr>
            <a:endParaRPr sz="2400" dirty="0"/>
          </a:p>
        </p:txBody>
      </p:sp>
      <p:pic>
        <p:nvPicPr>
          <p:cNvPr id="2" name="Afbeelding 1" descr="Afbeelding met persoon, raam, Menselijk gezicht, person&#10;&#10;Automatisch gegenereerde beschrijving">
            <a:extLst>
              <a:ext uri="{FF2B5EF4-FFF2-40B4-BE49-F238E27FC236}">
                <a16:creationId xmlns:a16="http://schemas.microsoft.com/office/drawing/2014/main" id="{60E5FA05-8691-0831-3124-E262FDA1E3CD}"/>
              </a:ext>
            </a:extLst>
          </p:cNvPr>
          <p:cNvPicPr>
            <a:picLocks noChangeAspect="1"/>
          </p:cNvPicPr>
          <p:nvPr/>
        </p:nvPicPr>
        <p:blipFill>
          <a:blip r:embed="rId3"/>
          <a:stretch>
            <a:fillRect/>
          </a:stretch>
        </p:blipFill>
        <p:spPr>
          <a:xfrm>
            <a:off x="197334" y="2133138"/>
            <a:ext cx="2857152" cy="285715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sp>
        <p:nvSpPr>
          <p:cNvPr id="423" name="Google Shape;42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Samenwerking van begeleiding bij minderjarigen </a:t>
            </a:r>
            <a:endParaRPr sz="2000">
              <a:solidFill>
                <a:srgbClr val="FFFFFF"/>
              </a:solidFill>
            </a:endParaRPr>
          </a:p>
        </p:txBody>
      </p:sp>
      <p:sp>
        <p:nvSpPr>
          <p:cNvPr id="424" name="Google Shape;424;p31"/>
          <p:cNvSpPr txBox="1">
            <a:spLocks noGrp="1"/>
          </p:cNvSpPr>
          <p:nvPr>
            <p:ph type="body" idx="1"/>
          </p:nvPr>
        </p:nvSpPr>
        <p:spPr>
          <a:xfrm>
            <a:off x="2140083" y="2544232"/>
            <a:ext cx="9786027" cy="4235945"/>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SzPts val="1800"/>
              <a:buFont typeface="Noto Sans Symbols"/>
              <a:buChar char="▪"/>
            </a:pPr>
            <a:r>
              <a:rPr lang="nl-NL" sz="2000" dirty="0"/>
              <a:t>Z, een meisje van 12 jaar komt met haar ouders omwille van depressieve toestand en eetstoornis.</a:t>
            </a:r>
            <a:endParaRPr sz="2000" dirty="0"/>
          </a:p>
          <a:p>
            <a:pPr marL="457200" lvl="0" indent="-342900" algn="l" rtl="0">
              <a:lnSpc>
                <a:spcPct val="90000"/>
              </a:lnSpc>
              <a:spcBef>
                <a:spcPts val="1000"/>
              </a:spcBef>
              <a:spcAft>
                <a:spcPts val="0"/>
              </a:spcAft>
              <a:buSzPts val="1800"/>
              <a:buFont typeface="Noto Sans Symbols"/>
              <a:buChar char="▪"/>
            </a:pPr>
            <a:r>
              <a:rPr lang="nl-NL" sz="2000" dirty="0"/>
              <a:t>De ouders geven aan dat Z vaak niet naar school wil, dat ze slecht slaapt en veel op haar GSM kijkt tot laat in de nacht.</a:t>
            </a:r>
            <a:endParaRPr sz="2000" dirty="0"/>
          </a:p>
          <a:p>
            <a:pPr marL="457200" lvl="0" indent="-342900" algn="l" rtl="0">
              <a:lnSpc>
                <a:spcPct val="90000"/>
              </a:lnSpc>
              <a:spcBef>
                <a:spcPts val="1000"/>
              </a:spcBef>
              <a:spcAft>
                <a:spcPts val="0"/>
              </a:spcAft>
              <a:buSzPts val="1800"/>
              <a:buFont typeface="Noto Sans Symbols"/>
              <a:buChar char="▪"/>
            </a:pPr>
            <a:r>
              <a:rPr lang="nl-NL" sz="2000" dirty="0"/>
              <a:t>Ze aardt niet echt goed op school en haar schoolresultaten gaan achteruit.</a:t>
            </a:r>
            <a:endParaRPr sz="2000" dirty="0"/>
          </a:p>
          <a:p>
            <a:pPr marL="457200" lvl="0" indent="-342900" algn="l" rtl="0">
              <a:lnSpc>
                <a:spcPct val="90000"/>
              </a:lnSpc>
              <a:spcBef>
                <a:spcPts val="1000"/>
              </a:spcBef>
              <a:spcAft>
                <a:spcPts val="0"/>
              </a:spcAft>
              <a:buSzPts val="1800"/>
              <a:buFont typeface="Noto Sans Symbols"/>
              <a:buChar char="▪"/>
            </a:pPr>
            <a:r>
              <a:rPr lang="nl-NL" sz="2000" dirty="0"/>
              <a:t>Het meisje heeft passieve zelfmoordgedachten. </a:t>
            </a:r>
            <a:endParaRPr sz="2000" dirty="0"/>
          </a:p>
          <a:p>
            <a:pPr marL="457200" lvl="0" indent="-342900" algn="l" rtl="0">
              <a:lnSpc>
                <a:spcPct val="90000"/>
              </a:lnSpc>
              <a:spcBef>
                <a:spcPts val="1000"/>
              </a:spcBef>
              <a:spcAft>
                <a:spcPts val="0"/>
              </a:spcAft>
              <a:buSzPts val="1800"/>
              <a:buFont typeface="Noto Sans Symbols"/>
              <a:buChar char="▪"/>
            </a:pPr>
            <a:r>
              <a:rPr lang="nl-NL" sz="2000" dirty="0"/>
              <a:t>Huisarts spreekt af met de ouders en het kind dat hij contact zal nemen met het CGG om dit zo snel mogelijk op te nemen.</a:t>
            </a:r>
            <a:endParaRPr sz="2000" dirty="0"/>
          </a:p>
          <a:p>
            <a:pPr marL="457200" lvl="0" indent="-342900" algn="l" rtl="0">
              <a:lnSpc>
                <a:spcPct val="90000"/>
              </a:lnSpc>
              <a:spcBef>
                <a:spcPts val="1000"/>
              </a:spcBef>
              <a:spcAft>
                <a:spcPts val="0"/>
              </a:spcAft>
              <a:buSzPts val="1800"/>
              <a:buFont typeface="Noto Sans Symbols"/>
              <a:buChar char="▪"/>
            </a:pPr>
            <a:r>
              <a:rPr lang="nl-NL" sz="2000" dirty="0"/>
              <a:t>Er is geen plaats in het CGG en ze verwijzen door naar een ELP of het mobiele team.</a:t>
            </a:r>
          </a:p>
          <a:p>
            <a:pPr marL="114300" lvl="0" indent="0" algn="l" rtl="0">
              <a:lnSpc>
                <a:spcPct val="90000"/>
              </a:lnSpc>
              <a:spcBef>
                <a:spcPts val="1000"/>
              </a:spcBef>
              <a:spcAft>
                <a:spcPts val="0"/>
              </a:spcAft>
              <a:buSzPts val="1800"/>
              <a:buNone/>
            </a:pPr>
            <a:endParaRPr sz="800" dirty="0"/>
          </a:p>
          <a:p>
            <a:pPr marL="457200" lvl="0" indent="-342900" algn="l" rtl="0">
              <a:lnSpc>
                <a:spcPct val="90000"/>
              </a:lnSpc>
              <a:spcBef>
                <a:spcPts val="1000"/>
              </a:spcBef>
              <a:spcAft>
                <a:spcPts val="0"/>
              </a:spcAft>
              <a:buSzPts val="1800"/>
              <a:buFont typeface="Noto Sans Symbols"/>
              <a:buChar char="▪"/>
            </a:pPr>
            <a:r>
              <a:rPr lang="nl-NL" sz="1900" b="1" i="1" dirty="0"/>
              <a:t>Is dit haalbaar binnen het kader van de ELP-missie?</a:t>
            </a:r>
            <a:endParaRPr sz="1900" dirty="0"/>
          </a:p>
          <a:p>
            <a:pPr marL="457200" lvl="0" indent="-342900" algn="l" rtl="0">
              <a:lnSpc>
                <a:spcPct val="90000"/>
              </a:lnSpc>
              <a:spcBef>
                <a:spcPts val="1000"/>
              </a:spcBef>
              <a:spcAft>
                <a:spcPts val="0"/>
              </a:spcAft>
              <a:buSzPts val="1800"/>
              <a:buFont typeface="Noto Sans Symbols"/>
              <a:buChar char="▪"/>
            </a:pPr>
            <a:r>
              <a:rPr lang="nl-NL" sz="1900" b="1" i="1" dirty="0"/>
              <a:t>Hoe kan er hier best afgesproken worden?</a:t>
            </a:r>
            <a:endParaRPr sz="1900" dirty="0"/>
          </a:p>
          <a:p>
            <a:pPr marL="457200" lvl="0" indent="-342900" algn="l" rtl="0">
              <a:lnSpc>
                <a:spcPct val="90000"/>
              </a:lnSpc>
              <a:spcBef>
                <a:spcPts val="1000"/>
              </a:spcBef>
              <a:spcAft>
                <a:spcPts val="0"/>
              </a:spcAft>
              <a:buSzPts val="1800"/>
              <a:buFont typeface="Noto Sans Symbols"/>
              <a:buChar char="▪"/>
            </a:pPr>
            <a:r>
              <a:rPr lang="nl-NL" sz="1900" b="1" i="1" dirty="0"/>
              <a:t>Hoe wordt er best gecommuniceerd?</a:t>
            </a:r>
            <a:endParaRPr sz="1900" dirty="0"/>
          </a:p>
          <a:p>
            <a:pPr marL="457200" lvl="0" indent="-228600" algn="l" rtl="0">
              <a:lnSpc>
                <a:spcPct val="90000"/>
              </a:lnSpc>
              <a:spcBef>
                <a:spcPts val="1000"/>
              </a:spcBef>
              <a:spcAft>
                <a:spcPts val="0"/>
              </a:spcAft>
              <a:buSzPts val="1800"/>
              <a:buFont typeface="Noto Sans Symbols"/>
              <a:buNone/>
            </a:pPr>
            <a:endParaRPr sz="1900" dirty="0">
              <a:latin typeface="Calibri"/>
              <a:ea typeface="Calibri"/>
              <a:cs typeface="Calibri"/>
              <a:sym typeface="Calibri"/>
            </a:endParaRPr>
          </a:p>
        </p:txBody>
      </p:sp>
      <p:pic>
        <p:nvPicPr>
          <p:cNvPr id="3" name="Afbeelding 2" descr="Afbeelding met persoon, kleding, Menselijk gezicht, buitenshuis&#10;&#10;Automatisch gegenereerde beschrijving">
            <a:extLst>
              <a:ext uri="{FF2B5EF4-FFF2-40B4-BE49-F238E27FC236}">
                <a16:creationId xmlns:a16="http://schemas.microsoft.com/office/drawing/2014/main" id="{199E194F-5AA9-497E-E3B4-0E91FF652ECB}"/>
              </a:ext>
            </a:extLst>
          </p:cNvPr>
          <p:cNvPicPr>
            <a:picLocks noChangeAspect="1"/>
          </p:cNvPicPr>
          <p:nvPr/>
        </p:nvPicPr>
        <p:blipFill rotWithShape="1">
          <a:blip r:embed="rId3"/>
          <a:srcRect l="18569" r="16419"/>
          <a:stretch/>
        </p:blipFill>
        <p:spPr>
          <a:xfrm>
            <a:off x="48637" y="2130358"/>
            <a:ext cx="2226114" cy="342413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Bijzondere noden </a:t>
            </a:r>
            <a:endParaRPr sz="2000">
              <a:solidFill>
                <a:srgbClr val="FFFFFF"/>
              </a:solidFill>
            </a:endParaRPr>
          </a:p>
        </p:txBody>
      </p:sp>
      <p:sp>
        <p:nvSpPr>
          <p:cNvPr id="430" name="Google Shape;430;p32"/>
          <p:cNvSpPr txBox="1">
            <a:spLocks noGrp="1"/>
          </p:cNvSpPr>
          <p:nvPr>
            <p:ph type="body" idx="1"/>
          </p:nvPr>
        </p:nvSpPr>
        <p:spPr>
          <a:xfrm>
            <a:off x="2859932" y="2237362"/>
            <a:ext cx="9153728" cy="4338536"/>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SzPts val="1800"/>
              <a:buFont typeface="Noto Sans Symbols"/>
              <a:buChar char="▪"/>
            </a:pPr>
            <a:r>
              <a:rPr lang="nl-NL" sz="1900" dirty="0"/>
              <a:t>Mr. M heeft een zeer zware OCD stoornis, het uit zich bij hem voornamelijk als extreme smetvrees. </a:t>
            </a:r>
            <a:endParaRPr sz="1900" dirty="0"/>
          </a:p>
          <a:p>
            <a:pPr marL="457200" lvl="0" indent="-342900" algn="l" rtl="0">
              <a:lnSpc>
                <a:spcPct val="90000"/>
              </a:lnSpc>
              <a:spcBef>
                <a:spcPts val="1000"/>
              </a:spcBef>
              <a:spcAft>
                <a:spcPts val="0"/>
              </a:spcAft>
              <a:buSzPts val="1800"/>
              <a:buFont typeface="Noto Sans Symbols"/>
              <a:buChar char="▪"/>
            </a:pPr>
            <a:r>
              <a:rPr lang="nl-NL" sz="1900" dirty="0"/>
              <a:t>Covid was voor hem zeer rustgevend, maar nu is alles weer moeilijk. Het geeft hem zoveel stress dat hij amper slaapt.</a:t>
            </a:r>
            <a:endParaRPr sz="1900" dirty="0"/>
          </a:p>
          <a:p>
            <a:pPr marL="457200" lvl="0" indent="-342900" algn="l" rtl="0">
              <a:lnSpc>
                <a:spcPct val="90000"/>
              </a:lnSpc>
              <a:spcBef>
                <a:spcPts val="1000"/>
              </a:spcBef>
              <a:spcAft>
                <a:spcPts val="0"/>
              </a:spcAft>
              <a:buSzPts val="1800"/>
              <a:buFont typeface="Noto Sans Symbols"/>
              <a:buChar char="▪"/>
            </a:pPr>
            <a:r>
              <a:rPr lang="nl-NL" sz="1900" dirty="0"/>
              <a:t>De huisarts stuurde hem naar Leuven (gespecialiseerde OCD-dienst), maar hij werd er niet weerhouden i.v.m. moeilijkheden om in groep te functioneren. Mr. M is zeer ontstemd en voelt zich niet gehoord.</a:t>
            </a:r>
            <a:endParaRPr sz="1900" dirty="0"/>
          </a:p>
          <a:p>
            <a:pPr marL="457200" lvl="0" indent="-342900" algn="l" rtl="0">
              <a:lnSpc>
                <a:spcPct val="90000"/>
              </a:lnSpc>
              <a:spcBef>
                <a:spcPts val="1000"/>
              </a:spcBef>
              <a:spcAft>
                <a:spcPts val="0"/>
              </a:spcAft>
              <a:buSzPts val="1800"/>
              <a:buFont typeface="Noto Sans Symbols"/>
              <a:buChar char="▪"/>
            </a:pPr>
            <a:r>
              <a:rPr lang="nl-NL" sz="1900" dirty="0"/>
              <a:t>Hij gaat ermee akkoord om een psycholoog te zien die hem individueel zal begeleiden.</a:t>
            </a:r>
            <a:endParaRPr sz="1900" dirty="0"/>
          </a:p>
          <a:p>
            <a:pPr marL="457200" lvl="0" indent="-342900" algn="l" rtl="0">
              <a:lnSpc>
                <a:spcPct val="90000"/>
              </a:lnSpc>
              <a:spcBef>
                <a:spcPts val="1000"/>
              </a:spcBef>
              <a:spcAft>
                <a:spcPts val="0"/>
              </a:spcAft>
              <a:buSzPts val="1800"/>
              <a:buFont typeface="Noto Sans Symbols"/>
              <a:buChar char="▪"/>
            </a:pPr>
            <a:r>
              <a:rPr lang="nl-NL" sz="1900" dirty="0"/>
              <a:t>Er zijn geen psychologen die gespecialiseerd zijn in OCD in de buurt. De huisarts stuurt door naar een ELP, omwille van angst- en depressieklachten.</a:t>
            </a:r>
            <a:endParaRPr sz="1900" dirty="0"/>
          </a:p>
          <a:p>
            <a:pPr marL="457200" lvl="0" indent="-342900" algn="l" rtl="0">
              <a:lnSpc>
                <a:spcPct val="90000"/>
              </a:lnSpc>
              <a:spcBef>
                <a:spcPts val="1000"/>
              </a:spcBef>
              <a:spcAft>
                <a:spcPts val="0"/>
              </a:spcAft>
              <a:buSzPts val="1800"/>
              <a:buFont typeface="Noto Sans Symbols"/>
              <a:buChar char="▪"/>
            </a:pPr>
            <a:r>
              <a:rPr lang="nl-NL" sz="1900" dirty="0"/>
              <a:t>De psycholoog belt de huisarts: dit geval is te zwaar en moet multidisciplinair aangepakt worden.</a:t>
            </a:r>
            <a:endParaRPr sz="1900" dirty="0"/>
          </a:p>
          <a:p>
            <a:pPr marL="457200" lvl="0" indent="-342900" algn="l" rtl="0">
              <a:lnSpc>
                <a:spcPct val="90000"/>
              </a:lnSpc>
              <a:spcBef>
                <a:spcPts val="1000"/>
              </a:spcBef>
              <a:spcAft>
                <a:spcPts val="0"/>
              </a:spcAft>
              <a:buSzPts val="1800"/>
              <a:buFont typeface="Noto Sans Symbols"/>
              <a:buChar char="▪"/>
            </a:pPr>
            <a:r>
              <a:rPr lang="nl-NL" sz="1900" b="1" i="1" dirty="0"/>
              <a:t>Was dit een goede verwijzing? Wat kan er wel afgesproken worden? Wat met patiënten die in geen enkel hokje passen</a:t>
            </a:r>
            <a:endParaRPr sz="1900" b="1" dirty="0">
              <a:latin typeface="Calibri"/>
              <a:ea typeface="Calibri"/>
              <a:cs typeface="Calibri"/>
              <a:sym typeface="Calibri"/>
            </a:endParaRPr>
          </a:p>
        </p:txBody>
      </p:sp>
      <p:pic>
        <p:nvPicPr>
          <p:cNvPr id="3" name="Afbeelding 2" descr="Afbeelding met Menselijk gezicht, persoon, kleding, person&#10;&#10;Automatisch gegenereerde beschrijving">
            <a:extLst>
              <a:ext uri="{FF2B5EF4-FFF2-40B4-BE49-F238E27FC236}">
                <a16:creationId xmlns:a16="http://schemas.microsoft.com/office/drawing/2014/main" id="{8AB043AD-2BB6-1BEB-A65A-089FECBE9BC8}"/>
              </a:ext>
            </a:extLst>
          </p:cNvPr>
          <p:cNvPicPr>
            <a:picLocks noChangeAspect="1"/>
          </p:cNvPicPr>
          <p:nvPr/>
        </p:nvPicPr>
        <p:blipFill rotWithShape="1">
          <a:blip r:embed="rId3"/>
          <a:srcRect l="5274" t="17313" r="3980"/>
          <a:stretch/>
        </p:blipFill>
        <p:spPr>
          <a:xfrm>
            <a:off x="129700" y="2412459"/>
            <a:ext cx="2957208" cy="269456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sp>
        <p:nvSpPr>
          <p:cNvPr id="435" name="Google Shape;43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Expertise afbakening (1/2) </a:t>
            </a:r>
            <a:endParaRPr sz="2000">
              <a:solidFill>
                <a:srgbClr val="FFFFFF"/>
              </a:solidFill>
            </a:endParaRPr>
          </a:p>
        </p:txBody>
      </p:sp>
      <p:sp>
        <p:nvSpPr>
          <p:cNvPr id="436" name="Google Shape;436;p33"/>
          <p:cNvSpPr txBox="1">
            <a:spLocks noGrp="1"/>
          </p:cNvSpPr>
          <p:nvPr>
            <p:ph type="body" idx="1"/>
          </p:nvPr>
        </p:nvSpPr>
        <p:spPr>
          <a:xfrm>
            <a:off x="3501956" y="2260986"/>
            <a:ext cx="8474413" cy="4674734"/>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SzPts val="1800"/>
              <a:buFont typeface="Noto Sans Symbols"/>
              <a:buChar char="▪"/>
            </a:pPr>
            <a:r>
              <a:rPr lang="nl-NL" sz="2200" dirty="0"/>
              <a:t>De huisarts stelt een diagnose van depressie en verwijst de patiënt naar de ELP.</a:t>
            </a:r>
            <a:endParaRPr sz="2200" dirty="0"/>
          </a:p>
          <a:p>
            <a:pPr marL="457200" lvl="0" indent="-342900" algn="l" rtl="0">
              <a:lnSpc>
                <a:spcPct val="90000"/>
              </a:lnSpc>
              <a:spcBef>
                <a:spcPts val="1000"/>
              </a:spcBef>
              <a:spcAft>
                <a:spcPts val="0"/>
              </a:spcAft>
              <a:buSzPts val="1800"/>
              <a:buFont typeface="Noto Sans Symbols"/>
              <a:buChar char="▪"/>
            </a:pPr>
            <a:r>
              <a:rPr lang="nl-NL" sz="2200" dirty="0"/>
              <a:t>De ELP laat weten dat de patiënt bij hem is gekomen en dat er een begeleiding is opgestart.</a:t>
            </a:r>
            <a:endParaRPr sz="2200" dirty="0"/>
          </a:p>
          <a:p>
            <a:pPr marL="457200" lvl="0" indent="-342900" algn="l" rtl="0">
              <a:lnSpc>
                <a:spcPct val="90000"/>
              </a:lnSpc>
              <a:spcBef>
                <a:spcPts val="1000"/>
              </a:spcBef>
              <a:spcAft>
                <a:spcPts val="0"/>
              </a:spcAft>
              <a:buSzPts val="1800"/>
              <a:buFont typeface="Noto Sans Symbols"/>
              <a:buChar char="▪"/>
            </a:pPr>
            <a:r>
              <a:rPr lang="nl-NL" sz="2200" dirty="0"/>
              <a:t>De ELP vermoedt na enkele gesprekken dat er mogelijks een fysieke oorzaak is voor de depressie.</a:t>
            </a:r>
            <a:endParaRPr sz="2200" dirty="0"/>
          </a:p>
          <a:p>
            <a:pPr marL="457200" lvl="0" indent="-342900" algn="l" rtl="0">
              <a:lnSpc>
                <a:spcPct val="90000"/>
              </a:lnSpc>
              <a:spcBef>
                <a:spcPts val="1000"/>
              </a:spcBef>
              <a:spcAft>
                <a:spcPts val="0"/>
              </a:spcAft>
              <a:buSzPts val="1800"/>
              <a:buFont typeface="Noto Sans Symbols"/>
              <a:buChar char="▪"/>
            </a:pPr>
            <a:r>
              <a:rPr lang="nl-NL" sz="2200" dirty="0"/>
              <a:t>De patiënt komt naar de huisarts voor een aanvraag CT hersenen. Hij zegt dat zijn psycholoog hem heeft gestuurd.</a:t>
            </a:r>
          </a:p>
          <a:p>
            <a:pPr marL="114300" lvl="0" indent="0" algn="l" rtl="0">
              <a:lnSpc>
                <a:spcPct val="90000"/>
              </a:lnSpc>
              <a:spcBef>
                <a:spcPts val="1000"/>
              </a:spcBef>
              <a:spcAft>
                <a:spcPts val="0"/>
              </a:spcAft>
              <a:buSzPts val="1800"/>
              <a:buNone/>
            </a:pPr>
            <a:endParaRPr sz="2200" dirty="0"/>
          </a:p>
          <a:p>
            <a:pPr marL="457200" lvl="0" indent="-342900" algn="l" rtl="0">
              <a:lnSpc>
                <a:spcPct val="90000"/>
              </a:lnSpc>
              <a:spcBef>
                <a:spcPts val="1000"/>
              </a:spcBef>
              <a:spcAft>
                <a:spcPts val="0"/>
              </a:spcAft>
              <a:buSzPts val="1800"/>
              <a:buFont typeface="Noto Sans Symbols"/>
              <a:buChar char="▪"/>
            </a:pPr>
            <a:r>
              <a:rPr lang="nl-NL" sz="2200" b="1" i="1" dirty="0"/>
              <a:t>Wat vinden jullie van de aanpak? </a:t>
            </a:r>
            <a:endParaRPr sz="2200" dirty="0"/>
          </a:p>
          <a:p>
            <a:pPr marL="114300" lvl="0" indent="0" algn="l" rtl="0">
              <a:lnSpc>
                <a:spcPct val="90000"/>
              </a:lnSpc>
              <a:spcBef>
                <a:spcPts val="1000"/>
              </a:spcBef>
              <a:spcAft>
                <a:spcPts val="0"/>
              </a:spcAft>
              <a:buSzPts val="1800"/>
              <a:buNone/>
            </a:pPr>
            <a:endParaRPr sz="2200" dirty="0">
              <a:latin typeface="Calibri"/>
              <a:ea typeface="Calibri"/>
              <a:cs typeface="Calibri"/>
              <a:sym typeface="Calibri"/>
            </a:endParaRPr>
          </a:p>
        </p:txBody>
      </p:sp>
      <p:pic>
        <p:nvPicPr>
          <p:cNvPr id="3" name="Afbeelding 2" descr="Afbeelding met Menselijk gezicht, persoon, person, kleding&#10;&#10;Automatisch gegenereerde beschrijving">
            <a:extLst>
              <a:ext uri="{FF2B5EF4-FFF2-40B4-BE49-F238E27FC236}">
                <a16:creationId xmlns:a16="http://schemas.microsoft.com/office/drawing/2014/main" id="{F96D7B2D-E570-57B6-F920-CF3693811A42}"/>
              </a:ext>
            </a:extLst>
          </p:cNvPr>
          <p:cNvPicPr>
            <a:picLocks noChangeAspect="1"/>
          </p:cNvPicPr>
          <p:nvPr/>
        </p:nvPicPr>
        <p:blipFill rotWithShape="1">
          <a:blip r:embed="rId3"/>
          <a:srcRect t="14244"/>
          <a:stretch/>
        </p:blipFill>
        <p:spPr>
          <a:xfrm>
            <a:off x="215631" y="2260986"/>
            <a:ext cx="3357664" cy="287938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sp>
        <p:nvSpPr>
          <p:cNvPr id="441" name="Google Shape;44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Expertise afbakening  (2/2)</a:t>
            </a:r>
            <a:endParaRPr sz="2000">
              <a:solidFill>
                <a:srgbClr val="FFFFFF"/>
              </a:solidFill>
            </a:endParaRPr>
          </a:p>
        </p:txBody>
      </p:sp>
      <p:sp>
        <p:nvSpPr>
          <p:cNvPr id="442" name="Google Shape;442;p34"/>
          <p:cNvSpPr txBox="1">
            <a:spLocks noGrp="1"/>
          </p:cNvSpPr>
          <p:nvPr>
            <p:ph type="body" idx="1"/>
          </p:nvPr>
        </p:nvSpPr>
        <p:spPr>
          <a:xfrm>
            <a:off x="3540867" y="2456685"/>
            <a:ext cx="8142051" cy="4206762"/>
          </a:xfrm>
          <a:prstGeom prst="rect">
            <a:avLst/>
          </a:prstGeom>
          <a:noFill/>
          <a:ln>
            <a:noFill/>
          </a:ln>
        </p:spPr>
        <p:txBody>
          <a:bodyPr spcFirstLastPara="1" wrap="square" lIns="91425" tIns="45700" rIns="91425" bIns="45700" anchor="ctr" anchorCtr="0">
            <a:normAutofit lnSpcReduction="10000"/>
          </a:bodyPr>
          <a:lstStyle/>
          <a:p>
            <a:pPr marL="457200" lvl="0" indent="-342900" algn="l" rtl="0">
              <a:lnSpc>
                <a:spcPct val="150000"/>
              </a:lnSpc>
              <a:spcBef>
                <a:spcPts val="1000"/>
              </a:spcBef>
              <a:spcAft>
                <a:spcPts val="0"/>
              </a:spcAft>
              <a:buSzPts val="1800"/>
              <a:buFont typeface="Noto Sans Symbols"/>
              <a:buChar char="▪"/>
            </a:pPr>
            <a:r>
              <a:rPr lang="nl-NL" sz="2200" b="1" i="1" dirty="0"/>
              <a:t>ELP: </a:t>
            </a:r>
          </a:p>
          <a:p>
            <a:pPr lvl="1">
              <a:lnSpc>
                <a:spcPct val="150000"/>
              </a:lnSpc>
              <a:spcBef>
                <a:spcPts val="1000"/>
              </a:spcBef>
              <a:buFont typeface="Noto Sans Symbols"/>
              <a:buChar char="▪"/>
            </a:pPr>
            <a:r>
              <a:rPr lang="nl-NL" sz="2200" b="1" i="1" dirty="0"/>
              <a:t>Hoe zouden jullie deze casus aangepakt hebben? </a:t>
            </a:r>
            <a:endParaRPr sz="2200" dirty="0"/>
          </a:p>
          <a:p>
            <a:pPr marL="457200" lvl="0" indent="-342900" algn="l" rtl="0">
              <a:lnSpc>
                <a:spcPct val="150000"/>
              </a:lnSpc>
              <a:spcBef>
                <a:spcPts val="1000"/>
              </a:spcBef>
              <a:spcAft>
                <a:spcPts val="0"/>
              </a:spcAft>
              <a:buSzPts val="1800"/>
              <a:buFont typeface="Noto Sans Symbols"/>
              <a:buChar char="▪"/>
            </a:pPr>
            <a:r>
              <a:rPr lang="nl-NL" sz="2200" b="1" i="1" dirty="0"/>
              <a:t>Huisarts: </a:t>
            </a:r>
          </a:p>
          <a:p>
            <a:pPr lvl="1">
              <a:lnSpc>
                <a:spcPct val="150000"/>
              </a:lnSpc>
              <a:spcBef>
                <a:spcPts val="1000"/>
              </a:spcBef>
              <a:buFont typeface="Noto Sans Symbols"/>
              <a:buChar char="▪"/>
            </a:pPr>
            <a:r>
              <a:rPr lang="nl-NL" sz="2200" b="1" i="1" dirty="0"/>
              <a:t>Hoe zouden jullie reageren als de psycholoog om een bijkomend onderzoek zou vragen? </a:t>
            </a:r>
          </a:p>
          <a:p>
            <a:pPr lvl="1">
              <a:lnSpc>
                <a:spcPct val="150000"/>
              </a:lnSpc>
              <a:spcBef>
                <a:spcPts val="1000"/>
              </a:spcBef>
              <a:buFont typeface="Noto Sans Symbols"/>
              <a:buChar char="▪"/>
            </a:pPr>
            <a:r>
              <a:rPr lang="nl-NL" sz="2200" b="1" i="1" dirty="0"/>
              <a:t>Via de patiënt? </a:t>
            </a:r>
          </a:p>
          <a:p>
            <a:pPr lvl="1">
              <a:lnSpc>
                <a:spcPct val="150000"/>
              </a:lnSpc>
              <a:spcBef>
                <a:spcPts val="1000"/>
              </a:spcBef>
              <a:buFont typeface="Noto Sans Symbols"/>
              <a:buChar char="▪"/>
            </a:pPr>
            <a:r>
              <a:rPr lang="nl-NL" sz="2200" b="1" i="1" dirty="0"/>
              <a:t>Via voorafgaandelijk overleg?</a:t>
            </a:r>
            <a:endParaRPr sz="2200" b="1" i="1" dirty="0"/>
          </a:p>
          <a:p>
            <a:pPr marL="457200" lvl="0" indent="-228600" algn="l" rtl="0">
              <a:lnSpc>
                <a:spcPct val="150000"/>
              </a:lnSpc>
              <a:spcBef>
                <a:spcPts val="1000"/>
              </a:spcBef>
              <a:spcAft>
                <a:spcPts val="0"/>
              </a:spcAft>
              <a:buSzPts val="1800"/>
              <a:buFont typeface="Noto Sans Symbols"/>
              <a:buNone/>
            </a:pPr>
            <a:endParaRPr sz="2200" dirty="0">
              <a:latin typeface="Calibri"/>
              <a:ea typeface="Calibri"/>
              <a:cs typeface="Calibri"/>
              <a:sym typeface="Calibri"/>
            </a:endParaRPr>
          </a:p>
        </p:txBody>
      </p:sp>
      <p:pic>
        <p:nvPicPr>
          <p:cNvPr id="2" name="Afbeelding 1" descr="Afbeelding met Menselijk gezicht, persoon, person, kleding&#10;&#10;Automatisch gegenereerde beschrijving">
            <a:extLst>
              <a:ext uri="{FF2B5EF4-FFF2-40B4-BE49-F238E27FC236}">
                <a16:creationId xmlns:a16="http://schemas.microsoft.com/office/drawing/2014/main" id="{3C6EBD15-FC66-A565-06EA-E5580B75D4FC}"/>
              </a:ext>
            </a:extLst>
          </p:cNvPr>
          <p:cNvPicPr>
            <a:picLocks noChangeAspect="1"/>
          </p:cNvPicPr>
          <p:nvPr/>
        </p:nvPicPr>
        <p:blipFill rotWithShape="1">
          <a:blip r:embed="rId3"/>
          <a:srcRect t="14244"/>
          <a:stretch/>
        </p:blipFill>
        <p:spPr>
          <a:xfrm>
            <a:off x="215631" y="2260986"/>
            <a:ext cx="3357664" cy="287938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6"/>
        <p:cNvGrpSpPr/>
        <p:nvPr/>
      </p:nvGrpSpPr>
      <p:grpSpPr>
        <a:xfrm>
          <a:off x="0" y="0"/>
          <a:ext cx="0" cy="0"/>
          <a:chOff x="0" y="0"/>
          <a:chExt cx="0" cy="0"/>
        </a:xfrm>
      </p:grpSpPr>
      <p:sp>
        <p:nvSpPr>
          <p:cNvPr id="447" name="Google Shape;44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Verwachtingen</a:t>
            </a:r>
            <a:endParaRPr sz="2000">
              <a:solidFill>
                <a:srgbClr val="FFFFFF"/>
              </a:solidFill>
            </a:endParaRPr>
          </a:p>
        </p:txBody>
      </p:sp>
      <p:sp>
        <p:nvSpPr>
          <p:cNvPr id="448" name="Google Shape;448;p35"/>
          <p:cNvSpPr txBox="1">
            <a:spLocks noGrp="1"/>
          </p:cNvSpPr>
          <p:nvPr>
            <p:ph type="body" idx="1"/>
          </p:nvPr>
        </p:nvSpPr>
        <p:spPr>
          <a:xfrm>
            <a:off x="2918297" y="2456684"/>
            <a:ext cx="8929991" cy="4284583"/>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SzPts val="1800"/>
              <a:buFont typeface="Noto Sans Symbols"/>
              <a:buChar char="▪"/>
            </a:pPr>
            <a:r>
              <a:rPr lang="nl-NL" sz="2200" dirty="0"/>
              <a:t>Mevr. V, 40 jaar heeft last van stemmingswisselingen, ze heeft veel stress en angsten. In de familie zijn er wel wat mensen met soortgelijke klachten.</a:t>
            </a:r>
            <a:endParaRPr sz="2200" dirty="0"/>
          </a:p>
          <a:p>
            <a:pPr marL="457200" lvl="0" indent="-342900" algn="l" rtl="0">
              <a:lnSpc>
                <a:spcPct val="90000"/>
              </a:lnSpc>
              <a:spcBef>
                <a:spcPts val="1000"/>
              </a:spcBef>
              <a:spcAft>
                <a:spcPts val="0"/>
              </a:spcAft>
              <a:buSzPts val="1800"/>
              <a:buFont typeface="Noto Sans Symbols"/>
              <a:buChar char="▪"/>
            </a:pPr>
            <a:r>
              <a:rPr lang="nl-NL" sz="2200" dirty="0"/>
              <a:t>De huisarts stuurt de patiënt naar de psycholoog met de vraag om de situatie uit te klaren en een voorstel van diagnose en aanpak te doen.</a:t>
            </a:r>
          </a:p>
          <a:p>
            <a:pPr marL="114300" lvl="0" indent="0" algn="l" rtl="0">
              <a:lnSpc>
                <a:spcPct val="90000"/>
              </a:lnSpc>
              <a:spcBef>
                <a:spcPts val="1000"/>
              </a:spcBef>
              <a:spcAft>
                <a:spcPts val="0"/>
              </a:spcAft>
              <a:buSzPts val="1800"/>
              <a:buNone/>
            </a:pPr>
            <a:endParaRPr sz="2200" dirty="0"/>
          </a:p>
          <a:p>
            <a:pPr marL="457200" lvl="0" indent="-342900" algn="l" rtl="0">
              <a:lnSpc>
                <a:spcPct val="90000"/>
              </a:lnSpc>
              <a:spcBef>
                <a:spcPts val="1000"/>
              </a:spcBef>
              <a:spcAft>
                <a:spcPts val="0"/>
              </a:spcAft>
              <a:buSzPts val="1800"/>
              <a:buFont typeface="Noto Sans Symbols"/>
              <a:buChar char="▪"/>
            </a:pPr>
            <a:r>
              <a:rPr lang="nl-NL" sz="2200" b="1" i="1" dirty="0"/>
              <a:t>Is dit een goede verwijzing?</a:t>
            </a:r>
            <a:endParaRPr sz="2200" dirty="0"/>
          </a:p>
          <a:p>
            <a:pPr marL="457200" lvl="0" indent="-342900" algn="l" rtl="0">
              <a:lnSpc>
                <a:spcPct val="90000"/>
              </a:lnSpc>
              <a:spcBef>
                <a:spcPts val="1000"/>
              </a:spcBef>
              <a:spcAft>
                <a:spcPts val="0"/>
              </a:spcAft>
              <a:buSzPts val="1800"/>
              <a:buFont typeface="Noto Sans Symbols"/>
              <a:buChar char="▪"/>
            </a:pPr>
            <a:r>
              <a:rPr lang="nl-NL" sz="2200" b="1" i="1" dirty="0"/>
              <a:t>Wat zou de psycholoog nodig hebben?</a:t>
            </a:r>
            <a:endParaRPr sz="2200" dirty="0"/>
          </a:p>
          <a:p>
            <a:pPr marL="457200" lvl="0" indent="-342900" algn="l" rtl="0">
              <a:lnSpc>
                <a:spcPct val="90000"/>
              </a:lnSpc>
              <a:spcBef>
                <a:spcPts val="1000"/>
              </a:spcBef>
              <a:spcAft>
                <a:spcPts val="0"/>
              </a:spcAft>
              <a:buSzPts val="1800"/>
              <a:buFont typeface="Noto Sans Symbols"/>
              <a:buChar char="▪"/>
            </a:pPr>
            <a:r>
              <a:rPr lang="nl-NL" sz="2200" b="1" i="1" dirty="0"/>
              <a:t>Hoe bespreken we de verwachtingen? Diagnostiek nodig i.v.m. dossier? Kan de psycholoog aan die verwachting tegemoetkomen?</a:t>
            </a:r>
            <a:endParaRPr sz="2200" dirty="0"/>
          </a:p>
          <a:p>
            <a:pPr marL="457200" lvl="0" indent="-342900" algn="l" rtl="0">
              <a:lnSpc>
                <a:spcPct val="90000"/>
              </a:lnSpc>
              <a:spcBef>
                <a:spcPts val="1000"/>
              </a:spcBef>
              <a:spcAft>
                <a:spcPts val="0"/>
              </a:spcAft>
              <a:buSzPts val="1800"/>
              <a:buFont typeface="Noto Sans Symbols"/>
              <a:buChar char="▪"/>
            </a:pPr>
            <a:r>
              <a:rPr lang="nl-NL" sz="2200" b="1" i="1" dirty="0"/>
              <a:t>Wat kan de bijdrage van de psycholoog zijn i.v.m. deze casus?</a:t>
            </a:r>
            <a:endParaRPr sz="2200" dirty="0"/>
          </a:p>
          <a:p>
            <a:pPr marL="457200" lvl="0" indent="-228600" algn="l" rtl="0">
              <a:lnSpc>
                <a:spcPct val="90000"/>
              </a:lnSpc>
              <a:spcBef>
                <a:spcPts val="1000"/>
              </a:spcBef>
              <a:spcAft>
                <a:spcPts val="0"/>
              </a:spcAft>
              <a:buSzPts val="1800"/>
              <a:buFont typeface="Noto Sans Symbols"/>
              <a:buNone/>
            </a:pPr>
            <a:endParaRPr sz="2200" dirty="0">
              <a:latin typeface="Calibri"/>
              <a:ea typeface="Calibri"/>
              <a:cs typeface="Calibri"/>
              <a:sym typeface="Calibri"/>
            </a:endParaRPr>
          </a:p>
        </p:txBody>
      </p:sp>
      <p:pic>
        <p:nvPicPr>
          <p:cNvPr id="3" name="Afbeelding 2" descr="Afbeelding met Menselijk gezicht, persoon, kleding, dame&#10;&#10;Automatisch gegenereerde beschrijving">
            <a:extLst>
              <a:ext uri="{FF2B5EF4-FFF2-40B4-BE49-F238E27FC236}">
                <a16:creationId xmlns:a16="http://schemas.microsoft.com/office/drawing/2014/main" id="{9F579E5A-3767-6B4C-6C32-8677B60F133E}"/>
              </a:ext>
            </a:extLst>
          </p:cNvPr>
          <p:cNvPicPr>
            <a:picLocks noChangeAspect="1"/>
          </p:cNvPicPr>
          <p:nvPr/>
        </p:nvPicPr>
        <p:blipFill rotWithShape="1">
          <a:blip r:embed="rId3"/>
          <a:srcRect r="10891"/>
          <a:stretch/>
        </p:blipFill>
        <p:spPr>
          <a:xfrm>
            <a:off x="-358303" y="2179207"/>
            <a:ext cx="3276600" cy="367705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Meningsverschil inzake beleid  (1/2)</a:t>
            </a:r>
            <a:endParaRPr sz="2000">
              <a:solidFill>
                <a:srgbClr val="FFFFFF"/>
              </a:solidFill>
            </a:endParaRPr>
          </a:p>
        </p:txBody>
      </p:sp>
      <p:sp>
        <p:nvSpPr>
          <p:cNvPr id="454" name="Google Shape;454;p36"/>
          <p:cNvSpPr txBox="1">
            <a:spLocks noGrp="1"/>
          </p:cNvSpPr>
          <p:nvPr>
            <p:ph type="body" idx="1"/>
          </p:nvPr>
        </p:nvSpPr>
        <p:spPr>
          <a:xfrm>
            <a:off x="2335694" y="2854251"/>
            <a:ext cx="9700593" cy="3720278"/>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SzPts val="1800"/>
              <a:buFont typeface="Noto Sans Symbols"/>
              <a:buChar char="▪"/>
            </a:pPr>
            <a:r>
              <a:rPr lang="nl-NL" sz="2200" dirty="0"/>
              <a:t>Mevr. S heeft een chronische depressie, ze neemt al jaren een SSRI en functioneert goed. Ze is recentelijk weg van haar man met wie ze al jaren een problematische relatie had en nu heeft ze nood aan extra ondersteuning en komt bij haar huisarts op raadpleging.</a:t>
            </a:r>
            <a:endParaRPr sz="2200" dirty="0"/>
          </a:p>
          <a:p>
            <a:pPr marL="457200" lvl="0" indent="-342900" algn="l" rtl="0">
              <a:lnSpc>
                <a:spcPct val="90000"/>
              </a:lnSpc>
              <a:spcBef>
                <a:spcPts val="1000"/>
              </a:spcBef>
              <a:spcAft>
                <a:spcPts val="0"/>
              </a:spcAft>
              <a:buSzPts val="1800"/>
              <a:buFont typeface="Noto Sans Symbols"/>
              <a:buChar char="▪"/>
            </a:pPr>
            <a:r>
              <a:rPr lang="nl-NL" sz="2200" dirty="0"/>
              <a:t>De huisarts raadt Mevr. V aan om een psycholoog te raadplegen om deze tegenslag op haar levenspad te helpen doorkomen.</a:t>
            </a:r>
            <a:endParaRPr sz="2200" dirty="0"/>
          </a:p>
          <a:p>
            <a:pPr marL="457200" lvl="0" indent="-342900" algn="l" rtl="0">
              <a:lnSpc>
                <a:spcPct val="90000"/>
              </a:lnSpc>
              <a:spcBef>
                <a:spcPts val="1000"/>
              </a:spcBef>
              <a:spcAft>
                <a:spcPts val="0"/>
              </a:spcAft>
              <a:buSzPts val="1800"/>
              <a:buFont typeface="Noto Sans Symbols"/>
              <a:buChar char="▪"/>
            </a:pPr>
            <a:r>
              <a:rPr lang="nl-NL" sz="2200" dirty="0"/>
              <a:t>Een tweetal maanden later komt ze terug en het gaat helemaal niet goed met haar. Ze zorgt niet meer voor zichtzelf, heeft veel angsten en er zijn passieve zelfmoordgedachten.</a:t>
            </a:r>
            <a:endParaRPr sz="2200" dirty="0"/>
          </a:p>
          <a:p>
            <a:pPr marL="457200" lvl="0" indent="-342900" algn="l" rtl="0">
              <a:lnSpc>
                <a:spcPct val="90000"/>
              </a:lnSpc>
              <a:spcBef>
                <a:spcPts val="1000"/>
              </a:spcBef>
              <a:spcAft>
                <a:spcPts val="0"/>
              </a:spcAft>
              <a:buSzPts val="1800"/>
              <a:buFont typeface="Noto Sans Symbols"/>
              <a:buChar char="▪"/>
            </a:pPr>
            <a:r>
              <a:rPr lang="nl-NL" sz="2200" dirty="0"/>
              <a:t>Bij navraag zegt Mevr. V dat de psycholoog haar aangeraden heeft om de antidepressiva te stoppen om beter in staat te zijn te voelen.</a:t>
            </a:r>
            <a:endParaRPr sz="2200" dirty="0"/>
          </a:p>
          <a:p>
            <a:pPr marL="457200" lvl="0" indent="-342900" algn="l" rtl="0">
              <a:lnSpc>
                <a:spcPct val="90000"/>
              </a:lnSpc>
              <a:spcBef>
                <a:spcPts val="1000"/>
              </a:spcBef>
              <a:spcAft>
                <a:spcPts val="0"/>
              </a:spcAft>
              <a:buSzPts val="1800"/>
              <a:buFont typeface="Noto Sans Symbols"/>
              <a:buChar char="▪"/>
            </a:pPr>
            <a:r>
              <a:rPr lang="nl-NL" sz="2200" b="1" i="1" dirty="0"/>
              <a:t>Is dit herkenbaar? Wat vinden jullie hiervan? Hoe benaderen jullie dit probleem?</a:t>
            </a:r>
            <a:endParaRPr sz="2200" dirty="0"/>
          </a:p>
          <a:p>
            <a:pPr marL="0" lvl="0" indent="0" algn="l" rtl="0">
              <a:lnSpc>
                <a:spcPct val="90000"/>
              </a:lnSpc>
              <a:spcBef>
                <a:spcPts val="1000"/>
              </a:spcBef>
              <a:spcAft>
                <a:spcPts val="0"/>
              </a:spcAft>
              <a:buSzPts val="1800"/>
              <a:buNone/>
            </a:pPr>
            <a:endParaRPr sz="2200" dirty="0">
              <a:latin typeface="Calibri"/>
              <a:ea typeface="Calibri"/>
              <a:cs typeface="Calibri"/>
              <a:sym typeface="Calibri"/>
            </a:endParaRPr>
          </a:p>
        </p:txBody>
      </p:sp>
      <p:pic>
        <p:nvPicPr>
          <p:cNvPr id="3" name="Afbeelding 2" descr="Afbeelding met Menselijk gezicht, persoon, kleding, glimlach&#10;&#10;Automatisch gegenereerde beschrijving">
            <a:extLst>
              <a:ext uri="{FF2B5EF4-FFF2-40B4-BE49-F238E27FC236}">
                <a16:creationId xmlns:a16="http://schemas.microsoft.com/office/drawing/2014/main" id="{2568DD07-4741-1304-4DDF-25C28AEEAB96}"/>
              </a:ext>
            </a:extLst>
          </p:cNvPr>
          <p:cNvPicPr>
            <a:picLocks noChangeAspect="1"/>
          </p:cNvPicPr>
          <p:nvPr/>
        </p:nvPicPr>
        <p:blipFill rotWithShape="1">
          <a:blip r:embed="rId3"/>
          <a:srcRect l="10313" r="11536"/>
          <a:stretch/>
        </p:blipFill>
        <p:spPr>
          <a:xfrm>
            <a:off x="0" y="2227816"/>
            <a:ext cx="2608765" cy="3338097"/>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Meningsverschil inzake beleid (2/2) </a:t>
            </a:r>
            <a:endParaRPr sz="2000">
              <a:solidFill>
                <a:srgbClr val="FFFFFF"/>
              </a:solidFill>
            </a:endParaRPr>
          </a:p>
        </p:txBody>
      </p:sp>
      <p:sp>
        <p:nvSpPr>
          <p:cNvPr id="460" name="Google Shape;460;p37"/>
          <p:cNvSpPr txBox="1">
            <a:spLocks noGrp="1"/>
          </p:cNvSpPr>
          <p:nvPr>
            <p:ph type="body" idx="1"/>
          </p:nvPr>
        </p:nvSpPr>
        <p:spPr>
          <a:xfrm>
            <a:off x="2733260" y="2743027"/>
            <a:ext cx="9144000" cy="2822886"/>
          </a:xfrm>
          <a:prstGeom prst="rect">
            <a:avLst/>
          </a:prstGeom>
          <a:noFill/>
          <a:ln>
            <a:noFill/>
          </a:ln>
        </p:spPr>
        <p:txBody>
          <a:bodyPr spcFirstLastPara="1" wrap="square" lIns="91425" tIns="45700" rIns="91425" bIns="45700" anchor="ctr" anchorCtr="0">
            <a:noAutofit/>
          </a:bodyPr>
          <a:lstStyle/>
          <a:p>
            <a:pPr marL="457200" lvl="0" indent="-342900" algn="l" rtl="0">
              <a:lnSpc>
                <a:spcPct val="90000"/>
              </a:lnSpc>
              <a:spcBef>
                <a:spcPts val="1000"/>
              </a:spcBef>
              <a:spcAft>
                <a:spcPts val="0"/>
              </a:spcAft>
              <a:buSzPts val="1800"/>
              <a:buFont typeface="Noto Sans Symbols"/>
              <a:buChar char="▪"/>
            </a:pPr>
            <a:r>
              <a:rPr lang="nl-NL" sz="2400" dirty="0"/>
              <a:t>De huisarts belt naar de psycholoog om te horen wat de reden was voor het stoppen.</a:t>
            </a:r>
            <a:endParaRPr sz="2400" dirty="0"/>
          </a:p>
          <a:p>
            <a:pPr marL="457200" lvl="0" indent="-342900" algn="l" rtl="0">
              <a:lnSpc>
                <a:spcPct val="90000"/>
              </a:lnSpc>
              <a:spcBef>
                <a:spcPts val="1000"/>
              </a:spcBef>
              <a:spcAft>
                <a:spcPts val="0"/>
              </a:spcAft>
              <a:buSzPts val="1800"/>
              <a:buFont typeface="Noto Sans Symbols"/>
              <a:buChar char="▪"/>
            </a:pPr>
            <a:r>
              <a:rPr lang="nl-NL" sz="2400" dirty="0"/>
              <a:t>De psycholoog vertelt dat ze inderdaad moeite hadden om het verwerkingsproces in te zetten en dat ze de patiënt had aangeraden om te vragen aan haar huisarts of het ok zou zijn om tijdelijk de antidepressiva te stoppen.</a:t>
            </a:r>
          </a:p>
          <a:p>
            <a:pPr marL="114300" lvl="0" indent="0" algn="l" rtl="0">
              <a:lnSpc>
                <a:spcPct val="90000"/>
              </a:lnSpc>
              <a:spcBef>
                <a:spcPts val="1000"/>
              </a:spcBef>
              <a:spcAft>
                <a:spcPts val="0"/>
              </a:spcAft>
              <a:buSzPts val="1800"/>
              <a:buNone/>
            </a:pPr>
            <a:endParaRPr sz="2400" dirty="0"/>
          </a:p>
          <a:p>
            <a:pPr marL="457200" lvl="0" indent="-342900" algn="l" rtl="0">
              <a:lnSpc>
                <a:spcPct val="90000"/>
              </a:lnSpc>
              <a:spcBef>
                <a:spcPts val="1000"/>
              </a:spcBef>
              <a:spcAft>
                <a:spcPts val="0"/>
              </a:spcAft>
              <a:buSzPts val="1800"/>
              <a:buFont typeface="Noto Sans Symbols"/>
              <a:buChar char="▪"/>
            </a:pPr>
            <a:r>
              <a:rPr lang="nl-NL" sz="2400" b="1" i="1" dirty="0"/>
              <a:t>Is het herkenbaar? Hoe gaan jullie om met verschillen in beleid?</a:t>
            </a:r>
            <a:endParaRPr sz="2400" dirty="0"/>
          </a:p>
          <a:p>
            <a:pPr marL="114300" lvl="0" indent="0" algn="l" rtl="0">
              <a:lnSpc>
                <a:spcPct val="90000"/>
              </a:lnSpc>
              <a:spcBef>
                <a:spcPts val="1000"/>
              </a:spcBef>
              <a:spcAft>
                <a:spcPts val="0"/>
              </a:spcAft>
              <a:buSzPts val="1800"/>
              <a:buNone/>
            </a:pPr>
            <a:endParaRPr sz="2400" dirty="0">
              <a:latin typeface="Calibri"/>
              <a:ea typeface="Calibri"/>
              <a:cs typeface="Calibri"/>
              <a:sym typeface="Calibri"/>
            </a:endParaRPr>
          </a:p>
        </p:txBody>
      </p:sp>
      <p:pic>
        <p:nvPicPr>
          <p:cNvPr id="2" name="Afbeelding 1" descr="Afbeelding met Menselijk gezicht, persoon, kleding, glimlach&#10;&#10;Automatisch gegenereerde beschrijving">
            <a:extLst>
              <a:ext uri="{FF2B5EF4-FFF2-40B4-BE49-F238E27FC236}">
                <a16:creationId xmlns:a16="http://schemas.microsoft.com/office/drawing/2014/main" id="{75166CE9-7C69-B430-341E-9754344083A1}"/>
              </a:ext>
            </a:extLst>
          </p:cNvPr>
          <p:cNvPicPr>
            <a:picLocks noChangeAspect="1"/>
          </p:cNvPicPr>
          <p:nvPr/>
        </p:nvPicPr>
        <p:blipFill rotWithShape="1">
          <a:blip r:embed="rId3"/>
          <a:srcRect l="10313" r="11536"/>
          <a:stretch/>
        </p:blipFill>
        <p:spPr>
          <a:xfrm>
            <a:off x="0" y="2227816"/>
            <a:ext cx="2608765" cy="3338097"/>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4"/>
        <p:cNvGrpSpPr/>
        <p:nvPr/>
      </p:nvGrpSpPr>
      <p:grpSpPr>
        <a:xfrm>
          <a:off x="0" y="0"/>
          <a:ext cx="0" cy="0"/>
          <a:chOff x="0" y="0"/>
          <a:chExt cx="0" cy="0"/>
        </a:xfrm>
      </p:grpSpPr>
      <p:sp>
        <p:nvSpPr>
          <p:cNvPr id="465" name="Google Shape;465;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Doorverwijzing naar een ELP of naar een partner uit het welzijnswerk (1/2)  </a:t>
            </a:r>
            <a:endParaRPr sz="2000">
              <a:solidFill>
                <a:srgbClr val="FFFFFF"/>
              </a:solidFill>
            </a:endParaRPr>
          </a:p>
        </p:txBody>
      </p:sp>
      <p:sp>
        <p:nvSpPr>
          <p:cNvPr id="466" name="Google Shape;466;p64"/>
          <p:cNvSpPr txBox="1">
            <a:spLocks noGrp="1"/>
          </p:cNvSpPr>
          <p:nvPr>
            <p:ph type="body" idx="1"/>
          </p:nvPr>
        </p:nvSpPr>
        <p:spPr>
          <a:xfrm>
            <a:off x="3250094" y="1810815"/>
            <a:ext cx="8680175" cy="5240792"/>
          </a:xfrm>
          <a:prstGeom prst="rect">
            <a:avLst/>
          </a:prstGeom>
          <a:noFill/>
          <a:ln>
            <a:noFill/>
          </a:ln>
        </p:spPr>
        <p:txBody>
          <a:bodyPr spcFirstLastPara="1" wrap="square" lIns="91425" tIns="45700" rIns="91425" bIns="45700" anchor="ctr" anchorCtr="0">
            <a:normAutofit/>
          </a:bodyPr>
          <a:lstStyle/>
          <a:p>
            <a:pPr marL="342900" lvl="0" indent="-34290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Je ziet als arts een meisje van 14 jaar</a:t>
            </a:r>
            <a:endParaRPr sz="2200" dirty="0">
              <a:latin typeface="Calibri"/>
              <a:ea typeface="Calibri"/>
              <a:cs typeface="Calibri"/>
              <a:sym typeface="Calibri"/>
            </a:endParaRPr>
          </a:p>
          <a:p>
            <a:pPr marL="342900" lvl="0" indent="-34290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Haar ouders zijn een jaar geleden gescheiden en er is sprake van een week-week regeling. Op het moment van de wissel zijn er steeds spanningen tussen de ouders</a:t>
            </a:r>
            <a:endParaRPr sz="2200" dirty="0">
              <a:latin typeface="Calibri"/>
              <a:ea typeface="Calibri"/>
              <a:cs typeface="Calibri"/>
              <a:sym typeface="Calibri"/>
            </a:endParaRPr>
          </a:p>
          <a:p>
            <a:pPr marL="342900" lvl="0" indent="-34290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Het meisje geeft aan dat ze zich niet goed voelt bij de regeling en dat deze regeling stress met zich meebrengt</a:t>
            </a:r>
          </a:p>
          <a:p>
            <a:pPr marL="0" lvl="0" indent="0" algn="l" rtl="0">
              <a:lnSpc>
                <a:spcPct val="90000"/>
              </a:lnSpc>
              <a:spcBef>
                <a:spcPts val="1000"/>
              </a:spcBef>
              <a:spcAft>
                <a:spcPts val="0"/>
              </a:spcAft>
              <a:buSzPts val="1800"/>
              <a:buNone/>
            </a:pPr>
            <a:endParaRPr sz="2200" dirty="0">
              <a:latin typeface="Calibri"/>
              <a:ea typeface="Calibri"/>
              <a:cs typeface="Calibri"/>
              <a:sym typeface="Calibri"/>
            </a:endParaRPr>
          </a:p>
          <a:p>
            <a:pPr marL="342900" lvl="0" indent="-342900" algn="l" rtl="0">
              <a:lnSpc>
                <a:spcPct val="90000"/>
              </a:lnSpc>
              <a:spcBef>
                <a:spcPts val="1000"/>
              </a:spcBef>
              <a:spcAft>
                <a:spcPts val="0"/>
              </a:spcAft>
              <a:buSzPts val="1800"/>
              <a:buFont typeface="Noto Sans Symbols"/>
              <a:buChar char="▪"/>
            </a:pPr>
            <a:r>
              <a:rPr lang="nl-NL" sz="2200" b="1" i="1" dirty="0">
                <a:latin typeface="Calibri"/>
                <a:ea typeface="Calibri"/>
                <a:cs typeface="Calibri"/>
                <a:sym typeface="Calibri"/>
              </a:rPr>
              <a:t>Oriënteer je dit meisje naar een ELP of denk je aan andere hulp, bv een welzijnspartner die problemen n.a.v. een scheidingssituatie verder opneemt? </a:t>
            </a:r>
            <a:endParaRPr sz="2200" b="1" i="1" dirty="0">
              <a:latin typeface="Calibri"/>
              <a:ea typeface="Calibri"/>
              <a:cs typeface="Calibri"/>
              <a:sym typeface="Calibri"/>
            </a:endParaRPr>
          </a:p>
        </p:txBody>
      </p:sp>
      <p:pic>
        <p:nvPicPr>
          <p:cNvPr id="3" name="Afbeelding 2" descr="Afbeelding met gras, persoon, Menselijk gezicht, kleding&#10;&#10;Automatisch gegenereerde beschrijving">
            <a:extLst>
              <a:ext uri="{FF2B5EF4-FFF2-40B4-BE49-F238E27FC236}">
                <a16:creationId xmlns:a16="http://schemas.microsoft.com/office/drawing/2014/main" id="{64CE58EE-7456-BE43-DBE4-8093A46861B9}"/>
              </a:ext>
            </a:extLst>
          </p:cNvPr>
          <p:cNvPicPr>
            <a:picLocks noChangeAspect="1"/>
          </p:cNvPicPr>
          <p:nvPr/>
        </p:nvPicPr>
        <p:blipFill rotWithShape="1">
          <a:blip r:embed="rId3"/>
          <a:srcRect t="12844"/>
          <a:stretch/>
        </p:blipFill>
        <p:spPr>
          <a:xfrm>
            <a:off x="0" y="2196548"/>
            <a:ext cx="3250095" cy="283265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sp>
        <p:nvSpPr>
          <p:cNvPr id="471" name="Google Shape;471;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nl-NL">
                <a:solidFill>
                  <a:srgbClr val="FFFFFF"/>
                </a:solidFill>
              </a:rPr>
              <a:t>Casus</a:t>
            </a:r>
            <a:br>
              <a:rPr lang="nl-NL">
                <a:solidFill>
                  <a:srgbClr val="FFFFFF"/>
                </a:solidFill>
              </a:rPr>
            </a:br>
            <a:r>
              <a:rPr lang="nl-NL" sz="2000">
                <a:solidFill>
                  <a:srgbClr val="FFFFFF"/>
                </a:solidFill>
              </a:rPr>
              <a:t>Doorverwijzing naar een ELP of naar een partner uit het welzijnswerk (2/2)  </a:t>
            </a:r>
            <a:endParaRPr sz="2000">
              <a:solidFill>
                <a:srgbClr val="FFFFFF"/>
              </a:solidFill>
            </a:endParaRPr>
          </a:p>
        </p:txBody>
      </p:sp>
      <p:sp>
        <p:nvSpPr>
          <p:cNvPr id="472" name="Google Shape;472;p65"/>
          <p:cNvSpPr txBox="1">
            <a:spLocks noGrp="1"/>
          </p:cNvSpPr>
          <p:nvPr>
            <p:ph type="body" idx="1"/>
          </p:nvPr>
        </p:nvSpPr>
        <p:spPr>
          <a:xfrm>
            <a:off x="2524538" y="2456685"/>
            <a:ext cx="9382540" cy="4232350"/>
          </a:xfrm>
          <a:prstGeom prst="rect">
            <a:avLst/>
          </a:prstGeom>
          <a:noFill/>
          <a:ln>
            <a:noFill/>
          </a:ln>
        </p:spPr>
        <p:txBody>
          <a:bodyPr spcFirstLastPara="1" wrap="square" lIns="91425" tIns="45700" rIns="91425" bIns="45700" anchor="ctr" anchorCtr="0">
            <a:noAutofit/>
          </a:bodyPr>
          <a:lstStyle/>
          <a:p>
            <a:pPr marL="342900" lvl="0" indent="-34290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Je ziet een alleenstaande, vrij geïsoleerde, werkloze moeder </a:t>
            </a:r>
            <a:endParaRPr sz="2200" dirty="0">
              <a:latin typeface="Calibri"/>
              <a:ea typeface="Calibri"/>
              <a:cs typeface="Calibri"/>
              <a:sym typeface="Calibri"/>
            </a:endParaRPr>
          </a:p>
          <a:p>
            <a:pPr marL="342900" lvl="0" indent="-34290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Ze komt bij u langs omwille van haar moeilijk slaappatroon en problemen met een hoge bloeddruk</a:t>
            </a:r>
            <a:endParaRPr sz="2200" dirty="0">
              <a:latin typeface="Calibri"/>
              <a:ea typeface="Calibri"/>
              <a:cs typeface="Calibri"/>
              <a:sym typeface="Calibri"/>
            </a:endParaRPr>
          </a:p>
          <a:p>
            <a:pPr marL="342900" lvl="0" indent="-34290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Er zijn al langer financiële problemen en mevrouw geeft aan vorige week een brief te hebben ontvangen van de woningmaatschappij die haar onder druk zet de huur te betalen, zo niet dreigt zij uit huis te worden gezet</a:t>
            </a:r>
            <a:endParaRPr sz="2200" dirty="0">
              <a:latin typeface="Calibri"/>
              <a:ea typeface="Calibri"/>
              <a:cs typeface="Calibri"/>
              <a:sym typeface="Calibri"/>
            </a:endParaRPr>
          </a:p>
          <a:p>
            <a:pPr marL="342900" lvl="0" indent="-342900" algn="l" rtl="0">
              <a:lnSpc>
                <a:spcPct val="90000"/>
              </a:lnSpc>
              <a:spcBef>
                <a:spcPts val="1000"/>
              </a:spcBef>
              <a:spcAft>
                <a:spcPts val="0"/>
              </a:spcAft>
              <a:buSzPts val="1800"/>
              <a:buFont typeface="Noto Sans Symbols"/>
              <a:buChar char="▪"/>
            </a:pPr>
            <a:r>
              <a:rPr lang="nl-NL" sz="2200" dirty="0">
                <a:latin typeface="Calibri"/>
                <a:ea typeface="Calibri"/>
                <a:cs typeface="Calibri"/>
                <a:sym typeface="Calibri"/>
              </a:rPr>
              <a:t>Ze laat haar ongenoegen blijken over de maatschappelijk werker van het OCMW die haar helpt bij het beheren van haar budget. Je hoort ook dat er regelmatig een hulpverlener langs komt die zich buigt over mogelijke opvoedingsproblemen met één van haar kinderen</a:t>
            </a:r>
          </a:p>
          <a:p>
            <a:pPr marL="0" lvl="0" indent="0" algn="l" rtl="0">
              <a:lnSpc>
                <a:spcPct val="90000"/>
              </a:lnSpc>
              <a:spcBef>
                <a:spcPts val="1000"/>
              </a:spcBef>
              <a:spcAft>
                <a:spcPts val="0"/>
              </a:spcAft>
              <a:buSzPts val="1800"/>
              <a:buNone/>
            </a:pPr>
            <a:endParaRPr sz="1000" dirty="0">
              <a:latin typeface="Calibri"/>
              <a:ea typeface="Calibri"/>
              <a:cs typeface="Calibri"/>
              <a:sym typeface="Calibri"/>
            </a:endParaRPr>
          </a:p>
          <a:p>
            <a:pPr marL="342900" lvl="0" indent="-342900" algn="l" rtl="0">
              <a:lnSpc>
                <a:spcPct val="90000"/>
              </a:lnSpc>
              <a:spcBef>
                <a:spcPts val="1000"/>
              </a:spcBef>
              <a:spcAft>
                <a:spcPts val="0"/>
              </a:spcAft>
              <a:buSzPts val="1800"/>
              <a:buFont typeface="Noto Sans Symbols"/>
              <a:buChar char="▪"/>
            </a:pPr>
            <a:r>
              <a:rPr lang="nl-NL" sz="2200" b="1" i="1" dirty="0">
                <a:latin typeface="Calibri"/>
                <a:ea typeface="Calibri"/>
                <a:cs typeface="Calibri"/>
                <a:sym typeface="Calibri"/>
              </a:rPr>
              <a:t>Deze vrouw heeft problemen met haar mentaal welzijn: schakel je nu reeds een ELP in of oriënteer je naar het welzijnswerk?  </a:t>
            </a:r>
            <a:endParaRPr sz="2200" b="1" i="1" dirty="0">
              <a:latin typeface="Calibri"/>
              <a:ea typeface="Calibri"/>
              <a:cs typeface="Calibri"/>
              <a:sym typeface="Calibri"/>
            </a:endParaRPr>
          </a:p>
          <a:p>
            <a:pPr marL="114300" lvl="0" indent="0" algn="l" rtl="0">
              <a:lnSpc>
                <a:spcPct val="90000"/>
              </a:lnSpc>
              <a:spcBef>
                <a:spcPts val="1000"/>
              </a:spcBef>
              <a:spcAft>
                <a:spcPts val="0"/>
              </a:spcAft>
              <a:buSzPts val="1800"/>
              <a:buNone/>
            </a:pPr>
            <a:endParaRPr sz="2200" dirty="0">
              <a:latin typeface="Calibri"/>
              <a:ea typeface="Calibri"/>
              <a:cs typeface="Calibri"/>
              <a:sym typeface="Calibri"/>
            </a:endParaRPr>
          </a:p>
        </p:txBody>
      </p:sp>
      <p:pic>
        <p:nvPicPr>
          <p:cNvPr id="3" name="Afbeelding 2" descr="Afbeelding met Menselijk gezicht, kleding, persoon, gras&#10;&#10;Automatisch gegenereerde beschrijving">
            <a:extLst>
              <a:ext uri="{FF2B5EF4-FFF2-40B4-BE49-F238E27FC236}">
                <a16:creationId xmlns:a16="http://schemas.microsoft.com/office/drawing/2014/main" id="{5CD180C4-79B8-9DA5-F81B-93B0F7B420C4}"/>
              </a:ext>
            </a:extLst>
          </p:cNvPr>
          <p:cNvPicPr>
            <a:picLocks noChangeAspect="1"/>
          </p:cNvPicPr>
          <p:nvPr/>
        </p:nvPicPr>
        <p:blipFill rotWithShape="1">
          <a:blip r:embed="rId3"/>
          <a:srcRect l="19339" t="13226"/>
          <a:stretch/>
        </p:blipFill>
        <p:spPr>
          <a:xfrm>
            <a:off x="163595" y="2159071"/>
            <a:ext cx="2448975" cy="26345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Vier ondersteunende activiteiten</a:t>
            </a:r>
            <a:endParaRPr dirty="0"/>
          </a:p>
        </p:txBody>
      </p:sp>
      <p:sp>
        <p:nvSpPr>
          <p:cNvPr id="153" name="Google Shape;153;p19"/>
          <p:cNvSpPr txBox="1">
            <a:spLocks noGrp="1"/>
          </p:cNvSpPr>
          <p:nvPr>
            <p:ph type="body" idx="1"/>
          </p:nvPr>
        </p:nvSpPr>
        <p:spPr>
          <a:xfrm>
            <a:off x="607088" y="2037347"/>
            <a:ext cx="11039480" cy="4600427"/>
          </a:xfrm>
          <a:prstGeom prst="rect">
            <a:avLst/>
          </a:prstGeom>
          <a:noFill/>
          <a:ln>
            <a:noFill/>
          </a:ln>
        </p:spPr>
        <p:txBody>
          <a:bodyPr spcFirstLastPara="1" wrap="square" lIns="91425" tIns="45700" rIns="91425" bIns="45700" anchor="t" anchorCtr="0">
            <a:normAutofit/>
          </a:bodyPr>
          <a:lstStyle/>
          <a:p>
            <a:pPr marL="114300" indent="0">
              <a:buNone/>
            </a:pPr>
            <a:r>
              <a:rPr lang="nl-NL" sz="2600" b="1" dirty="0">
                <a:solidFill>
                  <a:srgbClr val="2B3B74"/>
                </a:solidFill>
              </a:rPr>
              <a:t>O</a:t>
            </a:r>
            <a:r>
              <a:rPr lang="nl-NL" sz="2600" b="1" dirty="0">
                <a:solidFill>
                  <a:srgbClr val="2B3B74"/>
                </a:solidFill>
                <a:latin typeface="Calibri"/>
                <a:ea typeface="Calibri"/>
                <a:cs typeface="Calibri"/>
                <a:sym typeface="Calibri"/>
              </a:rPr>
              <a:t>ndersteunende opdrachten vnl. gericht naar vindplaatsen:</a:t>
            </a:r>
          </a:p>
          <a:p>
            <a:pPr marL="114300" indent="0">
              <a:buNone/>
            </a:pPr>
            <a:endParaRPr lang="nl-NL" sz="2400" dirty="0">
              <a:solidFill>
                <a:srgbClr val="2B3B74"/>
              </a:solidFill>
            </a:endParaRPr>
          </a:p>
          <a:p>
            <a:pPr marL="457200" lvl="0" indent="-342900" algn="l" rtl="0">
              <a:lnSpc>
                <a:spcPct val="100000"/>
              </a:lnSpc>
              <a:spcBef>
                <a:spcPts val="1000"/>
              </a:spcBef>
              <a:spcAft>
                <a:spcPts val="0"/>
              </a:spcAft>
              <a:buSzPts val="1800"/>
              <a:buFont typeface="Noto Sans Symbols"/>
              <a:buChar char="▪"/>
            </a:pPr>
            <a:r>
              <a:rPr lang="nl-NL" dirty="0"/>
              <a:t>(1) Ondersteuning van het vindplaatsgericht werken (voorbereiding)</a:t>
            </a:r>
          </a:p>
          <a:p>
            <a:pPr lvl="1">
              <a:lnSpc>
                <a:spcPct val="100000"/>
              </a:lnSpc>
              <a:spcBef>
                <a:spcPts val="1000"/>
              </a:spcBef>
              <a:buFont typeface="Noto Sans Symbols"/>
              <a:buChar char="▪"/>
            </a:pPr>
            <a:r>
              <a:rPr lang="nl-NL" dirty="0"/>
              <a:t>Bv. Afstemming ELP en de vindplaats o.b.v. behoeften van de personen die op de vindplaats komen.</a:t>
            </a:r>
          </a:p>
          <a:p>
            <a:pPr lvl="2">
              <a:lnSpc>
                <a:spcPct val="100000"/>
              </a:lnSpc>
              <a:spcBef>
                <a:spcPts val="1000"/>
              </a:spcBef>
              <a:buFont typeface="Noto Sans Symbols"/>
              <a:buChar char="▪"/>
            </a:pPr>
            <a:r>
              <a:rPr lang="nl-NL" dirty="0"/>
              <a:t>=&gt; Afgestemd aanbod op de noden </a:t>
            </a:r>
          </a:p>
          <a:p>
            <a:pPr lvl="2">
              <a:lnSpc>
                <a:spcPct val="100000"/>
              </a:lnSpc>
              <a:spcBef>
                <a:spcPts val="1000"/>
              </a:spcBef>
              <a:buFont typeface="Noto Sans Symbols"/>
              <a:buChar char="▪"/>
            </a:pPr>
            <a:r>
              <a:rPr lang="nl-NL" dirty="0"/>
              <a:t>=&gt; Complementair aan het bestaande aanbod</a:t>
            </a:r>
          </a:p>
        </p:txBody>
      </p:sp>
    </p:spTree>
    <p:extLst>
      <p:ext uri="{BB962C8B-B14F-4D97-AF65-F5344CB8AC3E}">
        <p14:creationId xmlns:p14="http://schemas.microsoft.com/office/powerpoint/2010/main" val="301943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Vier ondersteunende activiteiten</a:t>
            </a:r>
            <a:endParaRPr dirty="0"/>
          </a:p>
        </p:txBody>
      </p:sp>
      <p:sp>
        <p:nvSpPr>
          <p:cNvPr id="153" name="Google Shape;153;p19"/>
          <p:cNvSpPr txBox="1">
            <a:spLocks noGrp="1"/>
          </p:cNvSpPr>
          <p:nvPr>
            <p:ph type="body" idx="1"/>
          </p:nvPr>
        </p:nvSpPr>
        <p:spPr>
          <a:xfrm>
            <a:off x="607088" y="2245895"/>
            <a:ext cx="11039480" cy="4391879"/>
          </a:xfrm>
          <a:prstGeom prst="rect">
            <a:avLst/>
          </a:prstGeom>
          <a:noFill/>
          <a:ln>
            <a:noFill/>
          </a:ln>
        </p:spPr>
        <p:txBody>
          <a:bodyPr spcFirstLastPara="1" wrap="square" lIns="91425" tIns="45700" rIns="91425" bIns="45700" anchor="t" anchorCtr="0">
            <a:normAutofit/>
          </a:bodyPr>
          <a:lstStyle/>
          <a:p>
            <a:pPr marL="114300" indent="0">
              <a:buNone/>
            </a:pPr>
            <a:r>
              <a:rPr lang="nl-NL" sz="2600" b="1" dirty="0">
                <a:solidFill>
                  <a:srgbClr val="2B3B74"/>
                </a:solidFill>
              </a:rPr>
              <a:t>O</a:t>
            </a:r>
            <a:r>
              <a:rPr lang="nl-NL" sz="2600" b="1" dirty="0">
                <a:solidFill>
                  <a:srgbClr val="2B3B74"/>
                </a:solidFill>
                <a:latin typeface="Calibri"/>
                <a:ea typeface="Calibri"/>
                <a:cs typeface="Calibri"/>
                <a:sym typeface="Calibri"/>
              </a:rPr>
              <a:t>ndersteunende opdrachten vnl. gericht naar vindplaatsen:</a:t>
            </a:r>
            <a:endParaRPr lang="nl-NL" sz="2400" dirty="0">
              <a:solidFill>
                <a:srgbClr val="2B3B74"/>
              </a:solidFill>
            </a:endParaRPr>
          </a:p>
          <a:p>
            <a:pPr marL="457200" lvl="0" indent="-342900" algn="l" rtl="0">
              <a:lnSpc>
                <a:spcPct val="100000"/>
              </a:lnSpc>
              <a:spcBef>
                <a:spcPts val="1000"/>
              </a:spcBef>
              <a:spcAft>
                <a:spcPts val="0"/>
              </a:spcAft>
              <a:buSzPts val="1800"/>
              <a:buFont typeface="Noto Sans Symbols"/>
              <a:buChar char="▪"/>
            </a:pPr>
            <a:r>
              <a:rPr lang="nl-NL" dirty="0"/>
              <a:t>(2) Kennis en advies uitwisselen; ondersteuning geven aan actoren binnen de eerste lijn. Dit stelt actor 1</a:t>
            </a:r>
            <a:r>
              <a:rPr lang="nl-NL" baseline="30000" dirty="0"/>
              <a:t>e</a:t>
            </a:r>
            <a:r>
              <a:rPr lang="nl-NL" dirty="0"/>
              <a:t> lijn in staat om:</a:t>
            </a:r>
          </a:p>
          <a:p>
            <a:pPr lvl="2">
              <a:lnSpc>
                <a:spcPct val="100000"/>
              </a:lnSpc>
              <a:spcBef>
                <a:spcPts val="1000"/>
              </a:spcBef>
              <a:buFont typeface="Noto Sans Symbols"/>
              <a:buChar char="▪"/>
            </a:pPr>
            <a:r>
              <a:rPr lang="nl-NL" sz="2400" dirty="0"/>
              <a:t>Gerichte interventies te ondernemen</a:t>
            </a:r>
          </a:p>
          <a:p>
            <a:pPr lvl="2">
              <a:lnSpc>
                <a:spcPct val="100000"/>
              </a:lnSpc>
              <a:spcBef>
                <a:spcPts val="1000"/>
              </a:spcBef>
              <a:buFont typeface="Noto Sans Symbols"/>
              <a:buChar char="▪"/>
            </a:pPr>
            <a:r>
              <a:rPr lang="nl-NL" sz="2400" dirty="0"/>
              <a:t>Gerichte doorverwijzen naar de meest aangewezen zorg</a:t>
            </a:r>
          </a:p>
          <a:p>
            <a:pPr marL="114300" lvl="0" indent="0" algn="l" rtl="0">
              <a:lnSpc>
                <a:spcPct val="100000"/>
              </a:lnSpc>
              <a:spcBef>
                <a:spcPts val="1000"/>
              </a:spcBef>
              <a:spcAft>
                <a:spcPts val="0"/>
              </a:spcAft>
              <a:buSzPts val="1800"/>
              <a:buNone/>
            </a:pPr>
            <a:endParaRPr sz="2400" dirty="0"/>
          </a:p>
        </p:txBody>
      </p:sp>
    </p:spTree>
    <p:extLst>
      <p:ext uri="{BB962C8B-B14F-4D97-AF65-F5344CB8AC3E}">
        <p14:creationId xmlns:p14="http://schemas.microsoft.com/office/powerpoint/2010/main" val="471627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NL" dirty="0"/>
              <a:t>Conventie</a:t>
            </a:r>
            <a:br>
              <a:rPr lang="nl-NL" dirty="0"/>
            </a:br>
            <a:r>
              <a:rPr lang="nl-NL" dirty="0"/>
              <a:t>Vier ondersteunende activiteiten</a:t>
            </a:r>
            <a:endParaRPr dirty="0"/>
          </a:p>
        </p:txBody>
      </p:sp>
      <p:sp>
        <p:nvSpPr>
          <p:cNvPr id="153" name="Google Shape;153;p19"/>
          <p:cNvSpPr txBox="1">
            <a:spLocks noGrp="1"/>
          </p:cNvSpPr>
          <p:nvPr>
            <p:ph type="body" idx="1"/>
          </p:nvPr>
        </p:nvSpPr>
        <p:spPr>
          <a:xfrm>
            <a:off x="607088" y="2450961"/>
            <a:ext cx="11039480" cy="4186813"/>
          </a:xfrm>
          <a:prstGeom prst="rect">
            <a:avLst/>
          </a:prstGeom>
          <a:noFill/>
          <a:ln>
            <a:noFill/>
          </a:ln>
        </p:spPr>
        <p:txBody>
          <a:bodyPr spcFirstLastPara="1" wrap="square" lIns="91425" tIns="45700" rIns="91425" bIns="45700" anchor="t" anchorCtr="0">
            <a:normAutofit/>
          </a:bodyPr>
          <a:lstStyle/>
          <a:p>
            <a:pPr marL="114300" indent="0">
              <a:buNone/>
            </a:pPr>
            <a:r>
              <a:rPr lang="nl-NL" b="1" dirty="0">
                <a:solidFill>
                  <a:srgbClr val="2B3B74"/>
                </a:solidFill>
              </a:rPr>
              <a:t>O</a:t>
            </a:r>
            <a:r>
              <a:rPr lang="nl-NL" b="1" dirty="0">
                <a:solidFill>
                  <a:srgbClr val="2B3B74"/>
                </a:solidFill>
                <a:latin typeface="Calibri"/>
                <a:ea typeface="Calibri"/>
                <a:cs typeface="Calibri"/>
                <a:sym typeface="Calibri"/>
              </a:rPr>
              <a:t>ndersteunende opdrachten vnl. gericht naar vindplaatsen:</a:t>
            </a:r>
            <a:endParaRPr lang="nl-NL" dirty="0">
              <a:solidFill>
                <a:srgbClr val="2B3B74"/>
              </a:solidFill>
            </a:endParaRPr>
          </a:p>
          <a:p>
            <a:pPr marL="457200" lvl="0" indent="-342900" algn="l" rtl="0">
              <a:lnSpc>
                <a:spcPct val="100000"/>
              </a:lnSpc>
              <a:spcBef>
                <a:spcPts val="1000"/>
              </a:spcBef>
              <a:spcAft>
                <a:spcPts val="0"/>
              </a:spcAft>
              <a:buSzPts val="1800"/>
              <a:buFont typeface="Noto Sans Symbols"/>
              <a:buChar char="▪"/>
            </a:pPr>
            <a:r>
              <a:rPr lang="nl-NL" dirty="0"/>
              <a:t>(3) Co-consult </a:t>
            </a:r>
          </a:p>
          <a:p>
            <a:pPr marL="457200" lvl="0" indent="-342900" algn="l" rtl="0">
              <a:lnSpc>
                <a:spcPct val="100000"/>
              </a:lnSpc>
              <a:spcBef>
                <a:spcPts val="1000"/>
              </a:spcBef>
              <a:spcAft>
                <a:spcPts val="0"/>
              </a:spcAft>
              <a:buSzPts val="1800"/>
              <a:buFont typeface="Noto Sans Symbols"/>
              <a:buChar char="▪"/>
            </a:pPr>
            <a:r>
              <a:rPr lang="nl-NL" dirty="0"/>
              <a:t>(4) Ondersteuning, kennis en expertise delen met een groep van actoren (zorgprofessionals en/of vrijwilligers) uit de 1</a:t>
            </a:r>
            <a:r>
              <a:rPr lang="nl-NL" baseline="30000" dirty="0"/>
              <a:t>e</a:t>
            </a:r>
            <a:r>
              <a:rPr lang="nl-NL" dirty="0"/>
              <a:t> lijn m.b.t. </a:t>
            </a:r>
          </a:p>
          <a:p>
            <a:pPr lvl="1">
              <a:lnSpc>
                <a:spcPct val="100000"/>
              </a:lnSpc>
              <a:spcBef>
                <a:spcPts val="1000"/>
              </a:spcBef>
              <a:buFont typeface="Noto Sans Symbols"/>
              <a:buChar char="▪"/>
            </a:pPr>
            <a:r>
              <a:rPr lang="nl-NL" dirty="0"/>
              <a:t>Aanbod aan psychologische zorg in de 1e lijn</a:t>
            </a:r>
          </a:p>
          <a:p>
            <a:pPr lvl="1">
              <a:lnSpc>
                <a:spcPct val="100000"/>
              </a:lnSpc>
              <a:spcBef>
                <a:spcPts val="1000"/>
              </a:spcBef>
              <a:buFont typeface="Noto Sans Symbols"/>
              <a:buChar char="▪"/>
            </a:pPr>
            <a:r>
              <a:rPr lang="nl-NL" dirty="0"/>
              <a:t>Mogelijke interventies die zij zelf kunnen ondernemen ter ondersteuning van de rechthebbende met een psychische zorgvraag </a:t>
            </a:r>
            <a:endParaRPr dirty="0"/>
          </a:p>
        </p:txBody>
      </p:sp>
    </p:spTree>
    <p:extLst>
      <p:ext uri="{BB962C8B-B14F-4D97-AF65-F5344CB8AC3E}">
        <p14:creationId xmlns:p14="http://schemas.microsoft.com/office/powerpoint/2010/main" val="169343082"/>
      </p:ext>
    </p:extLst>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05b8c599-0598-413a-828a-97f965bc7731">
      <Terms xmlns="http://schemas.microsoft.com/office/infopath/2007/PartnerControls"/>
    </TaxKeywordTaxHTField>
    <ID_Actiefiche xmlns="05b8c599-0598-413a-828a-97f965bc7731" xsi:nil="true"/>
    <Domeinen xmlns="48ca1788-29a0-400d-aba6-17dbb3af3c5a" xsi:nil="true"/>
    <Datum xmlns="48ca1788-29a0-400d-aba6-17dbb3af3c5a" xsi:nil="true"/>
    <Documenttype xmlns="05b8c599-0598-413a-828a-97f965bc7731" xsi:nil="true"/>
    <Documentstatus xmlns="05b8c599-0598-413a-828a-97f965bc7731" xsi:nil="true"/>
    <Versiedatum xmlns="05b8c599-0598-413a-828a-97f965bc7731" xsi:nil="true"/>
    <Documentnr. xmlns="05b8c599-0598-413a-828a-97f965bc7731" xsi:nil="true"/>
    <_Contributor xmlns="http://schemas.microsoft.com/sharepoint/v3/fields" xsi:nil="true"/>
    <Eigenaar xmlns="05b8c599-0598-413a-828a-97f965bc7731" xsi:nil="true"/>
    <Versiedatum xmlns="48ca1788-29a0-400d-aba6-17dbb3af3c5a" xsi:nil="true"/>
    <lcf76f155ced4ddcb4097134ff3c332f xmlns="48ca1788-29a0-400d-aba6-17dbb3af3c5a">
      <Terms xmlns="http://schemas.microsoft.com/office/infopath/2007/PartnerControls"/>
    </lcf76f155ced4ddcb4097134ff3c332f>
    <TaxCatchAll xmlns="05b8c599-0598-413a-828a-97f965bc7731" xsi:nil="true"/>
    <Status xmlns="48ca1788-29a0-400d-aba6-17dbb3af3c5a" xsi:nil="true"/>
    <Verbindingen xmlns="48ca1788-29a0-400d-aba6-17dbb3af3c5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02E61F42B7D548A2A2476835107386" ma:contentTypeVersion="36" ma:contentTypeDescription="Een nieuw document maken." ma:contentTypeScope="" ma:versionID="6d0c3ac3e3be20189588e0ee660b7fca">
  <xsd:schema xmlns:xsd="http://www.w3.org/2001/XMLSchema" xmlns:xs="http://www.w3.org/2001/XMLSchema" xmlns:p="http://schemas.microsoft.com/office/2006/metadata/properties" xmlns:ns2="48ca1788-29a0-400d-aba6-17dbb3af3c5a" xmlns:ns3="05b8c599-0598-413a-828a-97f965bc7731" xmlns:ns4="http://schemas.microsoft.com/sharepoint/v3/fields" targetNamespace="http://schemas.microsoft.com/office/2006/metadata/properties" ma:root="true" ma:fieldsID="df93fbe817b5a220446ab5d0838fa14c" ns2:_="" ns3:_="" ns4:_="">
    <xsd:import namespace="48ca1788-29a0-400d-aba6-17dbb3af3c5a"/>
    <xsd:import namespace="05b8c599-0598-413a-828a-97f965bc7731"/>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Datum" minOccurs="0"/>
                <xsd:element ref="ns2:Status" minOccurs="0"/>
                <xsd:element ref="ns2:Versiedatum" minOccurs="0"/>
                <xsd:element ref="ns2:Domeinen" minOccurs="0"/>
                <xsd:element ref="ns4:_Contributor" minOccurs="0"/>
                <xsd:element ref="ns2:Verbindingen" minOccurs="0"/>
                <xsd:element ref="ns3:TaxKeywordTaxHTField" minOccurs="0"/>
                <xsd:element ref="ns3:Documentnr." minOccurs="0"/>
                <xsd:element ref="ns3:Documentstatus" minOccurs="0"/>
                <xsd:element ref="ns3:Documenttype" minOccurs="0"/>
                <xsd:element ref="ns3:Eigenaar" minOccurs="0"/>
                <xsd:element ref="ns3:Versiedatum" minOccurs="0"/>
                <xsd:element ref="ns3:ID_Actiefich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a1788-29a0-400d-aba6-17dbb3af3c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description="" ma:indexed="true"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eccbf62e-88eb-4162-a8b5-c8174a573a8c" ma:termSetId="09814cd3-568e-fe90-9814-8d621ff8fb84" ma:anchorId="fba54fb3-c3e1-fe81-a776-ca4b69148c4d" ma:open="true" ma:isKeyword="false">
      <xsd:complexType>
        <xsd:sequence>
          <xsd:element ref="pc:Terms" minOccurs="0" maxOccurs="1"/>
        </xsd:sequence>
      </xsd:complexType>
    </xsd:element>
    <xsd:element name="Datum" ma:index="24" nillable="true" ma:displayName="Datum" ma:format="DateOnly" ma:internalName="Datum">
      <xsd:simpleType>
        <xsd:restriction base="dms:DateTime"/>
      </xsd:simpleType>
    </xsd:element>
    <xsd:element name="Status" ma:index="25" nillable="true" ma:displayName="Status Actiefiche" ma:format="Dropdown" ma:internalName="Status">
      <xsd:simpleType>
        <xsd:restriction base="dms:Choice">
          <xsd:enumeration value="In opmaak"/>
          <xsd:enumeration value="Verfijning"/>
          <xsd:enumeration value="Ter goedkeuring"/>
          <xsd:enumeration value="Goedgekeurd"/>
          <xsd:enumeration value="Afgekeurd"/>
        </xsd:restriction>
      </xsd:simpleType>
    </xsd:element>
    <xsd:element name="Versiedatum" ma:index="26" nillable="true" ma:displayName="Versiedatum Actiefiche" ma:description="Datum actiefiche" ma:format="DateOnly" ma:internalName="Versiedatum">
      <xsd:simpleType>
        <xsd:restriction base="dms:DateTime"/>
      </xsd:simpleType>
    </xsd:element>
    <xsd:element name="Domeinen" ma:index="27" nillable="true" ma:displayName="Domeinen" ma:format="Dropdown" ma:internalName="Domeinen">
      <xsd:simpleType>
        <xsd:restriction base="dms:Choice">
          <xsd:enumeration value="Samenwerking in zorg en welzijn"/>
          <xsd:enumeration value="Zorgraden ondersteunen"/>
          <xsd:enumeration value="Persoon en diens omgeving"/>
          <xsd:enumeration value="Ondersteunende diensten"/>
          <xsd:enumeration value="Governance"/>
          <xsd:enumeration value="PMO"/>
        </xsd:restriction>
      </xsd:simpleType>
    </xsd:element>
    <xsd:element name="Verbindingen" ma:index="29" nillable="true" ma:displayName="Verbindingen" ma:description="Verbindingen met andere domeinen of projecten" ma:format="Dropdown" ma:internalName="Verbindingen">
      <xsd:simpleType>
        <xsd:restriction base="dms:Note">
          <xsd:maxLength value="255"/>
        </xsd:restriction>
      </xsd:simpleType>
    </xsd:element>
    <xsd:element name="MediaServiceObjectDetectorVersions" ma:index="3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b8c599-0598-413a-828a-97f965bc7731"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3cdca55a-ecd8-478b-83ec-7758f1de87eb}" ma:internalName="TaxCatchAll" ma:showField="CatchAllData" ma:web="05b8c599-0598-413a-828a-97f965bc7731">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Ondernemingstrefwoorden" ma:fieldId="{23f27201-bee3-471e-b2e7-b64fd8b7ca38}" ma:taxonomyMulti="true" ma:sspId="eccbf62e-88eb-4162-a8b5-c8174a573a8c" ma:termSetId="00000000-0000-0000-0000-000000000000" ma:anchorId="00000000-0000-0000-0000-000000000000" ma:open="true" ma:isKeyword="true">
      <xsd:complexType>
        <xsd:sequence>
          <xsd:element ref="pc:Terms" minOccurs="0" maxOccurs="1"/>
        </xsd:sequence>
      </xsd:complexType>
    </xsd:element>
    <xsd:element name="Documentnr." ma:index="32" nillable="true" ma:displayName="Documentnr." ma:description="Unieke identificatie van het document en de versie" ma:internalName="Documentnr_x002e_">
      <xsd:simpleType>
        <xsd:restriction base="dms:Text">
          <xsd:maxLength value="13"/>
        </xsd:restriction>
      </xsd:simpleType>
    </xsd:element>
    <xsd:element name="Documentstatus" ma:index="33" nillable="true" ma:displayName="Documentstatus" ma:description="Documentstatus" ma:format="Dropdown" ma:internalName="Documentstatus">
      <xsd:simpleType>
        <xsd:restriction base="dms:Choice">
          <xsd:enumeration value="In opmaak"/>
          <xsd:enumeration value="In review"/>
          <xsd:enumeration value="Ter goedkeuring"/>
          <xsd:enumeration value="Goedgekeurd"/>
          <xsd:enumeration value="Gearchiveerd"/>
        </xsd:restriction>
      </xsd:simpleType>
    </xsd:element>
    <xsd:element name="Documenttype" ma:index="34" nillable="true" ma:displayName="Documenttype" ma:description="Documenttype" ma:format="Dropdown" ma:internalName="Documenttype">
      <xsd:simpleType>
        <xsd:restriction base="dms:Choice">
          <xsd:enumeration value="Artikel"/>
          <xsd:enumeration value="Formulier"/>
          <xsd:enumeration value="Handleiding"/>
          <xsd:enumeration value="Kwaliteitshandboek"/>
          <xsd:enumeration value="Nota"/>
          <xsd:enumeration value="Procedure"/>
          <xsd:enumeration value="Procesflow"/>
          <xsd:enumeration value="Presentatie"/>
          <xsd:enumeration value="Sjabloon"/>
          <xsd:enumeration value="Verslag"/>
          <xsd:enumeration value="Wetgeving"/>
        </xsd:restriction>
      </xsd:simpleType>
    </xsd:element>
    <xsd:element name="Eigenaar" ma:index="35" nillable="true" ma:displayName="Eigenaar" ma:internalName="Eigenaar">
      <xsd:simpleType>
        <xsd:restriction base="dms:Text">
          <xsd:maxLength value="255"/>
        </xsd:restriction>
      </xsd:simpleType>
    </xsd:element>
    <xsd:element name="Versiedatum" ma:index="36" nillable="true" ma:displayName="Versiedatum" ma:description="Versiedatum van het document" ma:format="DateOnly" ma:internalName="Versiedatum0">
      <xsd:simpleType>
        <xsd:restriction base="dms:DateTime"/>
      </xsd:simpleType>
    </xsd:element>
    <xsd:element name="ID_Actiefiche" ma:index="38" nillable="true" ma:displayName="ID Actiefiche" ma:internalName="ID_Actiefich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28" nillable="true" ma:displayName="Medewerker" ma:description="Een of meer personen of organisaties die hebben bijgedragen aan deze bron"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ma:index="37" ma:displayName="Trefwoorden"/>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04FBA8-4FC2-481A-961E-2D84B51671EE}">
  <ds:schemaRefs>
    <ds:schemaRef ds:uri="http://schemas.microsoft.com/sharepoint/v3/contenttype/forms"/>
  </ds:schemaRefs>
</ds:datastoreItem>
</file>

<file path=customXml/itemProps2.xml><?xml version="1.0" encoding="utf-8"?>
<ds:datastoreItem xmlns:ds="http://schemas.openxmlformats.org/officeDocument/2006/customXml" ds:itemID="{D9F49580-FEFD-46B9-9D60-BC626AA932C9}">
  <ds:schemaRefs>
    <ds:schemaRef ds:uri="http://schemas.microsoft.com/office/2006/metadata/properties"/>
    <ds:schemaRef ds:uri="http://schemas.microsoft.com/office/infopath/2007/PartnerControls"/>
    <ds:schemaRef ds:uri="05b8c599-0598-413a-828a-97f965bc7731"/>
    <ds:schemaRef ds:uri="48ca1788-29a0-400d-aba6-17dbb3af3c5a"/>
    <ds:schemaRef ds:uri="http://schemas.microsoft.com/sharepoint/v3/fields"/>
  </ds:schemaRefs>
</ds:datastoreItem>
</file>

<file path=customXml/itemProps3.xml><?xml version="1.0" encoding="utf-8"?>
<ds:datastoreItem xmlns:ds="http://schemas.openxmlformats.org/officeDocument/2006/customXml" ds:itemID="{AEBCD6DA-FE0B-4010-9048-AA96048077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ca1788-29a0-400d-aba6-17dbb3af3c5a"/>
    <ds:schemaRef ds:uri="05b8c599-0598-413a-828a-97f965bc7731"/>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493</TotalTime>
  <Words>4896</Words>
  <Application>Microsoft Office PowerPoint</Application>
  <PresentationFormat>Breedbeeld</PresentationFormat>
  <Paragraphs>515</Paragraphs>
  <Slides>69</Slides>
  <Notes>69</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69</vt:i4>
      </vt:variant>
    </vt:vector>
  </HeadingPairs>
  <TitlesOfParts>
    <vt:vector size="75" baseType="lpstr">
      <vt:lpstr>Arial</vt:lpstr>
      <vt:lpstr>Calibri</vt:lpstr>
      <vt:lpstr>Courier New</vt:lpstr>
      <vt:lpstr>Noto Sans Symbols</vt:lpstr>
      <vt:lpstr>Wingdings</vt:lpstr>
      <vt:lpstr>Kantoorthema</vt:lpstr>
      <vt:lpstr>LOKALE SAMENWERKING </vt:lpstr>
      <vt:lpstr>Doelstelling(en)</vt:lpstr>
      <vt:lpstr>Belang van lokale samenwerking </vt:lpstr>
      <vt:lpstr>Thema’s</vt:lpstr>
      <vt:lpstr>INHOUD CONVENTIE</vt:lpstr>
      <vt:lpstr>Conventie</vt:lpstr>
      <vt:lpstr>Conventie Vier ondersteunende activiteiten</vt:lpstr>
      <vt:lpstr>Conventie Vier ondersteunende activiteiten</vt:lpstr>
      <vt:lpstr>Conventie Vier ondersteunende activiteiten</vt:lpstr>
      <vt:lpstr>Conventie Ondersteunende activiteiten</vt:lpstr>
      <vt:lpstr>Conventie Ondersteunende activiteiten</vt:lpstr>
      <vt:lpstr>Conventie Ondersteunende activiteiten</vt:lpstr>
      <vt:lpstr>Conventie Drie psychische zorgfuncties</vt:lpstr>
      <vt:lpstr>Conventie Drie psychische zorgfuncties</vt:lpstr>
      <vt:lpstr>Conventie Drie psychische zorgfuncties</vt:lpstr>
      <vt:lpstr>Conventie Drie psychische zorgfuncties</vt:lpstr>
      <vt:lpstr>Conventie Drie psychische zorgfuncties</vt:lpstr>
      <vt:lpstr>HET BEROEPSGEHEIM</vt:lpstr>
      <vt:lpstr>Het beroepsgeheim: wettelijk kader</vt:lpstr>
      <vt:lpstr>Het beroepsgeheim</vt:lpstr>
      <vt:lpstr>Gedeeld beroepsgeheim </vt:lpstr>
      <vt:lpstr>Gezamenlijk beroepsgeheim</vt:lpstr>
      <vt:lpstr>Instemming van de patiënt</vt:lpstr>
      <vt:lpstr>Informatie uitwisseling ter bescherming  van de integriteit van de patiënt</vt:lpstr>
      <vt:lpstr>Gedeeld beroepsgeheim </vt:lpstr>
      <vt:lpstr>PowerPoint-presentatie</vt:lpstr>
      <vt:lpstr>Belang van inspraak van cliënt  om informatie te delen </vt:lpstr>
      <vt:lpstr>Minimaal noodzakelijke informatie  vanuit standpunt van de huisarts</vt:lpstr>
      <vt:lpstr>Minimaal noodzakelijke informatie  vanuit standpunt van de psycholoog</vt:lpstr>
      <vt:lpstr>COMMUNICATIETOOLS</vt:lpstr>
      <vt:lpstr>Communicatietools </vt:lpstr>
      <vt:lpstr>Communicatietools: eHealthBox</vt:lpstr>
      <vt:lpstr>  Communicatietools: Mediris Multi  </vt:lpstr>
      <vt:lpstr>  Communicatietools : GPG4Win  </vt:lpstr>
      <vt:lpstr> Communicatietools:  Andere mogelijkheden om te mailen (1/2) </vt:lpstr>
      <vt:lpstr>Communicatietools:  Andere mogelijkheden om te mailen (2/2)</vt:lpstr>
      <vt:lpstr> Communicatietools: Siilo </vt:lpstr>
      <vt:lpstr> Communicatietools: Transferbox </vt:lpstr>
      <vt:lpstr>Vaardigheden om samen te werken (1/2) </vt:lpstr>
      <vt:lpstr>Vaardigheden om samen te werken (2/2) </vt:lpstr>
      <vt:lpstr>Oefening </vt:lpstr>
      <vt:lpstr>LINK MET  HET WELZIJNSWERK</vt:lpstr>
      <vt:lpstr>Belang van de link met het welzijnswerk </vt:lpstr>
      <vt:lpstr>Het Geïntegreerd Breed Onthaal (GBO) (1/2)</vt:lpstr>
      <vt:lpstr>Het Geïntegreerd Breed Onthaal (GBO) (2/2)</vt:lpstr>
      <vt:lpstr>Centrum Algemeen Welzijnswerk (CAW) (1/4)</vt:lpstr>
      <vt:lpstr>Centrum Algemeen Welzijnswerk (CAW) (2/4)</vt:lpstr>
      <vt:lpstr>Centrum Algemeen Welzijnswerk (CAW) (3/4)</vt:lpstr>
      <vt:lpstr>Centrum Algemeen Welzijnswerk (CAW) (4/4)</vt:lpstr>
      <vt:lpstr> Openbaar Centrum voor  Maatschappelijk Welzijn (OCMW) (1/3)  </vt:lpstr>
      <vt:lpstr>Openbaar Centrum voor  Maatschappelijk Welzijn (OCMW) (2/3)</vt:lpstr>
      <vt:lpstr>Openbaar Centrum voor  Maatschappelijk Welzijn (OCMW) (3/3) </vt:lpstr>
      <vt:lpstr>Mutualiteiten</vt:lpstr>
      <vt:lpstr> CASUSSEN  </vt:lpstr>
      <vt:lpstr>Casus Patiënt zonder huisarts  </vt:lpstr>
      <vt:lpstr>Casus Patiënt met vraag naar arbeidsongeschiktheid (1/2) </vt:lpstr>
      <vt:lpstr>Casus Patiënt met vraag naar arbeidsongeschiktheid (2/2)  </vt:lpstr>
      <vt:lpstr>Casus Ethylbegeleiding en afspraken (1/3)</vt:lpstr>
      <vt:lpstr>Casus Ethylbegeleiding, hoe zou een samenwerking tussen huisarts en psycholoog eruit kunnen zien? (2/3) </vt:lpstr>
      <vt:lpstr>Casus Ethylbegeleiding, hoe zou een samenwerking tussen huisarts en psycholoog eruit kunnen zien? (3/3) </vt:lpstr>
      <vt:lpstr>Casus Samenwerking van begeleiding bij minderjarigen </vt:lpstr>
      <vt:lpstr>Casus Bijzondere noden </vt:lpstr>
      <vt:lpstr>Casus Expertise afbakening (1/2) </vt:lpstr>
      <vt:lpstr>Casus Expertise afbakening  (2/2)</vt:lpstr>
      <vt:lpstr>Casus Verwachtingen</vt:lpstr>
      <vt:lpstr>Casus Meningsverschil inzake beleid  (1/2)</vt:lpstr>
      <vt:lpstr>Casus Meningsverschil inzake beleid (2/2) </vt:lpstr>
      <vt:lpstr>Casus Doorverwijzing naar een ELP of naar een partner uit het welzijnswerk (1/2)  </vt:lpstr>
      <vt:lpstr>Casus Doorverwijzing naar een ELP of naar een partner uit het welzijnswerk (2/2)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LOKALE SAMENWERKING</dc:title>
  <dc:creator>Alev Akin</dc:creator>
  <cp:lastModifiedBy>Alev Akin</cp:lastModifiedBy>
  <cp:revision>11</cp:revision>
  <dcterms:modified xsi:type="dcterms:W3CDTF">2024-03-12T12:41:26Z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0x0101008302E61F42B7D548A2A2476835107386</vt:lpwstr>
  </property>
  <property fmtid="{D5CDD505-2E9C-101B-9397-08002B2CF9AE}" pid="4" name="MediaServiceImageTags">
    <vt:lpwstr/>
  </property>
</Properties>
</file>