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322" r:id="rId4"/>
    <p:sldId id="259" r:id="rId5"/>
    <p:sldId id="258" r:id="rId6"/>
    <p:sldId id="262" r:id="rId7"/>
    <p:sldId id="329" r:id="rId8"/>
    <p:sldId id="263" r:id="rId9"/>
    <p:sldId id="326" r:id="rId10"/>
    <p:sldId id="264" r:id="rId11"/>
    <p:sldId id="265" r:id="rId12"/>
    <p:sldId id="327" r:id="rId13"/>
    <p:sldId id="266" r:id="rId14"/>
    <p:sldId id="328" r:id="rId15"/>
    <p:sldId id="261" r:id="rId16"/>
    <p:sldId id="321" r:id="rId17"/>
    <p:sldId id="267" r:id="rId18"/>
    <p:sldId id="269" r:id="rId19"/>
    <p:sldId id="270" r:id="rId20"/>
    <p:sldId id="271" r:id="rId21"/>
    <p:sldId id="272" r:id="rId22"/>
    <p:sldId id="273" r:id="rId23"/>
    <p:sldId id="268" r:id="rId24"/>
    <p:sldId id="274" r:id="rId25"/>
    <p:sldId id="275" r:id="rId26"/>
    <p:sldId id="276" r:id="rId27"/>
    <p:sldId id="315" r:id="rId28"/>
    <p:sldId id="277" r:id="rId29"/>
    <p:sldId id="316" r:id="rId30"/>
    <p:sldId id="278" r:id="rId31"/>
    <p:sldId id="279" r:id="rId32"/>
    <p:sldId id="317" r:id="rId33"/>
    <p:sldId id="280" r:id="rId34"/>
    <p:sldId id="282" r:id="rId35"/>
    <p:sldId id="281"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323" r:id="rId53"/>
    <p:sldId id="299" r:id="rId54"/>
    <p:sldId id="300" r:id="rId55"/>
    <p:sldId id="301" r:id="rId56"/>
    <p:sldId id="314" r:id="rId57"/>
    <p:sldId id="302" r:id="rId58"/>
    <p:sldId id="318" r:id="rId59"/>
    <p:sldId id="303" r:id="rId60"/>
    <p:sldId id="319" r:id="rId61"/>
    <p:sldId id="304" r:id="rId62"/>
    <p:sldId id="305" r:id="rId63"/>
    <p:sldId id="306" r:id="rId64"/>
    <p:sldId id="307" r:id="rId65"/>
    <p:sldId id="308" r:id="rId66"/>
    <p:sldId id="309" r:id="rId67"/>
    <p:sldId id="310" r:id="rId68"/>
    <p:sldId id="311" r:id="rId69"/>
    <p:sldId id="320" r:id="rId70"/>
    <p:sldId id="324" r:id="rId71"/>
    <p:sldId id="312" r:id="rId72"/>
    <p:sldId id="325" r:id="rId73"/>
    <p:sldId id="313" r:id="rId7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E1D612-BC50-1F0B-15BC-10AFD110B976}" name="Jo Van Hoof" initials="JV" userId="S::jo.vanhoof@domusmedica.be::25bd441c-3775-4758-9748-052c6a1325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74BFA-4717-40A0-BA1D-CBEE5772F40B}" type="datetimeFigureOut">
              <a:rPr lang="nl-BE" smtClean="0"/>
              <a:t>7/04/2025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03689-B7BB-40BC-AED4-CC91CCBADF78}" type="slidenum">
              <a:rPr lang="nl-BE" smtClean="0"/>
              <a:t>‹nr.›</a:t>
            </a:fld>
            <a:endParaRPr lang="nl-BE"/>
          </a:p>
        </p:txBody>
      </p:sp>
    </p:spTree>
    <p:extLst>
      <p:ext uri="{BB962C8B-B14F-4D97-AF65-F5344CB8AC3E}">
        <p14:creationId xmlns:p14="http://schemas.microsoft.com/office/powerpoint/2010/main" val="292548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1098590" y="4217318"/>
            <a:ext cx="10250557" cy="506820"/>
          </a:xfrm>
        </p:spPr>
        <p:txBody>
          <a:bodyPr/>
          <a:lstStyle>
            <a:lvl1pPr marL="0" indent="0" algn="ctr">
              <a:buNone/>
              <a:defRPr sz="2400" b="1" baseline="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Wanneer huisarts en kinesitherapeut elkaar ontmoeten en communiceren</a:t>
            </a:r>
            <a:endParaRPr lang="nl-BE" dirty="0"/>
          </a:p>
        </p:txBody>
      </p:sp>
      <p:grpSp>
        <p:nvGrpSpPr>
          <p:cNvPr id="16" name="Groep 15"/>
          <p:cNvGrpSpPr/>
          <p:nvPr userDrawn="1"/>
        </p:nvGrpSpPr>
        <p:grpSpPr>
          <a:xfrm>
            <a:off x="-1166654" y="2936442"/>
            <a:ext cx="14127279" cy="1333500"/>
            <a:chOff x="-1097080" y="2191637"/>
            <a:chExt cx="14127279" cy="133350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080" y="2191637"/>
              <a:ext cx="7620000" cy="1333500"/>
            </a:xfrm>
            <a:prstGeom prst="rect">
              <a:avLst/>
            </a:prstGeom>
          </p:spPr>
        </p:pic>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199" y="2191637"/>
              <a:ext cx="7620000" cy="1333500"/>
            </a:xfrm>
            <a:prstGeom prst="rect">
              <a:avLst/>
            </a:prstGeom>
          </p:spPr>
        </p:pic>
      </p:grpSp>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5163" y="-79134"/>
            <a:ext cx="2369461" cy="3353086"/>
          </a:xfrm>
          <a:prstGeom prst="rect">
            <a:avLst/>
          </a:prstGeom>
        </p:spPr>
      </p:pic>
      <p:grpSp>
        <p:nvGrpSpPr>
          <p:cNvPr id="19" name="Groep 18"/>
          <p:cNvGrpSpPr/>
          <p:nvPr userDrawn="1"/>
        </p:nvGrpSpPr>
        <p:grpSpPr>
          <a:xfrm>
            <a:off x="2308590" y="5387584"/>
            <a:ext cx="7161190" cy="1144901"/>
            <a:chOff x="962526" y="5387584"/>
            <a:chExt cx="7161190" cy="1144901"/>
          </a:xfrm>
        </p:grpSpPr>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6447" y="5420771"/>
              <a:ext cx="1997269" cy="1078525"/>
            </a:xfrm>
            <a:prstGeom prst="rect">
              <a:avLst/>
            </a:prstGeom>
          </p:spPr>
        </p:pic>
        <p:pic>
          <p:nvPicPr>
            <p:cNvPr id="18" name="Afbeelding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2526" y="5387584"/>
              <a:ext cx="2662561" cy="1144901"/>
            </a:xfrm>
            <a:prstGeom prst="rect">
              <a:avLst/>
            </a:prstGeom>
          </p:spPr>
        </p:pic>
      </p:grpSp>
      <p:sp>
        <p:nvSpPr>
          <p:cNvPr id="20" name="Rechthoek 19"/>
          <p:cNvSpPr/>
          <p:nvPr userDrawn="1"/>
        </p:nvSpPr>
        <p:spPr>
          <a:xfrm>
            <a:off x="4890928" y="304747"/>
            <a:ext cx="5804453" cy="2585323"/>
          </a:xfrm>
          <a:prstGeom prst="rect">
            <a:avLst/>
          </a:prstGeom>
        </p:spPr>
        <p:txBody>
          <a:bodyPr wrap="square">
            <a:spAutoFit/>
          </a:bodyPr>
          <a:lstStyle/>
          <a:p>
            <a:r>
              <a:rPr lang="nl-NL" sz="5400" dirty="0">
                <a:solidFill>
                  <a:srgbClr val="C00000"/>
                </a:solidFill>
              </a:rPr>
              <a:t>Medisch-</a:t>
            </a:r>
            <a:r>
              <a:rPr lang="nl-NL" sz="5400" dirty="0" err="1">
                <a:solidFill>
                  <a:srgbClr val="C00000"/>
                </a:solidFill>
              </a:rPr>
              <a:t>Kinesitherapeutisch</a:t>
            </a:r>
            <a:r>
              <a:rPr lang="nl-NL" sz="5400" dirty="0">
                <a:solidFill>
                  <a:srgbClr val="C00000"/>
                </a:solidFill>
              </a:rPr>
              <a:t> Overleg (MKO) </a:t>
            </a:r>
            <a:endParaRPr lang="nl-BE" sz="5400" dirty="0">
              <a:solidFill>
                <a:srgbClr val="C00000"/>
              </a:solidFill>
            </a:endParaRPr>
          </a:p>
        </p:txBody>
      </p:sp>
      <p:pic>
        <p:nvPicPr>
          <p:cNvPr id="2" name="Afbeelding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64960" y="4966537"/>
            <a:ext cx="1758389" cy="1882179"/>
          </a:xfrm>
          <a:prstGeom prst="rect">
            <a:avLst/>
          </a:prstGeom>
        </p:spPr>
      </p:pic>
    </p:spTree>
    <p:extLst>
      <p:ext uri="{BB962C8B-B14F-4D97-AF65-F5344CB8AC3E}">
        <p14:creationId xmlns:p14="http://schemas.microsoft.com/office/powerpoint/2010/main" val="414655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280408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99597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C00000"/>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dianummer 5"/>
          <p:cNvSpPr>
            <a:spLocks noGrp="1"/>
          </p:cNvSpPr>
          <p:nvPr>
            <p:ph type="sldNum" sz="quarter" idx="12"/>
          </p:nvPr>
        </p:nvSpPr>
        <p:spPr/>
        <p:txBody>
          <a:bodyPr/>
          <a:lstStyle>
            <a:lvl1pPr>
              <a:defRPr/>
            </a:lvl1pPr>
          </a:lstStyle>
          <a:p>
            <a:fld id="{C33FC180-8EA5-475A-B9A7-FCE9C8B4CFB8}" type="slidenum">
              <a:rPr lang="nl-BE" smtClean="0"/>
              <a:pPr/>
              <a:t>‹nr.›</a:t>
            </a:fld>
            <a:endParaRPr lang="nl-BE" dirty="0"/>
          </a:p>
        </p:txBody>
      </p:sp>
      <p:sp>
        <p:nvSpPr>
          <p:cNvPr id="7" name="Rechthoek 6"/>
          <p:cNvSpPr/>
          <p:nvPr userDrawn="1"/>
        </p:nvSpPr>
        <p:spPr>
          <a:xfrm>
            <a:off x="0" y="1003852"/>
            <a:ext cx="715617" cy="5854148"/>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 y="33971"/>
            <a:ext cx="702365" cy="993935"/>
          </a:xfrm>
          <a:prstGeom prst="rect">
            <a:avLst/>
          </a:prstGeom>
        </p:spPr>
      </p:pic>
      <p:sp>
        <p:nvSpPr>
          <p:cNvPr id="14" name="Tekstvak 13"/>
          <p:cNvSpPr txBox="1"/>
          <p:nvPr userDrawn="1"/>
        </p:nvSpPr>
        <p:spPr>
          <a:xfrm rot="16200000">
            <a:off x="-1794014" y="3657844"/>
            <a:ext cx="4303643" cy="369332"/>
          </a:xfrm>
          <a:prstGeom prst="rect">
            <a:avLst/>
          </a:prstGeom>
          <a:noFill/>
        </p:spPr>
        <p:txBody>
          <a:bodyPr wrap="square" rtlCol="0">
            <a:spAutoFit/>
          </a:bodyPr>
          <a:lstStyle/>
          <a:p>
            <a:r>
              <a:rPr lang="nl-BE" dirty="0">
                <a:solidFill>
                  <a:schemeClr val="bg1"/>
                </a:solidFill>
              </a:rPr>
              <a:t>Medisch-</a:t>
            </a:r>
            <a:r>
              <a:rPr lang="nl-BE" dirty="0" err="1">
                <a:solidFill>
                  <a:schemeClr val="bg1"/>
                </a:solidFill>
              </a:rPr>
              <a:t>Kinesitherapeutisch</a:t>
            </a:r>
            <a:r>
              <a:rPr lang="nl-BE" baseline="0" dirty="0">
                <a:solidFill>
                  <a:schemeClr val="bg1"/>
                </a:solidFill>
              </a:rPr>
              <a:t> Overleg (MKO)</a:t>
            </a:r>
            <a:endParaRPr lang="nl-BE" dirty="0">
              <a:solidFill>
                <a:schemeClr val="bg1"/>
              </a:solidFill>
            </a:endParaRPr>
          </a:p>
        </p:txBody>
      </p:sp>
      <p:grpSp>
        <p:nvGrpSpPr>
          <p:cNvPr id="5" name="Groep 4"/>
          <p:cNvGrpSpPr/>
          <p:nvPr userDrawn="1"/>
        </p:nvGrpSpPr>
        <p:grpSpPr>
          <a:xfrm>
            <a:off x="5338355" y="6223383"/>
            <a:ext cx="2074565" cy="606977"/>
            <a:chOff x="4983721" y="6200067"/>
            <a:chExt cx="2074565" cy="606977"/>
          </a:xfrm>
        </p:grpSpPr>
        <p:grpSp>
          <p:nvGrpSpPr>
            <p:cNvPr id="9" name="Groep 8"/>
            <p:cNvGrpSpPr/>
            <p:nvPr userDrawn="1"/>
          </p:nvGrpSpPr>
          <p:grpSpPr>
            <a:xfrm>
              <a:off x="4983721" y="6362180"/>
              <a:ext cx="2074565" cy="331673"/>
              <a:chOff x="962526" y="5387584"/>
              <a:chExt cx="7161190" cy="1144901"/>
            </a:xfrm>
          </p:grpSpPr>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6447" y="5420771"/>
                <a:ext cx="1997269" cy="1078525"/>
              </a:xfrm>
              <a:prstGeom prst="rect">
                <a:avLst/>
              </a:prstGeom>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2526" y="5387584"/>
                <a:ext cx="2662561" cy="1144901"/>
              </a:xfrm>
              <a:prstGeom prst="rect">
                <a:avLst/>
              </a:prstGeom>
            </p:spPr>
          </p:pic>
        </p:grpSp>
        <p:pic>
          <p:nvPicPr>
            <p:cNvPr id="4" name="Afbeelding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05019" y="6200067"/>
              <a:ext cx="567056" cy="606977"/>
            </a:xfrm>
            <a:prstGeom prst="rect">
              <a:avLst/>
            </a:prstGeom>
          </p:spPr>
        </p:pic>
      </p:grpSp>
    </p:spTree>
    <p:extLst>
      <p:ext uri="{BB962C8B-B14F-4D97-AF65-F5344CB8AC3E}">
        <p14:creationId xmlns:p14="http://schemas.microsoft.com/office/powerpoint/2010/main" val="317774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12" name="Groep 11"/>
          <p:cNvGrpSpPr/>
          <p:nvPr userDrawn="1"/>
        </p:nvGrpSpPr>
        <p:grpSpPr>
          <a:xfrm>
            <a:off x="-1166654" y="2936442"/>
            <a:ext cx="14127279" cy="1333500"/>
            <a:chOff x="-1097080" y="2191637"/>
            <a:chExt cx="14127279" cy="133350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080" y="2191637"/>
              <a:ext cx="7620000" cy="1333500"/>
            </a:xfrm>
            <a:prstGeom prst="rect">
              <a:avLst/>
            </a:prstGeom>
          </p:spPr>
        </p:pic>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199" y="2191637"/>
              <a:ext cx="7620000" cy="1333500"/>
            </a:xfrm>
            <a:prstGeom prst="rect">
              <a:avLst/>
            </a:prstGeom>
          </p:spPr>
        </p:pic>
      </p:grpSp>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9139" y="0"/>
            <a:ext cx="2369461" cy="3353086"/>
          </a:xfrm>
          <a:prstGeom prst="rect">
            <a:avLst/>
          </a:prstGeom>
        </p:spPr>
      </p:pic>
      <p:sp>
        <p:nvSpPr>
          <p:cNvPr id="16" name="Ondertitel 2"/>
          <p:cNvSpPr>
            <a:spLocks noGrp="1"/>
          </p:cNvSpPr>
          <p:nvPr>
            <p:ph type="subTitle" idx="1"/>
          </p:nvPr>
        </p:nvSpPr>
        <p:spPr>
          <a:xfrm>
            <a:off x="1098590" y="4217318"/>
            <a:ext cx="10250557" cy="506820"/>
          </a:xfrm>
        </p:spPr>
        <p:txBody>
          <a:bodyPr>
            <a:noAutofit/>
          </a:bodyPr>
          <a:lstStyle>
            <a:lvl1pPr marL="0" indent="0" algn="ctr">
              <a:buNone/>
              <a:defRPr sz="4000" b="1" baseline="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BE" dirty="0"/>
          </a:p>
        </p:txBody>
      </p:sp>
      <p:grpSp>
        <p:nvGrpSpPr>
          <p:cNvPr id="18" name="Groep 17"/>
          <p:cNvGrpSpPr/>
          <p:nvPr userDrawn="1"/>
        </p:nvGrpSpPr>
        <p:grpSpPr>
          <a:xfrm>
            <a:off x="5338355" y="6223383"/>
            <a:ext cx="2074565" cy="606977"/>
            <a:chOff x="4983721" y="6200067"/>
            <a:chExt cx="2074565" cy="606977"/>
          </a:xfrm>
        </p:grpSpPr>
        <p:grpSp>
          <p:nvGrpSpPr>
            <p:cNvPr id="19" name="Groep 18"/>
            <p:cNvGrpSpPr/>
            <p:nvPr userDrawn="1"/>
          </p:nvGrpSpPr>
          <p:grpSpPr>
            <a:xfrm>
              <a:off x="4983721" y="6362180"/>
              <a:ext cx="2074565" cy="331673"/>
              <a:chOff x="962526" y="5387584"/>
              <a:chExt cx="7161190" cy="1144901"/>
            </a:xfrm>
          </p:grpSpPr>
          <p:pic>
            <p:nvPicPr>
              <p:cNvPr id="21" name="Afbeelding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6447" y="5420771"/>
                <a:ext cx="1997269" cy="1078525"/>
              </a:xfrm>
              <a:prstGeom prst="rect">
                <a:avLst/>
              </a:prstGeom>
            </p:spPr>
          </p:pic>
          <p:pic>
            <p:nvPicPr>
              <p:cNvPr id="22" name="Afbeelding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2526" y="5387584"/>
                <a:ext cx="2662561" cy="1144901"/>
              </a:xfrm>
              <a:prstGeom prst="rect">
                <a:avLst/>
              </a:prstGeom>
            </p:spPr>
          </p:pic>
        </p:grpSp>
        <p:pic>
          <p:nvPicPr>
            <p:cNvPr id="20" name="Afbeelding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05019" y="6200067"/>
              <a:ext cx="567056" cy="606977"/>
            </a:xfrm>
            <a:prstGeom prst="rect">
              <a:avLst/>
            </a:prstGeom>
          </p:spPr>
        </p:pic>
      </p:grpSp>
    </p:spTree>
    <p:extLst>
      <p:ext uri="{BB962C8B-B14F-4D97-AF65-F5344CB8AC3E}">
        <p14:creationId xmlns:p14="http://schemas.microsoft.com/office/powerpoint/2010/main" val="155708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397478" y="1825625"/>
            <a:ext cx="4622322"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6711350" y="1825625"/>
            <a:ext cx="4642449"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BE"/>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376469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endParaRPr lang="nl-BE"/>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BE"/>
          </a:p>
        </p:txBody>
      </p:sp>
      <p:sp>
        <p:nvSpPr>
          <p:cNvPr id="9" name="Tijdelijke aanduiding voor dianummer 8"/>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23228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endParaRPr lang="nl-BE"/>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BE"/>
          </a:p>
        </p:txBody>
      </p:sp>
      <p:sp>
        <p:nvSpPr>
          <p:cNvPr id="5" name="Tijdelijke aanduiding voor dianummer 4"/>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7147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40372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BE"/>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90956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endParaRPr lang="nl-BE"/>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p:txBody>
          <a:bodyPr/>
          <a:lstStyle/>
          <a:p>
            <a:fld id="{B99045C0-DED6-4B66-BE7F-5736784B78C4}" type="slidenum">
              <a:rPr lang="nl-BE" smtClean="0"/>
              <a:t>‹nr.›</a:t>
            </a:fld>
            <a:endParaRPr lang="nl-BE"/>
          </a:p>
        </p:txBody>
      </p:sp>
    </p:spTree>
    <p:extLst>
      <p:ext uri="{BB962C8B-B14F-4D97-AF65-F5344CB8AC3E}">
        <p14:creationId xmlns:p14="http://schemas.microsoft.com/office/powerpoint/2010/main" val="195034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397478" y="365125"/>
            <a:ext cx="9956321"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397478" y="2173857"/>
            <a:ext cx="9956322" cy="400310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045C0-DED6-4B66-BE7F-5736784B78C4}" type="slidenum">
              <a:rPr lang="nl-BE" smtClean="0"/>
              <a:t>‹nr.›</a:t>
            </a:fld>
            <a:endParaRPr lang="nl-BE"/>
          </a:p>
        </p:txBody>
      </p:sp>
    </p:spTree>
    <p:extLst>
      <p:ext uri="{BB962C8B-B14F-4D97-AF65-F5344CB8AC3E}">
        <p14:creationId xmlns:p14="http://schemas.microsoft.com/office/powerpoint/2010/main" val="122594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LzNPVmelFpc" TargetMode="External"/><Relationship Id="rId2" Type="http://schemas.openxmlformats.org/officeDocument/2006/relationships/hyperlink" Target="http://www.siilo.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nami.fgov.be/nl/themas/kost-terugbetaling/door-ziekenfonds/palliatief/Paginas/palliatieve-zorg.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health.fgov.be/nl/beroepsbeoefenaars-in-de-gezondheidszorg/diensten/ehealthbox?h=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xxon.be/nl/zoek-kinesist" TargetMode="External"/><Relationship Id="rId2" Type="http://schemas.openxmlformats.org/officeDocument/2006/relationships/hyperlink" Target="https://www.health.belgium.be/nl/gezondheid/zorgberoepen/kinesitherapeute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hnQAcFJCKis" TargetMode="External"/><Relationship Id="rId2" Type="http://schemas.openxmlformats.org/officeDocument/2006/relationships/hyperlink" Target="https://www.gezondleven.be/projecten/bewegen-op-verwijzing/wat-en-ho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docs.google.com/forms/d/e/1FAIpQLSdrq6wk_IMhulJorqfn4W_ar_iiVFS4Kxt4zQMT5_-yK3WzaA/viewfor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96474" y="4217318"/>
            <a:ext cx="10250557" cy="506820"/>
          </a:xfrm>
          <a:ln>
            <a:noFill/>
          </a:ln>
        </p:spPr>
        <p:txBody>
          <a:bodyPr/>
          <a:lstStyle/>
          <a:p>
            <a:r>
              <a:rPr lang="nl-BE" dirty="0"/>
              <a:t>Wanneer huisarts en kinesitherapeut elkaar ontmoeten en communiceren</a:t>
            </a:r>
          </a:p>
        </p:txBody>
      </p:sp>
    </p:spTree>
    <p:extLst>
      <p:ext uri="{BB962C8B-B14F-4D97-AF65-F5344CB8AC3E}">
        <p14:creationId xmlns:p14="http://schemas.microsoft.com/office/powerpoint/2010/main" val="64164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Bereikbaarheid en communicatie: </a:t>
            </a:r>
            <a:br>
              <a:rPr lang="nl-BE" dirty="0"/>
            </a:br>
            <a:r>
              <a:rPr lang="nl-BE" dirty="0"/>
              <a:t>Doctolib Siilo</a:t>
            </a:r>
          </a:p>
        </p:txBody>
      </p:sp>
      <p:sp>
        <p:nvSpPr>
          <p:cNvPr id="4" name="Tijdelijke aanduiding voor inhoud 3"/>
          <p:cNvSpPr>
            <a:spLocks noGrp="1"/>
          </p:cNvSpPr>
          <p:nvPr>
            <p:ph idx="1"/>
          </p:nvPr>
        </p:nvSpPr>
        <p:spPr/>
        <p:txBody>
          <a:bodyPr>
            <a:normAutofit fontScale="70000" lnSpcReduction="20000"/>
          </a:bodyPr>
          <a:lstStyle/>
          <a:p>
            <a:pPr marL="0" indent="0">
              <a:buNone/>
            </a:pPr>
            <a:r>
              <a:rPr lang="nl-BE" dirty="0"/>
              <a:t>Gratis, veilige messenger (chat) voor de gezondheidszorg:</a:t>
            </a:r>
          </a:p>
          <a:p>
            <a:pPr marL="457200" lvl="0" indent="-457200"/>
            <a:r>
              <a:rPr lang="nl-BE" dirty="0"/>
              <a:t>Vertrouwelijke tool voor officiële zorgverleners (identificatiecontrole a.d.h.v. RIZIV-nummer)</a:t>
            </a:r>
          </a:p>
          <a:p>
            <a:pPr marL="457200" lvl="0" indent="-457200"/>
            <a:r>
              <a:rPr lang="nl-BE" dirty="0"/>
              <a:t>Coördinatie patiëntenzorg door middel van groepschats</a:t>
            </a:r>
          </a:p>
          <a:p>
            <a:pPr marL="457200" lvl="0" indent="-457200"/>
            <a:r>
              <a:rPr lang="nl-BE" dirty="0"/>
              <a:t>Bespreking van complexe ziektegevallen met collega’s, één op één of in groep</a:t>
            </a:r>
          </a:p>
          <a:p>
            <a:pPr marL="457200" lvl="0" indent="-457200"/>
            <a:r>
              <a:rPr lang="nl-BE" dirty="0"/>
              <a:t>Gesprekken verwijderd na 30 dagen, maar kan ook bewaard blijven</a:t>
            </a:r>
          </a:p>
          <a:p>
            <a:pPr marL="457200" lvl="0" indent="-457200"/>
            <a:r>
              <a:rPr lang="nl-BE" dirty="0"/>
              <a:t>Snelle, meer informele manier </a:t>
            </a:r>
          </a:p>
          <a:p>
            <a:pPr marL="457200" lvl="0" indent="-457200"/>
            <a:r>
              <a:rPr lang="nl-BE" dirty="0"/>
              <a:t>Functionaliteiten om persoonsgegevens te verwijderen</a:t>
            </a:r>
          </a:p>
          <a:p>
            <a:pPr marL="457200" lvl="0" indent="-457200"/>
            <a:r>
              <a:rPr lang="nl-BE" b="1" dirty="0"/>
              <a:t>Prisma</a:t>
            </a:r>
            <a:r>
              <a:rPr lang="nl-BE" dirty="0"/>
              <a:t> als toegangspoort tot specialistische kennis</a:t>
            </a:r>
          </a:p>
          <a:p>
            <a:pPr marL="0" indent="0">
              <a:buNone/>
            </a:pPr>
            <a:endParaRPr lang="nl-BE" dirty="0"/>
          </a:p>
          <a:p>
            <a:pPr marL="0" indent="0">
              <a:buNone/>
            </a:pPr>
            <a:r>
              <a:rPr lang="nl-BE" dirty="0"/>
              <a:t>Meer informatie: </a:t>
            </a:r>
            <a:r>
              <a:rPr lang="nl-NL" u="sng" dirty="0">
                <a:hlinkClick r:id="rId2"/>
              </a:rPr>
              <a:t>www.siilo.com</a:t>
            </a:r>
            <a:r>
              <a:rPr lang="nl-NL" sz="2700" dirty="0"/>
              <a:t>, </a:t>
            </a:r>
            <a:r>
              <a:rPr lang="nl-NL" u="sng" dirty="0"/>
              <a:t>https://www.siilo.com/nl/prisma</a:t>
            </a:r>
          </a:p>
          <a:p>
            <a:pPr marL="0" indent="0">
              <a:buNone/>
            </a:pPr>
            <a:r>
              <a:rPr lang="nl-NL" dirty="0"/>
              <a:t>Of bekijk het filmpje: </a:t>
            </a:r>
            <a:r>
              <a:rPr lang="nl-BE" u="sng" dirty="0">
                <a:hlinkClick r:id="rId3"/>
              </a:rPr>
              <a:t>www.youtube.com/watch?v=LzNPVmelFpc</a:t>
            </a:r>
            <a:endParaRPr lang="nl-BE" u="sng" dirty="0"/>
          </a:p>
          <a:p>
            <a:pPr marL="0" indent="0">
              <a:buNone/>
            </a:pPr>
            <a:endParaRPr lang="nl-BE" u="sng" dirty="0"/>
          </a:p>
          <a:p>
            <a:pPr mar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10</a:t>
            </a:fld>
            <a:endParaRPr lang="nl-BE" dirty="0"/>
          </a:p>
        </p:txBody>
      </p:sp>
    </p:spTree>
    <p:extLst>
      <p:ext uri="{BB962C8B-B14F-4D97-AF65-F5344CB8AC3E}">
        <p14:creationId xmlns:p14="http://schemas.microsoft.com/office/powerpoint/2010/main" val="352066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9956321" cy="2585109"/>
          </a:xfrm>
        </p:spPr>
        <p:txBody>
          <a:bodyPr>
            <a:normAutofit/>
          </a:bodyPr>
          <a:lstStyle/>
          <a:p>
            <a:r>
              <a:rPr lang="nl-BE" dirty="0"/>
              <a:t>Bereikbaarheid en communicatie: </a:t>
            </a:r>
            <a:br>
              <a:rPr lang="nl-BE" dirty="0"/>
            </a:br>
            <a:r>
              <a:rPr lang="nl-NL" dirty="0"/>
              <a:t>Andere mogelijkheden voor snelle, </a:t>
            </a:r>
            <a:br>
              <a:rPr lang="nl-NL" dirty="0"/>
            </a:br>
            <a:r>
              <a:rPr lang="nl-NL" dirty="0"/>
              <a:t>veilige communicatie</a:t>
            </a:r>
            <a:endParaRPr lang="nl-BE" dirty="0"/>
          </a:p>
        </p:txBody>
      </p:sp>
      <p:sp>
        <p:nvSpPr>
          <p:cNvPr id="4" name="Tijdelijke aanduiding voor inhoud 3"/>
          <p:cNvSpPr>
            <a:spLocks noGrp="1"/>
          </p:cNvSpPr>
          <p:nvPr>
            <p:ph idx="1"/>
          </p:nvPr>
        </p:nvSpPr>
        <p:spPr>
          <a:xfrm>
            <a:off x="1397478" y="2950233"/>
            <a:ext cx="9956322" cy="3226729"/>
          </a:xfrm>
        </p:spPr>
        <p:txBody>
          <a:bodyPr>
            <a:normAutofit fontScale="92500" lnSpcReduction="10000"/>
          </a:bodyPr>
          <a:lstStyle/>
          <a:p>
            <a:pPr marL="342900" lvl="0" indent="-342900"/>
            <a:r>
              <a:rPr lang="nl-NL" b="1" dirty="0"/>
              <a:t>Signal</a:t>
            </a:r>
            <a:r>
              <a:rPr lang="nl-NL" dirty="0"/>
              <a:t>: </a:t>
            </a:r>
          </a:p>
          <a:p>
            <a:pPr marL="0" lvl="0" indent="0">
              <a:buNone/>
            </a:pPr>
            <a:r>
              <a:rPr lang="nl-NL" dirty="0"/>
              <a:t>veilig, maar hierbij wordt de identiteit van de zorgverlener niet nagegaan (wel bij Doctolib Siilo), daarom eerder geschikt als je elkaar kent (meer informele weg)</a:t>
            </a:r>
          </a:p>
          <a:p>
            <a:pPr marL="0" lvl="0" indent="0">
              <a:buNone/>
            </a:pPr>
            <a:endParaRPr lang="nl-NL" dirty="0"/>
          </a:p>
          <a:p>
            <a:pPr marL="0" lvl="0" indent="0">
              <a:buNone/>
            </a:pPr>
            <a:endParaRPr lang="nl-NL" dirty="0"/>
          </a:p>
          <a:p>
            <a:pPr marL="0" indent="0">
              <a:buNone/>
            </a:pPr>
            <a:r>
              <a:rPr lang="nl-NL" dirty="0">
                <a:solidFill>
                  <a:srgbClr val="C00000"/>
                </a:solidFill>
              </a:rPr>
              <a:t>Kritische noot: </a:t>
            </a:r>
            <a:r>
              <a:rPr lang="nl-NL" dirty="0"/>
              <a:t>Informeer u over de voor- en nadelen van verschillende systemen.</a:t>
            </a:r>
            <a:endParaRPr lang="nl-BE" dirty="0"/>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11</a:t>
            </a:fld>
            <a:endParaRPr lang="nl-BE" dirty="0"/>
          </a:p>
        </p:txBody>
      </p:sp>
    </p:spTree>
    <p:extLst>
      <p:ext uri="{BB962C8B-B14F-4D97-AF65-F5344CB8AC3E}">
        <p14:creationId xmlns:p14="http://schemas.microsoft.com/office/powerpoint/2010/main" val="252757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9956321" cy="2585109"/>
          </a:xfrm>
        </p:spPr>
        <p:txBody>
          <a:bodyPr>
            <a:normAutofit/>
          </a:bodyPr>
          <a:lstStyle/>
          <a:p>
            <a:r>
              <a:rPr lang="nl-BE" dirty="0"/>
              <a:t>Bereikbaarheid en communicatie: </a:t>
            </a:r>
            <a:br>
              <a:rPr lang="nl-BE" dirty="0"/>
            </a:br>
            <a:r>
              <a:rPr lang="nl-NL" dirty="0"/>
              <a:t>Andere mogelijkheden voor snelle, </a:t>
            </a:r>
            <a:br>
              <a:rPr lang="nl-NL" dirty="0"/>
            </a:br>
            <a:r>
              <a:rPr lang="nl-NL" dirty="0"/>
              <a:t>veilige communicatie</a:t>
            </a:r>
            <a:endParaRPr lang="nl-BE" dirty="0"/>
          </a:p>
        </p:txBody>
      </p:sp>
      <p:sp>
        <p:nvSpPr>
          <p:cNvPr id="4" name="Tijdelijke aanduiding voor inhoud 3"/>
          <p:cNvSpPr>
            <a:spLocks noGrp="1"/>
          </p:cNvSpPr>
          <p:nvPr>
            <p:ph idx="1"/>
          </p:nvPr>
        </p:nvSpPr>
        <p:spPr>
          <a:xfrm>
            <a:off x="1397478" y="2950233"/>
            <a:ext cx="9956322" cy="3226729"/>
          </a:xfrm>
        </p:spPr>
        <p:txBody>
          <a:bodyPr>
            <a:normAutofit/>
          </a:bodyPr>
          <a:lstStyle/>
          <a:p>
            <a:pPr marL="0" indent="0">
              <a:buNone/>
            </a:pPr>
            <a:r>
              <a:rPr lang="nl-NL" sz="2200" b="1" dirty="0"/>
              <a:t>Vitalink Journaal</a:t>
            </a:r>
            <a:endParaRPr lang="nl-NL" sz="2200" dirty="0"/>
          </a:p>
          <a:p>
            <a:pPr lvl="1"/>
            <a:r>
              <a:rPr lang="nl-NL" sz="2200" dirty="0"/>
              <a:t>Digitale variant van het papieren zorgschriftje voor dagelijkse, niet-dringende groepscommunicatie</a:t>
            </a:r>
          </a:p>
          <a:p>
            <a:pPr lvl="1"/>
            <a:r>
              <a:rPr lang="nl-NL" sz="2200" dirty="0"/>
              <a:t>Coördinatie patiëntenzorg door middel van korte berichten, op een centrale plaats</a:t>
            </a:r>
          </a:p>
          <a:p>
            <a:pPr lvl="1"/>
            <a:r>
              <a:rPr lang="nl-NL" sz="2200" dirty="0"/>
              <a:t>Ook toegankelijk voor welzijnswerkers en gezinszorg (toegang via software)</a:t>
            </a:r>
          </a:p>
          <a:p>
            <a:pPr lvl="1"/>
            <a:r>
              <a:rPr lang="nl-NL" sz="2200" dirty="0"/>
              <a:t>Toegankelijk voor de patiënt (inzage en communicatie)</a:t>
            </a:r>
          </a:p>
          <a:p>
            <a:pPr lvl="1"/>
            <a:endParaRPr lang="nl-NL" sz="2200" dirty="0"/>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12</a:t>
            </a:fld>
            <a:endParaRPr lang="nl-BE" dirty="0"/>
          </a:p>
        </p:txBody>
      </p:sp>
    </p:spTree>
    <p:extLst>
      <p:ext uri="{BB962C8B-B14F-4D97-AF65-F5344CB8AC3E}">
        <p14:creationId xmlns:p14="http://schemas.microsoft.com/office/powerpoint/2010/main" val="100242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a:t>Bereikbaarheid en communicatie: </a:t>
            </a:r>
            <a:br>
              <a:rPr lang="nl-BE" dirty="0"/>
            </a:br>
            <a:r>
              <a:rPr lang="nl-NL" dirty="0"/>
              <a:t>Helena</a:t>
            </a:r>
            <a:endParaRPr lang="nl-BE" dirty="0"/>
          </a:p>
        </p:txBody>
      </p:sp>
      <p:sp>
        <p:nvSpPr>
          <p:cNvPr id="4" name="Tijdelijke aanduiding voor inhoud 3"/>
          <p:cNvSpPr>
            <a:spLocks noGrp="1"/>
          </p:cNvSpPr>
          <p:nvPr>
            <p:ph idx="1"/>
          </p:nvPr>
        </p:nvSpPr>
        <p:spPr/>
        <p:txBody>
          <a:bodyPr>
            <a:normAutofit/>
          </a:bodyPr>
          <a:lstStyle/>
          <a:p>
            <a:pPr marL="342900" lvl="0" indent="-342900"/>
            <a:r>
              <a:rPr lang="nl-BE" dirty="0"/>
              <a:t>Gratis één op één communicatie tussen zorgverlener en patiënt</a:t>
            </a:r>
          </a:p>
          <a:p>
            <a:pPr marL="342900" lvl="0" indent="-342900"/>
            <a:r>
              <a:rPr lang="nl-BE" dirty="0"/>
              <a:t>Persoonlijke gezondheidsomgeving voor patiënt om veilig te kunnen communiceren met zorgverleners</a:t>
            </a:r>
          </a:p>
          <a:p>
            <a:pPr marL="342900" lvl="0" indent="-342900"/>
            <a:r>
              <a:rPr lang="nl-BE" dirty="0"/>
              <a:t>Check op identiteit patiënt via inlogsysteem</a:t>
            </a:r>
          </a:p>
          <a:p>
            <a:pPr marL="342900" lvl="0" indent="-342900"/>
            <a:r>
              <a:rPr lang="nl-BE" dirty="0"/>
              <a:t>Mogelijkheid tot doorsturen van medische documenten naar patiënten</a:t>
            </a:r>
          </a:p>
          <a:p>
            <a:pPr marL="342900" lvl="0" indent="-342900"/>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13</a:t>
            </a:fld>
            <a:endParaRPr lang="nl-BE" dirty="0"/>
          </a:p>
        </p:txBody>
      </p:sp>
    </p:spTree>
    <p:extLst>
      <p:ext uri="{BB962C8B-B14F-4D97-AF65-F5344CB8AC3E}">
        <p14:creationId xmlns:p14="http://schemas.microsoft.com/office/powerpoint/2010/main" val="3271378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A2726-6D93-492C-EA63-5A5951F3E9C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D8824A7-2E3C-975F-6915-1AFF7FFAA98C}"/>
              </a:ext>
            </a:extLst>
          </p:cNvPr>
          <p:cNvSpPr>
            <a:spLocks noGrp="1"/>
          </p:cNvSpPr>
          <p:nvPr>
            <p:ph type="title"/>
          </p:nvPr>
        </p:nvSpPr>
        <p:spPr/>
        <p:txBody>
          <a:bodyPr>
            <a:normAutofit/>
          </a:bodyPr>
          <a:lstStyle/>
          <a:p>
            <a:r>
              <a:rPr lang="nl-BE" dirty="0"/>
              <a:t>Bereikbaarheid en communicatie: </a:t>
            </a:r>
            <a:br>
              <a:rPr lang="nl-BE" dirty="0"/>
            </a:br>
            <a:r>
              <a:rPr lang="nl-NL" dirty="0"/>
              <a:t>Transferbox</a:t>
            </a:r>
            <a:endParaRPr lang="nl-BE" dirty="0"/>
          </a:p>
        </p:txBody>
      </p:sp>
      <p:sp>
        <p:nvSpPr>
          <p:cNvPr id="4" name="Tijdelijke aanduiding voor inhoud 3">
            <a:extLst>
              <a:ext uri="{FF2B5EF4-FFF2-40B4-BE49-F238E27FC236}">
                <a16:creationId xmlns:a16="http://schemas.microsoft.com/office/drawing/2014/main" id="{290B4F1A-35B9-B33A-418D-83711B8AC91E}"/>
              </a:ext>
            </a:extLst>
          </p:cNvPr>
          <p:cNvSpPr>
            <a:spLocks noGrp="1"/>
          </p:cNvSpPr>
          <p:nvPr>
            <p:ph idx="1"/>
          </p:nvPr>
        </p:nvSpPr>
        <p:spPr/>
        <p:txBody>
          <a:bodyPr>
            <a:normAutofit/>
          </a:bodyPr>
          <a:lstStyle/>
          <a:p>
            <a:pPr marL="342900" lvl="0" indent="-342900"/>
            <a:r>
              <a:rPr lang="nl-BE" dirty="0"/>
              <a:t>Tool Orde der Artsen om te communiceren naar mensen zonder eHealthBox (bijvoorbeeld advocaten, experten, rechtbanken)</a:t>
            </a:r>
          </a:p>
          <a:p>
            <a:pPr marL="342900" lvl="0" indent="-342900"/>
            <a:r>
              <a:rPr lang="nl-BE" dirty="0"/>
              <a:t>Mogelijk om grote bestanden te versturen</a:t>
            </a:r>
          </a:p>
          <a:p>
            <a:pPr marL="342900" lvl="0" indent="-342900"/>
            <a:r>
              <a:rPr lang="nl-BE" dirty="0"/>
              <a:t>E</a:t>
            </a:r>
            <a:r>
              <a:rPr lang="nl-NL" dirty="0" err="1"/>
              <a:t>nd</a:t>
            </a:r>
            <a:r>
              <a:rPr lang="nl-NL" dirty="0"/>
              <a:t>-to-end versleutelde verbinding die voldoet aan de huidige vigerende privacyregels</a:t>
            </a:r>
            <a:endParaRPr lang="nl-BE" dirty="0"/>
          </a:p>
          <a:p>
            <a:pPr marL="342900" lvl="0" indent="-342900"/>
            <a:endParaRPr lang="nl-BE" dirty="0"/>
          </a:p>
        </p:txBody>
      </p:sp>
      <p:sp>
        <p:nvSpPr>
          <p:cNvPr id="2" name="Tijdelijke aanduiding voor dianummer 1">
            <a:extLst>
              <a:ext uri="{FF2B5EF4-FFF2-40B4-BE49-F238E27FC236}">
                <a16:creationId xmlns:a16="http://schemas.microsoft.com/office/drawing/2014/main" id="{57E5CA62-2D3A-3E68-548C-103B9F7FBEEA}"/>
              </a:ext>
            </a:extLst>
          </p:cNvPr>
          <p:cNvSpPr>
            <a:spLocks noGrp="1"/>
          </p:cNvSpPr>
          <p:nvPr>
            <p:ph type="sldNum" sz="quarter" idx="12"/>
          </p:nvPr>
        </p:nvSpPr>
        <p:spPr/>
        <p:txBody>
          <a:bodyPr/>
          <a:lstStyle/>
          <a:p>
            <a:fld id="{C33FC180-8EA5-475A-B9A7-FCE9C8B4CFB8}" type="slidenum">
              <a:rPr lang="nl-BE" smtClean="0"/>
              <a:pPr/>
              <a:t>14</a:t>
            </a:fld>
            <a:endParaRPr lang="nl-BE" dirty="0"/>
          </a:p>
        </p:txBody>
      </p:sp>
    </p:spTree>
    <p:extLst>
      <p:ext uri="{BB962C8B-B14F-4D97-AF65-F5344CB8AC3E}">
        <p14:creationId xmlns:p14="http://schemas.microsoft.com/office/powerpoint/2010/main" val="294982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Bereikbaarheid en communicatie: </a:t>
            </a:r>
            <a:br>
              <a:rPr lang="nl-BE" dirty="0"/>
            </a:br>
            <a:r>
              <a:rPr lang="nl-BE" dirty="0"/>
              <a:t>Enkele vragen</a:t>
            </a:r>
          </a:p>
        </p:txBody>
      </p:sp>
      <p:sp>
        <p:nvSpPr>
          <p:cNvPr id="4" name="Tijdelijke aanduiding voor inhoud 3"/>
          <p:cNvSpPr>
            <a:spLocks noGrp="1"/>
          </p:cNvSpPr>
          <p:nvPr>
            <p:ph idx="1"/>
          </p:nvPr>
        </p:nvSpPr>
        <p:spPr/>
        <p:txBody>
          <a:bodyPr/>
          <a:lstStyle/>
          <a:p>
            <a:pPr marL="457200" indent="-457200"/>
            <a:r>
              <a:rPr lang="nl-NL" dirty="0"/>
              <a:t>Welke veel voorkomende problemen ervaren jullie? </a:t>
            </a:r>
          </a:p>
          <a:p>
            <a:pPr marL="457200" indent="-457200"/>
            <a:r>
              <a:rPr lang="nl-NL" dirty="0"/>
              <a:t>Waarom is communicatie belangrijk? </a:t>
            </a:r>
          </a:p>
          <a:p>
            <a:pPr marL="457200" indent="-457200"/>
            <a:r>
              <a:rPr lang="nl-NL" dirty="0"/>
              <a:t>Op welke manier en op welk tijdstip kunnen we elkaar bereiken? (</a:t>
            </a:r>
            <a:r>
              <a:rPr lang="nl-NL" dirty="0" err="1"/>
              <a:t>eHealthBox</a:t>
            </a:r>
            <a:r>
              <a:rPr lang="nl-NL" dirty="0"/>
              <a:t>, e-mail, telefoon, fax, </a:t>
            </a:r>
            <a:r>
              <a:rPr lang="nl-NL" dirty="0" err="1"/>
              <a:t>Siilo</a:t>
            </a:r>
            <a:r>
              <a:rPr lang="nl-NL" dirty="0"/>
              <a:t>, Helena, …)</a:t>
            </a:r>
            <a:endParaRPr lang="nl-NL" sz="1800" i="1" dirty="0"/>
          </a:p>
          <a:p>
            <a:pPr marL="457200" indent="-457200"/>
            <a:r>
              <a:rPr lang="nl-NL" dirty="0"/>
              <a:t>In welke situatie is het noodzakelijk om elkaar op de hoogte te brengen? </a:t>
            </a:r>
          </a:p>
          <a:p>
            <a:pPr marL="457200" indent="-457200"/>
            <a:r>
              <a:rPr lang="nl-NL" dirty="0"/>
              <a:t>In welke situatie is het noodzakelijk om elkaar vlot te bereiken? </a:t>
            </a:r>
          </a:p>
          <a:p>
            <a:pPr mar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15</a:t>
            </a:fld>
            <a:endParaRPr lang="nl-BE" dirty="0"/>
          </a:p>
        </p:txBody>
      </p:sp>
    </p:spTree>
    <p:extLst>
      <p:ext uri="{BB962C8B-B14F-4D97-AF65-F5344CB8AC3E}">
        <p14:creationId xmlns:p14="http://schemas.microsoft.com/office/powerpoint/2010/main" val="170256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a:t>Bereikbaarheid en communicatie: </a:t>
            </a:r>
            <a:br>
              <a:rPr lang="nl-BE" dirty="0"/>
            </a:br>
            <a:endParaRPr lang="nl-BE" dirty="0"/>
          </a:p>
        </p:txBody>
      </p:sp>
      <p:sp>
        <p:nvSpPr>
          <p:cNvPr id="4" name="Tijdelijke aanduiding voor inhoud 3"/>
          <p:cNvSpPr>
            <a:spLocks noGrp="1"/>
          </p:cNvSpPr>
          <p:nvPr>
            <p:ph idx="1"/>
          </p:nvPr>
        </p:nvSpPr>
        <p:spPr/>
        <p:txBody>
          <a:bodyPr>
            <a:normAutofit/>
          </a:bodyPr>
          <a:lstStyle/>
          <a:p>
            <a:r>
              <a:rPr lang="nl-BE" dirty="0"/>
              <a:t>Welke belangrijkste boodschappen onthouden we?</a:t>
            </a:r>
          </a:p>
          <a:p>
            <a:r>
              <a:rPr lang="nl-BE" dirty="0"/>
              <a:t>Wat verwachten we van elkaar? </a:t>
            </a:r>
          </a:p>
          <a:p>
            <a:r>
              <a:rPr lang="nl-BE" dirty="0"/>
              <a:t>Welke concrete afspraken noteren we? </a:t>
            </a:r>
          </a:p>
          <a:p>
            <a:pPr marL="342900" lvl="0" indent="-342900"/>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16</a:t>
            </a:fld>
            <a:endParaRPr lang="nl-BE" dirty="0"/>
          </a:p>
        </p:txBody>
      </p:sp>
    </p:spTree>
    <p:extLst>
      <p:ext uri="{BB962C8B-B14F-4D97-AF65-F5344CB8AC3E}">
        <p14:creationId xmlns:p14="http://schemas.microsoft.com/office/powerpoint/2010/main" val="407010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p:txBody>
          <a:bodyPr/>
          <a:lstStyle/>
          <a:p>
            <a:r>
              <a:rPr lang="nl-BE" dirty="0"/>
              <a:t>Kinesitherapievoorschrift</a:t>
            </a:r>
          </a:p>
        </p:txBody>
      </p:sp>
    </p:spTree>
    <p:extLst>
      <p:ext uri="{BB962C8B-B14F-4D97-AF65-F5344CB8AC3E}">
        <p14:creationId xmlns:p14="http://schemas.microsoft.com/office/powerpoint/2010/main" val="360659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10265435" cy="1325563"/>
          </a:xfrm>
        </p:spPr>
        <p:txBody>
          <a:bodyPr>
            <a:normAutofit fontScale="90000"/>
          </a:bodyPr>
          <a:lstStyle/>
          <a:p>
            <a:r>
              <a:rPr lang="nl-BE" dirty="0"/>
              <a:t>Kinesitherapievoorschrift: Welke gegevens moet een voorschrift bevatten om geldig te zijn?</a:t>
            </a:r>
          </a:p>
        </p:txBody>
      </p:sp>
      <p:sp>
        <p:nvSpPr>
          <p:cNvPr id="4" name="Tijdelijke aanduiding voor inhoud 3"/>
          <p:cNvSpPr>
            <a:spLocks noGrp="1"/>
          </p:cNvSpPr>
          <p:nvPr>
            <p:ph idx="1"/>
          </p:nvPr>
        </p:nvSpPr>
        <p:spPr/>
        <p:txBody>
          <a:bodyPr/>
          <a:lstStyle/>
          <a:p>
            <a:pPr marL="457200" indent="-457200"/>
            <a:r>
              <a:rPr lang="nl-NL" dirty="0"/>
              <a:t>Naam en voornaam patiënt</a:t>
            </a:r>
          </a:p>
          <a:p>
            <a:pPr marL="457200" indent="-457200"/>
            <a:r>
              <a:rPr lang="nl-NL" dirty="0"/>
              <a:t>Diagnose</a:t>
            </a:r>
          </a:p>
          <a:p>
            <a:pPr marL="457200" indent="-457200"/>
            <a:r>
              <a:rPr lang="nl-NL" dirty="0"/>
              <a:t>Eventueel diagnostische E- of F-elementen </a:t>
            </a:r>
          </a:p>
          <a:p>
            <a:pPr marL="457200" indent="-457200"/>
            <a:r>
              <a:rPr lang="nl-NL" dirty="0"/>
              <a:t>Anatomische lokalisatie</a:t>
            </a:r>
          </a:p>
          <a:p>
            <a:pPr marL="457200" indent="-457200"/>
            <a:r>
              <a:rPr lang="nl-NL" dirty="0"/>
              <a:t>Maximum aantal</a:t>
            </a:r>
          </a:p>
          <a:p>
            <a:pPr marL="457200" indent="-457200"/>
            <a:r>
              <a:rPr lang="nl-NL" dirty="0"/>
              <a:t>Datum, handtekening en stempel arts </a:t>
            </a: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18</a:t>
            </a:fld>
            <a:endParaRPr lang="nl-BE" dirty="0"/>
          </a:p>
        </p:txBody>
      </p:sp>
    </p:spTree>
    <p:extLst>
      <p:ext uri="{BB962C8B-B14F-4D97-AF65-F5344CB8AC3E}">
        <p14:creationId xmlns:p14="http://schemas.microsoft.com/office/powerpoint/2010/main" val="409115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10265435" cy="1325563"/>
          </a:xfrm>
        </p:spPr>
        <p:txBody>
          <a:bodyPr>
            <a:normAutofit/>
          </a:bodyPr>
          <a:lstStyle/>
          <a:p>
            <a:r>
              <a:rPr lang="nl-BE" dirty="0"/>
              <a:t>Kinesitherapievoorschrift: </a:t>
            </a:r>
            <a:br>
              <a:rPr lang="nl-BE" dirty="0"/>
            </a:br>
            <a:endParaRPr lang="nl-BE" dirty="0"/>
          </a:p>
        </p:txBody>
      </p:sp>
      <p:sp>
        <p:nvSpPr>
          <p:cNvPr id="4" name="Tijdelijke aanduiding voor inhoud 3"/>
          <p:cNvSpPr>
            <a:spLocks noGrp="1"/>
          </p:cNvSpPr>
          <p:nvPr>
            <p:ph idx="1"/>
          </p:nvPr>
        </p:nvSpPr>
        <p:spPr/>
        <p:txBody>
          <a:bodyPr/>
          <a:lstStyle/>
          <a:p>
            <a:pPr marL="0" indent="0">
              <a:buNone/>
            </a:pPr>
            <a:r>
              <a:rPr lang="nl-NL" b="1" dirty="0"/>
              <a:t>Totaal aantal zittingen is STEEDS onbeperkt, enkel de terugbetaling kan variëren</a:t>
            </a:r>
          </a:p>
          <a:p>
            <a:pPr marL="0" indent="0">
              <a:buNone/>
            </a:pPr>
            <a:endParaRPr lang="nl-NL" dirty="0"/>
          </a:p>
          <a:p>
            <a:pPr marL="457200" indent="-457200"/>
            <a:r>
              <a:rPr lang="nl-NL" dirty="0"/>
              <a:t>Aanvang behandeling binnen de 2 maanden (60 dagen) of op aanwijzing van de arts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19</a:t>
            </a:fld>
            <a:endParaRPr lang="nl-BE" dirty="0"/>
          </a:p>
        </p:txBody>
      </p:sp>
    </p:spTree>
    <p:extLst>
      <p:ext uri="{BB962C8B-B14F-4D97-AF65-F5344CB8AC3E}">
        <p14:creationId xmlns:p14="http://schemas.microsoft.com/office/powerpoint/2010/main" val="267472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Hoe ziet deze bijeenkomst eruit?</a:t>
            </a:r>
          </a:p>
        </p:txBody>
      </p:sp>
      <p:sp>
        <p:nvSpPr>
          <p:cNvPr id="3" name="Tijdelijke aanduiding voor inhoud 2"/>
          <p:cNvSpPr>
            <a:spLocks noGrp="1"/>
          </p:cNvSpPr>
          <p:nvPr>
            <p:ph idx="1"/>
          </p:nvPr>
        </p:nvSpPr>
        <p:spPr/>
        <p:txBody>
          <a:bodyPr/>
          <a:lstStyle/>
          <a:p>
            <a:pPr marL="514350" indent="-514350">
              <a:buFont typeface="+mj-lt"/>
              <a:buAutoNum type="arabicPeriod"/>
            </a:pPr>
            <a:r>
              <a:rPr lang="nl-BE" dirty="0"/>
              <a:t>Kennismaking </a:t>
            </a:r>
          </a:p>
          <a:p>
            <a:pPr marL="514350" indent="-514350">
              <a:buFont typeface="+mj-lt"/>
              <a:buAutoNum type="arabicPeriod"/>
            </a:pPr>
            <a:r>
              <a:rPr lang="nl-BE" dirty="0"/>
              <a:t>Overlopen van de thema’s </a:t>
            </a:r>
          </a:p>
          <a:p>
            <a:pPr marL="514350" indent="-514350">
              <a:buFont typeface="+mj-lt"/>
              <a:buAutoNum type="arabicPeriod"/>
            </a:pPr>
            <a:r>
              <a:rPr lang="nl-BE" dirty="0"/>
              <a:t>Individuele rondvraag </a:t>
            </a:r>
          </a:p>
          <a:p>
            <a:pPr marL="514350" indent="-514350">
              <a:buFont typeface="+mj-lt"/>
              <a:buAutoNum type="arabicPeriod"/>
            </a:pPr>
            <a:r>
              <a:rPr lang="nl-BE" dirty="0"/>
              <a:t>Optioneel - netwerkmoment</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a:t>
            </a:fld>
            <a:endParaRPr lang="nl-BE" dirty="0"/>
          </a:p>
        </p:txBody>
      </p:sp>
    </p:spTree>
    <p:extLst>
      <p:ext uri="{BB962C8B-B14F-4D97-AF65-F5344CB8AC3E}">
        <p14:creationId xmlns:p14="http://schemas.microsoft.com/office/powerpoint/2010/main" val="140821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97478" y="365125"/>
            <a:ext cx="10265435" cy="1325563"/>
          </a:xfrm>
        </p:spPr>
        <p:txBody>
          <a:bodyPr>
            <a:normAutofit/>
          </a:bodyPr>
          <a:lstStyle/>
          <a:p>
            <a:r>
              <a:rPr lang="nl-BE" dirty="0"/>
              <a:t>Kinesitherapievoorschrift: </a:t>
            </a:r>
            <a:br>
              <a:rPr lang="nl-BE" dirty="0"/>
            </a:br>
            <a:r>
              <a:rPr lang="nl-BE" dirty="0"/>
              <a:t>verschillende ziektebeschrijvingen</a:t>
            </a:r>
          </a:p>
        </p:txBody>
      </p:sp>
      <p:sp>
        <p:nvSpPr>
          <p:cNvPr id="4" name="Tijdelijke aanduiding voor inhoud 3"/>
          <p:cNvSpPr>
            <a:spLocks noGrp="1"/>
          </p:cNvSpPr>
          <p:nvPr>
            <p:ph idx="1"/>
          </p:nvPr>
        </p:nvSpPr>
        <p:spPr/>
        <p:txBody>
          <a:bodyPr>
            <a:normAutofit/>
          </a:bodyPr>
          <a:lstStyle/>
          <a:p>
            <a:pPr marL="571500" indent="-571500"/>
            <a:r>
              <a:rPr lang="nl-BE" b="1" u="sng" dirty="0"/>
              <a:t>Courante pathologieën</a:t>
            </a:r>
            <a:r>
              <a:rPr lang="nl-BE" b="1" dirty="0"/>
              <a:t>: </a:t>
            </a:r>
            <a:r>
              <a:rPr lang="nl-BE" dirty="0"/>
              <a:t>dit zijn de niet-chronische pathologieën </a:t>
            </a:r>
            <a:endParaRPr lang="nl-BE" b="1" u="sng" dirty="0"/>
          </a:p>
          <a:p>
            <a:pPr marL="571500" indent="-571500"/>
            <a:r>
              <a:rPr lang="nl-BE" b="1" u="sng" dirty="0"/>
              <a:t>FA-lijst</a:t>
            </a:r>
            <a:r>
              <a:rPr lang="nl-BE" dirty="0"/>
              <a:t>: hierop staan aandoeningen waarvoor gedurende een korte periode een intense kinesitherapiebehandeling nodig is</a:t>
            </a:r>
          </a:p>
          <a:p>
            <a:pPr marL="571500" indent="-571500"/>
            <a:r>
              <a:rPr lang="nl-BE" b="1" u="sng" dirty="0"/>
              <a:t>FB-lijst</a:t>
            </a:r>
            <a:r>
              <a:rPr lang="nl-BE" dirty="0"/>
              <a:t>: hierop staan aandoeningen die na drie jaar hernieuwd kunnen worden </a:t>
            </a:r>
          </a:p>
          <a:p>
            <a:pPr marL="571500" indent="-571500"/>
            <a:r>
              <a:rPr lang="nl-BE" b="1" u="sng" dirty="0"/>
              <a:t>E-pathologie</a:t>
            </a:r>
            <a:r>
              <a:rPr lang="nl-BE" dirty="0"/>
              <a:t>: zware aandoeningen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20</a:t>
            </a:fld>
            <a:endParaRPr lang="nl-BE" dirty="0"/>
          </a:p>
        </p:txBody>
      </p:sp>
    </p:spTree>
    <p:extLst>
      <p:ext uri="{BB962C8B-B14F-4D97-AF65-F5344CB8AC3E}">
        <p14:creationId xmlns:p14="http://schemas.microsoft.com/office/powerpoint/2010/main" val="415700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verplicht te vermelden op het voorschrift</a:t>
            </a: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BE" dirty="0"/>
              <a:t>Bijkomend verplicht </a:t>
            </a:r>
            <a:r>
              <a:rPr lang="nl-BE" b="1" dirty="0"/>
              <a:t>door de huisarts </a:t>
            </a:r>
            <a:r>
              <a:rPr lang="nl-BE" dirty="0"/>
              <a:t>te vermelden op het voorschrift, in </a:t>
            </a:r>
            <a:r>
              <a:rPr lang="nl-BE" dirty="0" err="1"/>
              <a:t>casu</a:t>
            </a:r>
            <a:r>
              <a:rPr lang="nl-BE" dirty="0"/>
              <a:t>:</a:t>
            </a:r>
          </a:p>
          <a:p>
            <a:endParaRPr lang="nl-BE" dirty="0"/>
          </a:p>
          <a:p>
            <a:r>
              <a:rPr lang="nl-BE" dirty="0"/>
              <a:t>2de zitting per dag: indien vereist bij palliatieve situatie of  E-pathologie</a:t>
            </a:r>
            <a:br>
              <a:rPr lang="nl-BE" dirty="0"/>
            </a:br>
            <a:r>
              <a:rPr lang="nl-BE" dirty="0"/>
              <a:t>De frequentie per week en per dag</a:t>
            </a:r>
          </a:p>
          <a:p>
            <a:r>
              <a:rPr lang="nl-BE" dirty="0"/>
              <a:t>De relevante situaties van de F-groep (</a:t>
            </a:r>
            <a:r>
              <a:rPr lang="nl-BE" dirty="0" err="1"/>
              <a:t>cfr</a:t>
            </a:r>
            <a:r>
              <a:rPr lang="nl-BE" dirty="0"/>
              <a:t>. NC §14)</a:t>
            </a:r>
          </a:p>
          <a:p>
            <a:pPr lvl="1"/>
            <a:r>
              <a:rPr lang="nl-BE" dirty="0"/>
              <a:t>De nomenclatuurnummer(s) met hun betrekkelijke waarde en datum van ingreep of toediening.</a:t>
            </a:r>
          </a:p>
          <a:p>
            <a:r>
              <a:rPr lang="nl-BE" dirty="0"/>
              <a:t>Het verzoek om een schriftelijk verslag</a:t>
            </a:r>
          </a:p>
          <a:p>
            <a:r>
              <a:rPr lang="nl-BE" dirty="0"/>
              <a:t>De noodzaak om een kinesitherapiezitting te verrichten tijdens de </a:t>
            </a:r>
            <a:r>
              <a:rPr lang="nl-BE" dirty="0" err="1"/>
              <a:t>daghospitalisatie</a:t>
            </a:r>
            <a:r>
              <a:rPr lang="nl-BE" dirty="0"/>
              <a:t> bij rechthebbenden opgenomen in dagziekenhuis</a:t>
            </a:r>
          </a:p>
          <a:p>
            <a:endParaRPr 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21</a:t>
            </a:fld>
            <a:endParaRPr lang="nl-BE" dirty="0"/>
          </a:p>
        </p:txBody>
      </p:sp>
    </p:spTree>
    <p:extLst>
      <p:ext uri="{BB962C8B-B14F-4D97-AF65-F5344CB8AC3E}">
        <p14:creationId xmlns:p14="http://schemas.microsoft.com/office/powerpoint/2010/main" val="360343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wegwijzer kinesitherapie</a:t>
            </a:r>
            <a:endParaRPr lang="nl-BE" dirty="0"/>
          </a:p>
        </p:txBody>
      </p:sp>
      <p:pic>
        <p:nvPicPr>
          <p:cNvPr id="5" name="Afbeelding 4"/>
          <p:cNvPicPr/>
          <p:nvPr/>
        </p:nvPicPr>
        <p:blipFill rotWithShape="1">
          <a:blip r:embed="rId2"/>
          <a:srcRect l="24364" t="13492" r="24379" b="13751"/>
          <a:stretch/>
        </p:blipFill>
        <p:spPr bwMode="auto">
          <a:xfrm>
            <a:off x="3612149" y="1690688"/>
            <a:ext cx="5526977" cy="4293685"/>
          </a:xfrm>
          <a:prstGeom prst="rect">
            <a:avLst/>
          </a:prstGeom>
          <a:ln>
            <a:noFill/>
          </a:ln>
          <a:extLst>
            <a:ext uri="{53640926-AAD7-44D8-BBD7-CCE9431645EC}">
              <a14:shadowObscured xmlns:a14="http://schemas.microsoft.com/office/drawing/2010/main"/>
            </a:ext>
          </a:extLst>
        </p:spPr>
      </p:pic>
      <p:sp>
        <p:nvSpPr>
          <p:cNvPr id="6" name="Tijdelijke aanduiding voor dianummer 5"/>
          <p:cNvSpPr>
            <a:spLocks noGrp="1"/>
          </p:cNvSpPr>
          <p:nvPr>
            <p:ph type="sldNum" sz="quarter" idx="12"/>
          </p:nvPr>
        </p:nvSpPr>
        <p:spPr/>
        <p:txBody>
          <a:bodyPr/>
          <a:lstStyle/>
          <a:p>
            <a:fld id="{C33FC180-8EA5-475A-B9A7-FCE9C8B4CFB8}" type="slidenum">
              <a:rPr lang="nl-BE" smtClean="0"/>
              <a:pPr/>
              <a:t>22</a:t>
            </a:fld>
            <a:endParaRPr lang="nl-BE" dirty="0"/>
          </a:p>
        </p:txBody>
      </p:sp>
    </p:spTree>
    <p:extLst>
      <p:ext uri="{BB962C8B-B14F-4D97-AF65-F5344CB8AC3E}">
        <p14:creationId xmlns:p14="http://schemas.microsoft.com/office/powerpoint/2010/main" val="249541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Kinesitherapievoorschrift: </a:t>
            </a:r>
            <a:br>
              <a:rPr lang="nl-BE" dirty="0"/>
            </a:br>
            <a:r>
              <a:rPr lang="nl-BE" dirty="0"/>
              <a:t>Enkele vragen</a:t>
            </a:r>
          </a:p>
        </p:txBody>
      </p:sp>
      <p:sp>
        <p:nvSpPr>
          <p:cNvPr id="4" name="Tijdelijke aanduiding voor inhoud 3"/>
          <p:cNvSpPr>
            <a:spLocks noGrp="1"/>
          </p:cNvSpPr>
          <p:nvPr>
            <p:ph idx="1"/>
          </p:nvPr>
        </p:nvSpPr>
        <p:spPr/>
        <p:txBody>
          <a:bodyPr/>
          <a:lstStyle/>
          <a:p>
            <a:pPr marL="0" indent="0">
              <a:buNone/>
            </a:pPr>
            <a:endParaRPr lang="nl-NL" dirty="0"/>
          </a:p>
          <a:p>
            <a:pPr marL="457200" indent="-457200"/>
            <a:r>
              <a:rPr lang="nl-NL" dirty="0"/>
              <a:t>Wat zijn de meest voorkomende problemen m.b.t. het voorschrift voor zowel de </a:t>
            </a:r>
            <a:r>
              <a:rPr lang="nl-NL" b="1" dirty="0"/>
              <a:t>huisarts</a:t>
            </a:r>
            <a:r>
              <a:rPr lang="nl-NL" dirty="0"/>
              <a:t> als voor de </a:t>
            </a:r>
            <a:r>
              <a:rPr lang="nl-NL" b="1" dirty="0"/>
              <a:t>kinesitherapeut</a:t>
            </a:r>
            <a:r>
              <a:rPr lang="nl-NL" dirty="0"/>
              <a:t>? </a:t>
            </a:r>
          </a:p>
          <a:p>
            <a:pPr marL="457200" indent="-457200"/>
            <a:r>
              <a:rPr lang="nl-NL" dirty="0"/>
              <a:t>Welke van deze problemen dragen de meeste gevolgen voor zowel de </a:t>
            </a:r>
            <a:r>
              <a:rPr lang="nl-NL" b="1" dirty="0"/>
              <a:t>huisarts</a:t>
            </a:r>
            <a:r>
              <a:rPr lang="nl-NL" dirty="0"/>
              <a:t> als voor de </a:t>
            </a:r>
            <a:r>
              <a:rPr lang="nl-NL" b="1" dirty="0"/>
              <a:t>kinesitherapeut</a:t>
            </a:r>
            <a:r>
              <a:rPr lang="nl-NL" dirty="0"/>
              <a:t>? </a:t>
            </a:r>
            <a:endParaRPr lang="nl-BE" dirty="0"/>
          </a:p>
        </p:txBody>
      </p:sp>
      <p:sp>
        <p:nvSpPr>
          <p:cNvPr id="5" name="Tijdelijke aanduiding voor dianummer 4"/>
          <p:cNvSpPr>
            <a:spLocks noGrp="1"/>
          </p:cNvSpPr>
          <p:nvPr>
            <p:ph type="sldNum" sz="quarter" idx="12"/>
          </p:nvPr>
        </p:nvSpPr>
        <p:spPr/>
        <p:txBody>
          <a:bodyPr/>
          <a:lstStyle/>
          <a:p>
            <a:fld id="{C33FC180-8EA5-475A-B9A7-FCE9C8B4CFB8}" type="slidenum">
              <a:rPr lang="nl-BE" smtClean="0"/>
              <a:pPr/>
              <a:t>23</a:t>
            </a:fld>
            <a:endParaRPr lang="nl-BE" dirty="0"/>
          </a:p>
        </p:txBody>
      </p:sp>
    </p:spTree>
    <p:extLst>
      <p:ext uri="{BB962C8B-B14F-4D97-AF65-F5344CB8AC3E}">
        <p14:creationId xmlns:p14="http://schemas.microsoft.com/office/powerpoint/2010/main" val="31094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besprekingen casussen</a:t>
            </a:r>
            <a:endParaRPr lang="nl-BE" dirty="0"/>
          </a:p>
        </p:txBody>
      </p:sp>
      <p:sp>
        <p:nvSpPr>
          <p:cNvPr id="3" name="Tijdelijke aanduiding voor inhoud 2"/>
          <p:cNvSpPr>
            <a:spLocks noGrp="1"/>
          </p:cNvSpPr>
          <p:nvPr>
            <p:ph idx="1"/>
          </p:nvPr>
        </p:nvSpPr>
        <p:spPr/>
        <p:txBody>
          <a:bodyPr>
            <a:normAutofit/>
          </a:bodyPr>
          <a:lstStyle/>
          <a:p>
            <a:pPr>
              <a:spcBef>
                <a:spcPct val="50000"/>
              </a:spcBef>
              <a:buFontTx/>
              <a:buAutoNum type="arabicPeriod"/>
              <a:defRPr/>
            </a:pPr>
            <a:r>
              <a:rPr lang="nl-BE" altLang="nl-NL" b="1" dirty="0">
                <a:cs typeface="Times New Roman" panose="02020603050405020304" pitchFamily="18" charset="0"/>
              </a:rPr>
              <a:t>Voorschrift:</a:t>
            </a:r>
            <a:endParaRPr lang="nl-BE" altLang="nl-NL" dirty="0">
              <a:cs typeface="Times New Roman" panose="02020603050405020304" pitchFamily="18" charset="0"/>
            </a:endParaRPr>
          </a:p>
          <a:p>
            <a:pPr marL="457200" lvl="1" indent="0">
              <a:spcBef>
                <a:spcPct val="50000"/>
              </a:spcBef>
              <a:buNone/>
              <a:defRPr/>
            </a:pPr>
            <a:r>
              <a:rPr lang="nl-BE" altLang="nl-NL" dirty="0">
                <a:cs typeface="Times New Roman" panose="02020603050405020304" pitchFamily="18" charset="0"/>
              </a:rPr>
              <a:t>Welke noodzakelijke voorschriftelementen?</a:t>
            </a:r>
            <a:br>
              <a:rPr lang="nl-BE" altLang="nl-NL" dirty="0">
                <a:cs typeface="Times New Roman" panose="02020603050405020304" pitchFamily="18" charset="0"/>
              </a:rPr>
            </a:br>
            <a:r>
              <a:rPr lang="nl-BE" altLang="nl-NL" dirty="0">
                <a:cs typeface="Times New Roman" panose="02020603050405020304" pitchFamily="18" charset="0"/>
              </a:rPr>
              <a:t>Hoeveel behandelingen per voorschrift?</a:t>
            </a:r>
          </a:p>
          <a:p>
            <a:pPr>
              <a:spcBef>
                <a:spcPct val="50000"/>
              </a:spcBef>
              <a:buFontTx/>
              <a:buAutoNum type="arabicPeriod"/>
              <a:defRPr/>
            </a:pPr>
            <a:r>
              <a:rPr lang="nl-BE" altLang="nl-NL" b="1" dirty="0">
                <a:cs typeface="Times New Roman" panose="02020603050405020304" pitchFamily="18" charset="0"/>
              </a:rPr>
              <a:t>"Kennisgeving" of "Aanvraag" aan de adviserend geneesheer?</a:t>
            </a:r>
          </a:p>
          <a:p>
            <a:pPr marL="457200" lvl="1" indent="0">
              <a:spcBef>
                <a:spcPct val="50000"/>
              </a:spcBef>
              <a:buNone/>
              <a:defRPr/>
            </a:pPr>
            <a:r>
              <a:rPr lang="nl-BE" altLang="nl-NL" dirty="0">
                <a:cs typeface="Times New Roman" panose="02020603050405020304" pitchFamily="18" charset="0"/>
              </a:rPr>
              <a:t>Wat moet de arts doen?</a:t>
            </a:r>
            <a:br>
              <a:rPr lang="nl-BE" altLang="nl-NL" dirty="0">
                <a:cs typeface="Times New Roman" panose="02020603050405020304" pitchFamily="18" charset="0"/>
              </a:rPr>
            </a:br>
            <a:r>
              <a:rPr lang="nl-BE" altLang="nl-NL" dirty="0">
                <a:cs typeface="Times New Roman" panose="02020603050405020304" pitchFamily="18" charset="0"/>
              </a:rPr>
              <a:t>Wat moet de kinesitherapeut doen?</a:t>
            </a:r>
          </a:p>
          <a:p>
            <a:pPr marL="0" indent="0">
              <a:spcBef>
                <a:spcPct val="50000"/>
              </a:spcBef>
              <a:buNone/>
              <a:defRPr/>
            </a:pPr>
            <a:r>
              <a:rPr lang="nl-BE" altLang="nl-NL" i="1" dirty="0">
                <a:cs typeface="Times New Roman" panose="02020603050405020304" pitchFamily="18" charset="0"/>
              </a:rPr>
              <a:t>!!Vanaf 2025: </a:t>
            </a:r>
            <a:r>
              <a:rPr lang="nl-BE" altLang="nl-NL" b="1" i="1" dirty="0">
                <a:cs typeface="Times New Roman" panose="02020603050405020304" pitchFamily="18" charset="0"/>
              </a:rPr>
              <a:t>E-agreement</a:t>
            </a:r>
            <a:r>
              <a:rPr lang="nl-BE" altLang="nl-NL" i="1" dirty="0">
                <a:cs typeface="Times New Roman" panose="02020603050405020304" pitchFamily="18" charset="0"/>
              </a:rPr>
              <a:t>, elektronische kennisgeving</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24</a:t>
            </a:fld>
            <a:endParaRPr lang="nl-BE" dirty="0"/>
          </a:p>
        </p:txBody>
      </p:sp>
    </p:spTree>
    <p:extLst>
      <p:ext uri="{BB962C8B-B14F-4D97-AF65-F5344CB8AC3E}">
        <p14:creationId xmlns:p14="http://schemas.microsoft.com/office/powerpoint/2010/main" val="196291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casus 1</a:t>
            </a:r>
            <a:endParaRPr lang="nl-BE" dirty="0"/>
          </a:p>
        </p:txBody>
      </p:sp>
      <p:sp>
        <p:nvSpPr>
          <p:cNvPr id="3" name="Tijdelijke aanduiding voor inhoud 2"/>
          <p:cNvSpPr>
            <a:spLocks noGrp="1"/>
          </p:cNvSpPr>
          <p:nvPr>
            <p:ph idx="1"/>
          </p:nvPr>
        </p:nvSpPr>
        <p:spPr/>
        <p:txBody>
          <a:bodyPr/>
          <a:lstStyle/>
          <a:p>
            <a:pPr marL="0" indent="0">
              <a:spcBef>
                <a:spcPct val="50000"/>
              </a:spcBef>
              <a:buNone/>
              <a:defRPr/>
            </a:pPr>
            <a:r>
              <a:rPr lang="nl-BE" altLang="nl-NL" dirty="0">
                <a:cs typeface="Times New Roman" panose="02020603050405020304" pitchFamily="18" charset="0"/>
              </a:rPr>
              <a:t>Frans, een man van 74 jaar, heeft regelmatig nekpijn geassocieerd met cervicale degeneratieve veranderingen. Dit jaar (“kalenderjaar” d.i. vanaf 1 januari) kreeg hij hiervoor reeds een 18 beurten tellende kinesitherapiebehandeling. Tijdens uw maandelijks huisbezoek bij hem, vraagt hij u een nieuw kinesitherapie-voorschrift.</a:t>
            </a:r>
          </a:p>
          <a:p>
            <a:pPr marL="0" indent="0">
              <a:spcBef>
                <a:spcPct val="50000"/>
              </a:spcBef>
              <a:buNone/>
              <a:defRPr/>
            </a:pPr>
            <a:r>
              <a:rPr lang="nl-BE" altLang="nl-NL" dirty="0">
                <a:cs typeface="Times New Roman" panose="02020603050405020304" pitchFamily="18" charset="0"/>
              </a:rPr>
              <a:t>NB: deze man geraakt niet zelfstandig op de kine-praktijk; zijn aanwezigheid is thuis vereist wegens chronische ziekte van zijn echtgenote.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25</a:t>
            </a:fld>
            <a:endParaRPr lang="nl-BE" dirty="0"/>
          </a:p>
        </p:txBody>
      </p:sp>
    </p:spTree>
    <p:extLst>
      <p:ext uri="{BB962C8B-B14F-4D97-AF65-F5344CB8AC3E}">
        <p14:creationId xmlns:p14="http://schemas.microsoft.com/office/powerpoint/2010/main" val="399883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oplossing</a:t>
            </a:r>
            <a:endParaRPr lang="nl-BE" dirty="0"/>
          </a:p>
        </p:txBody>
      </p:sp>
      <p:sp>
        <p:nvSpPr>
          <p:cNvPr id="3" name="Tijdelijke aanduiding voor inhoud 2"/>
          <p:cNvSpPr>
            <a:spLocks noGrp="1"/>
          </p:cNvSpPr>
          <p:nvPr>
            <p:ph idx="1"/>
          </p:nvPr>
        </p:nvSpPr>
        <p:spPr/>
        <p:txBody>
          <a:bodyPr>
            <a:normAutofit fontScale="92500" lnSpcReduction="20000"/>
          </a:bodyPr>
          <a:lstStyle/>
          <a:p>
            <a:pPr marL="0" indent="0">
              <a:spcBef>
                <a:spcPct val="50000"/>
              </a:spcBef>
              <a:buNone/>
              <a:defRPr/>
            </a:pPr>
            <a:r>
              <a:rPr lang="nl-BE" altLang="nl-NL" dirty="0">
                <a:cs typeface="Times New Roman" panose="02020603050405020304" pitchFamily="18" charset="0"/>
              </a:rPr>
              <a:t>Er kan een nieuw voorschrift gemaakt worden met dezelfde pathologie. Voor gelijk welk aantal zittingen. Dan attesteert de kinesitherapeut met overschrijdingsnummers courante. Hiervoor is een iets mindere terugbetaling dan bij de eerste 18 grote nummers courante.</a:t>
            </a:r>
          </a:p>
          <a:p>
            <a:pPr marL="0" indent="0">
              <a:spcBef>
                <a:spcPct val="50000"/>
              </a:spcBef>
              <a:buNone/>
              <a:defRPr/>
            </a:pPr>
            <a:endParaRPr lang="nl-BE" altLang="nl-NL" dirty="0">
              <a:cs typeface="Times New Roman" panose="02020603050405020304" pitchFamily="18" charset="0"/>
            </a:endParaRPr>
          </a:p>
          <a:p>
            <a:pPr marL="0" indent="0">
              <a:spcBef>
                <a:spcPct val="50000"/>
              </a:spcBef>
              <a:buNone/>
              <a:defRPr/>
            </a:pPr>
            <a:r>
              <a:rPr lang="nl-BE" altLang="nl-NL" dirty="0">
                <a:cs typeface="Times New Roman" panose="02020603050405020304" pitchFamily="18" charset="0"/>
              </a:rPr>
              <a:t>Let even op. Misschien is de diagnose specifieker te omschrijven:</a:t>
            </a:r>
          </a:p>
          <a:p>
            <a:pPr marL="0" indent="0">
              <a:spcBef>
                <a:spcPct val="50000"/>
              </a:spcBef>
              <a:buNone/>
              <a:defRPr/>
            </a:pPr>
            <a:r>
              <a:rPr lang="nl-BE" altLang="nl-NL" b="1" dirty="0">
                <a:cs typeface="Times New Roman" panose="02020603050405020304" pitchFamily="18" charset="0"/>
              </a:rPr>
              <a:t>1. </a:t>
            </a:r>
            <a:r>
              <a:rPr lang="nl-BE" altLang="nl-NL" b="1" dirty="0" err="1">
                <a:cs typeface="Times New Roman" panose="02020603050405020304" pitchFamily="18" charset="0"/>
              </a:rPr>
              <a:t>Mononeuropathie</a:t>
            </a:r>
            <a:r>
              <a:rPr lang="nl-BE" altLang="nl-NL" dirty="0">
                <a:cs typeface="Times New Roman" panose="02020603050405020304" pitchFamily="18" charset="0"/>
              </a:rPr>
              <a:t> (drophand). Dan kan de kinesitherapeut een FA-kennisgeving doen. D.w.z. dat er gedurende 1 jaar 60 grote nomenclatuurnummers FA </a:t>
            </a:r>
            <a:r>
              <a:rPr lang="nl-BE" altLang="nl-NL" dirty="0" err="1">
                <a:cs typeface="Times New Roman" panose="02020603050405020304" pitchFamily="18" charset="0"/>
              </a:rPr>
              <a:t>attesteerbaar</a:t>
            </a:r>
            <a:r>
              <a:rPr lang="nl-BE" altLang="nl-NL" dirty="0">
                <a:cs typeface="Times New Roman" panose="02020603050405020304" pitchFamily="18" charset="0"/>
              </a:rPr>
              <a:t> zijn en nadien overschrijdingsnomenclatuurnummers onbeperkt tot de duur van 1 jaar bereikt is.</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26</a:t>
            </a:fld>
            <a:endParaRPr lang="nl-BE" dirty="0"/>
          </a:p>
        </p:txBody>
      </p:sp>
    </p:spTree>
    <p:extLst>
      <p:ext uri="{BB962C8B-B14F-4D97-AF65-F5344CB8AC3E}">
        <p14:creationId xmlns:p14="http://schemas.microsoft.com/office/powerpoint/2010/main" val="297439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oplossing</a:t>
            </a:r>
            <a:endParaRPr lang="nl-BE" dirty="0"/>
          </a:p>
        </p:txBody>
      </p:sp>
      <p:sp>
        <p:nvSpPr>
          <p:cNvPr id="3" name="Tijdelijke aanduiding voor inhoud 2"/>
          <p:cNvSpPr>
            <a:spLocks noGrp="1"/>
          </p:cNvSpPr>
          <p:nvPr>
            <p:ph idx="1"/>
          </p:nvPr>
        </p:nvSpPr>
        <p:spPr/>
        <p:txBody>
          <a:bodyPr>
            <a:normAutofit/>
          </a:bodyPr>
          <a:lstStyle/>
          <a:p>
            <a:pPr marL="0" indent="0">
              <a:spcBef>
                <a:spcPct val="50000"/>
              </a:spcBef>
              <a:buNone/>
              <a:defRPr/>
            </a:pPr>
            <a:r>
              <a:rPr lang="nl-BE" altLang="nl-NL" b="1" dirty="0">
                <a:cs typeface="Times New Roman" panose="02020603050405020304" pitchFamily="18" charset="0"/>
              </a:rPr>
              <a:t>FA</a:t>
            </a:r>
          </a:p>
          <a:p>
            <a:pPr marL="0" indent="0">
              <a:spcBef>
                <a:spcPct val="50000"/>
              </a:spcBef>
              <a:buNone/>
              <a:defRPr/>
            </a:pPr>
            <a:r>
              <a:rPr lang="nl-BE" altLang="nl-NL" dirty="0">
                <a:cs typeface="Times New Roman" panose="02020603050405020304" pitchFamily="18" charset="0"/>
              </a:rPr>
              <a:t>Motorisch deficit en invalidering als gevolg van: </a:t>
            </a:r>
            <a:r>
              <a:rPr lang="nl-BE" altLang="nl-NL" dirty="0" err="1">
                <a:cs typeface="Times New Roman" panose="02020603050405020304" pitchFamily="18" charset="0"/>
              </a:rPr>
              <a:t>Mononeuropathie</a:t>
            </a:r>
            <a:r>
              <a:rPr lang="nl-BE" altLang="nl-NL" dirty="0">
                <a:cs typeface="Times New Roman" panose="02020603050405020304" pitchFamily="18" charset="0"/>
              </a:rPr>
              <a:t> (bijvoorbeeld dropvoet, drophand);</a:t>
            </a:r>
          </a:p>
          <a:p>
            <a:pPr marL="0" indent="0">
              <a:spcBef>
                <a:spcPct val="50000"/>
              </a:spcBef>
              <a:buNone/>
              <a:defRPr/>
            </a:pPr>
            <a:r>
              <a:rPr lang="nl-BE" altLang="nl-NL" dirty="0">
                <a:cs typeface="Times New Roman" panose="02020603050405020304" pitchFamily="18" charset="0"/>
              </a:rPr>
              <a:t>Het motorisch deficit wordt gekwantificeerd door een gestandaardiseerde manuele spierkrachttest waarbij volgens de classificatie van de ’</a:t>
            </a:r>
            <a:r>
              <a:rPr lang="nl-BE" altLang="nl-NL" dirty="0" err="1">
                <a:cs typeface="Times New Roman" panose="02020603050405020304" pitchFamily="18" charset="0"/>
              </a:rPr>
              <a:t>Medical</a:t>
            </a:r>
            <a:r>
              <a:rPr lang="nl-BE" altLang="nl-NL" dirty="0">
                <a:cs typeface="Times New Roman" panose="02020603050405020304" pitchFamily="18" charset="0"/>
              </a:rPr>
              <a:t> Research Council’ een score van 3 of lager wordt toegekend.</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27</a:t>
            </a:fld>
            <a:endParaRPr lang="nl-BE" dirty="0"/>
          </a:p>
        </p:txBody>
      </p:sp>
    </p:spTree>
    <p:extLst>
      <p:ext uri="{BB962C8B-B14F-4D97-AF65-F5344CB8AC3E}">
        <p14:creationId xmlns:p14="http://schemas.microsoft.com/office/powerpoint/2010/main" val="172279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oplossing</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spcBef>
                <a:spcPct val="50000"/>
              </a:spcBef>
              <a:buNone/>
              <a:defRPr/>
            </a:pPr>
            <a:r>
              <a:rPr lang="nl-BE" altLang="nl-NL" dirty="0">
                <a:cs typeface="Times New Roman" panose="02020603050405020304" pitchFamily="18" charset="0"/>
              </a:rPr>
              <a:t>Een consultatie van een geneesheer-specialist en de nodige diagnostische onderzoeken waaronder neurofysiologische tests hebben voorafgaand plaatsgevonden. Ingeval in het medisch verslag de oorzaak van de neuropathie en klinisch beeld duidelijk zijn, inzonderheid voor diabetes en alcoholmisbruik, kan de behandeling aangevat worden zonder verdere neurofysiologische </a:t>
            </a:r>
            <a:r>
              <a:rPr lang="nl-BE" altLang="nl-NL" dirty="0" err="1">
                <a:cs typeface="Times New Roman" panose="02020603050405020304" pitchFamily="18" charset="0"/>
              </a:rPr>
              <a:t>investigatie</a:t>
            </a:r>
            <a:r>
              <a:rPr lang="nl-BE" altLang="nl-NL" dirty="0">
                <a:cs typeface="Times New Roman" panose="02020603050405020304" pitchFamily="18" charset="0"/>
              </a:rPr>
              <a:t>.</a:t>
            </a:r>
          </a:p>
          <a:p>
            <a:pPr marL="0" indent="0">
              <a:spcBef>
                <a:spcPct val="50000"/>
              </a:spcBef>
              <a:buNone/>
              <a:defRPr/>
            </a:pPr>
            <a:r>
              <a:rPr lang="nl-BE" altLang="nl-NL" b="1" dirty="0">
                <a:cs typeface="Times New Roman" panose="02020603050405020304" pitchFamily="18" charset="0"/>
              </a:rPr>
              <a:t>2. Primaire cervicale dystonie</a:t>
            </a:r>
            <a:r>
              <a:rPr lang="nl-BE" altLang="nl-NL" dirty="0">
                <a:cs typeface="Times New Roman" panose="02020603050405020304" pitchFamily="18" charset="0"/>
              </a:rPr>
              <a:t>: Dan kan de kinesitherapeut een FB-kennisgeving doen indien onderstaande voorwaarden voldaan zijn. Dan zijn er 60 grote nomenclatuurnummers, twintig tussennummers en onbeperkt overschrijdingsnummers mogelijk per kalenderjaar. Gedurende 3 jaar en nadien hernieuwbaar.</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28</a:t>
            </a:fld>
            <a:endParaRPr lang="nl-BE" dirty="0"/>
          </a:p>
        </p:txBody>
      </p:sp>
    </p:spTree>
    <p:extLst>
      <p:ext uri="{BB962C8B-B14F-4D97-AF65-F5344CB8AC3E}">
        <p14:creationId xmlns:p14="http://schemas.microsoft.com/office/powerpoint/2010/main" val="98257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oplossing</a:t>
            </a:r>
            <a:endParaRPr lang="nl-BE" dirty="0"/>
          </a:p>
        </p:txBody>
      </p:sp>
      <p:sp>
        <p:nvSpPr>
          <p:cNvPr id="3" name="Tijdelijke aanduiding voor inhoud 2"/>
          <p:cNvSpPr>
            <a:spLocks noGrp="1"/>
          </p:cNvSpPr>
          <p:nvPr>
            <p:ph idx="1"/>
          </p:nvPr>
        </p:nvSpPr>
        <p:spPr/>
        <p:txBody>
          <a:bodyPr>
            <a:normAutofit/>
          </a:bodyPr>
          <a:lstStyle/>
          <a:p>
            <a:pPr marL="0" indent="0">
              <a:spcBef>
                <a:spcPct val="50000"/>
              </a:spcBef>
              <a:buNone/>
              <a:defRPr/>
            </a:pPr>
            <a:r>
              <a:rPr lang="nl-BE" altLang="nl-NL" dirty="0">
                <a:cs typeface="Times New Roman" panose="02020603050405020304" pitchFamily="18" charset="0"/>
              </a:rPr>
              <a:t>Voorwaarden: aangetoond met een diagnostisch verslag opgesteld door een arts-specialist voor neurologie.</a:t>
            </a:r>
          </a:p>
          <a:p>
            <a:pPr marL="0" indent="0">
              <a:spcBef>
                <a:spcPct val="50000"/>
              </a:spcBef>
              <a:buNone/>
              <a:defRPr/>
            </a:pPr>
            <a:r>
              <a:rPr lang="nl-BE" altLang="nl-NL" dirty="0">
                <a:cs typeface="Times New Roman" panose="02020603050405020304" pitchFamily="18" charset="0"/>
              </a:rPr>
              <a:t>Op het voorschrift moet er niet meer vermeld staan dat de patiënt zijn huis niet kan verlaten. Dit is de verantwoordelijkheid van de kinesitherapeut.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29</a:t>
            </a:fld>
            <a:endParaRPr lang="nl-BE" dirty="0"/>
          </a:p>
        </p:txBody>
      </p:sp>
    </p:spTree>
    <p:extLst>
      <p:ext uri="{BB962C8B-B14F-4D97-AF65-F5344CB8AC3E}">
        <p14:creationId xmlns:p14="http://schemas.microsoft.com/office/powerpoint/2010/main" val="207170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Kennismaking: </a:t>
            </a:r>
            <a:br>
              <a:rPr lang="nl-BE" dirty="0"/>
            </a:br>
            <a:r>
              <a:rPr lang="nl-BE" dirty="0"/>
              <a:t>Tafelronde</a:t>
            </a:r>
          </a:p>
        </p:txBody>
      </p:sp>
      <p:sp>
        <p:nvSpPr>
          <p:cNvPr id="4" name="Tijdelijke aanduiding voor inhoud 3"/>
          <p:cNvSpPr>
            <a:spLocks noGrp="1"/>
          </p:cNvSpPr>
          <p:nvPr>
            <p:ph idx="1"/>
          </p:nvPr>
        </p:nvSpPr>
        <p:spPr/>
        <p:txBody>
          <a:bodyPr/>
          <a:lstStyle/>
          <a:p>
            <a:r>
              <a:rPr lang="nl-BE" dirty="0"/>
              <a:t>Wie bent u?</a:t>
            </a:r>
          </a:p>
          <a:p>
            <a:r>
              <a:rPr lang="nl-BE" dirty="0"/>
              <a:t>Waar is uw praktijk gevestigd?</a:t>
            </a:r>
          </a:p>
          <a:p>
            <a:r>
              <a:rPr lang="nl-BE" dirty="0"/>
              <a:t>Wat verwacht u van dit overleg?</a:t>
            </a:r>
          </a:p>
          <a:p>
            <a:endParaRPr lang="nl-BE" dirty="0"/>
          </a:p>
        </p:txBody>
      </p:sp>
      <p:sp>
        <p:nvSpPr>
          <p:cNvPr id="5" name="Tijdelijke aanduiding voor dianummer 4"/>
          <p:cNvSpPr>
            <a:spLocks noGrp="1"/>
          </p:cNvSpPr>
          <p:nvPr>
            <p:ph type="sldNum" sz="quarter" idx="12"/>
          </p:nvPr>
        </p:nvSpPr>
        <p:spPr/>
        <p:txBody>
          <a:bodyPr/>
          <a:lstStyle/>
          <a:p>
            <a:fld id="{C33FC180-8EA5-475A-B9A7-FCE9C8B4CFB8}" type="slidenum">
              <a:rPr lang="nl-BE" smtClean="0"/>
              <a:pPr/>
              <a:t>3</a:t>
            </a:fld>
            <a:endParaRPr lang="nl-BE" dirty="0"/>
          </a:p>
        </p:txBody>
      </p:sp>
    </p:spTree>
    <p:extLst>
      <p:ext uri="{BB962C8B-B14F-4D97-AF65-F5344CB8AC3E}">
        <p14:creationId xmlns:p14="http://schemas.microsoft.com/office/powerpoint/2010/main" val="358105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vervolg</a:t>
            </a:r>
            <a:endParaRPr lang="nl-BE" dirty="0"/>
          </a:p>
        </p:txBody>
      </p:sp>
      <p:sp>
        <p:nvSpPr>
          <p:cNvPr id="3" name="Tijdelijke aanduiding voor inhoud 2"/>
          <p:cNvSpPr>
            <a:spLocks noGrp="1"/>
          </p:cNvSpPr>
          <p:nvPr>
            <p:ph idx="1"/>
          </p:nvPr>
        </p:nvSpPr>
        <p:spPr/>
        <p:txBody>
          <a:bodyPr>
            <a:normAutofit/>
          </a:bodyPr>
          <a:lstStyle/>
          <a:p>
            <a:pPr marL="0" indent="0" fontAlgn="base">
              <a:buNone/>
            </a:pPr>
            <a:r>
              <a:rPr lang="nl-BE" dirty="0"/>
              <a:t>Frans heeft tevens een ernstig invaliderende gonartrose. </a:t>
            </a:r>
          </a:p>
          <a:p>
            <a:pPr marL="0" indent="0" fontAlgn="base">
              <a:buNone/>
            </a:pPr>
            <a:r>
              <a:rPr lang="nl-BE" dirty="0"/>
              <a:t>Vier maanden na het voorschrift voor zijn hals, vraagt hij een kinesitherapievoorschrift voor zijn knieën: hij heeft terug meer pijn aan de knieën, en kinesitherapie doet de klachten verminderen.</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30</a:t>
            </a:fld>
            <a:endParaRPr lang="nl-BE" dirty="0"/>
          </a:p>
        </p:txBody>
      </p:sp>
    </p:spTree>
    <p:extLst>
      <p:ext uri="{BB962C8B-B14F-4D97-AF65-F5344CB8AC3E}">
        <p14:creationId xmlns:p14="http://schemas.microsoft.com/office/powerpoint/2010/main" val="3884986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vervolg - oplossing</a:t>
            </a:r>
            <a:endParaRPr lang="nl-BE" dirty="0"/>
          </a:p>
        </p:txBody>
      </p:sp>
      <p:sp>
        <p:nvSpPr>
          <p:cNvPr id="3" name="Tijdelijke aanduiding voor inhoud 2"/>
          <p:cNvSpPr>
            <a:spLocks noGrp="1"/>
          </p:cNvSpPr>
          <p:nvPr>
            <p:ph idx="1"/>
          </p:nvPr>
        </p:nvSpPr>
        <p:spPr/>
        <p:txBody>
          <a:bodyPr>
            <a:normAutofit/>
          </a:bodyPr>
          <a:lstStyle/>
          <a:p>
            <a:pPr marL="514350" lvl="0" indent="-514350" fontAlgn="base">
              <a:buFont typeface="+mj-lt"/>
              <a:buAutoNum type="arabicPeriod"/>
            </a:pPr>
            <a:r>
              <a:rPr lang="nl-BE" dirty="0"/>
              <a:t>Stel de behandelingen vallen in </a:t>
            </a:r>
            <a:r>
              <a:rPr lang="nl-BE" b="1" dirty="0"/>
              <a:t>hetzelfde kalenderjaar </a:t>
            </a:r>
            <a:r>
              <a:rPr lang="nl-BE" dirty="0"/>
              <a:t>als de courante behandelingen voor cervicale degeneratieve veranderingen. Dan attesteert de kinesitherapeut verder met overschrijdingsnummers courante omdat beide pathologieën als één geheel worden beschouwd. </a:t>
            </a:r>
            <a:r>
              <a:rPr lang="nl-NL" dirty="0"/>
              <a:t>Een functioneel bilan is vereist voor de adviserend geneesheer.</a:t>
            </a:r>
            <a:br>
              <a:rPr lang="nl-BE" dirty="0"/>
            </a:br>
            <a:br>
              <a:rPr lang="nl-BE" dirty="0"/>
            </a:br>
            <a:r>
              <a:rPr lang="nl-BE" dirty="0"/>
              <a:t>Tenzij het als een acute opstoot kan beschouwd worden van een tot dan toe verschillende lokalisatie.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31</a:t>
            </a:fld>
            <a:endParaRPr lang="nl-BE" dirty="0"/>
          </a:p>
        </p:txBody>
      </p:sp>
    </p:spTree>
    <p:extLst>
      <p:ext uri="{BB962C8B-B14F-4D97-AF65-F5344CB8AC3E}">
        <p14:creationId xmlns:p14="http://schemas.microsoft.com/office/powerpoint/2010/main" val="2040207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vervolg - oplossing</a:t>
            </a:r>
            <a:endParaRPr lang="nl-BE" dirty="0"/>
          </a:p>
        </p:txBody>
      </p:sp>
      <p:sp>
        <p:nvSpPr>
          <p:cNvPr id="3" name="Tijdelijke aanduiding voor inhoud 2"/>
          <p:cNvSpPr>
            <a:spLocks noGrp="1"/>
          </p:cNvSpPr>
          <p:nvPr>
            <p:ph idx="1"/>
          </p:nvPr>
        </p:nvSpPr>
        <p:spPr/>
        <p:txBody>
          <a:bodyPr>
            <a:normAutofit/>
          </a:bodyPr>
          <a:lstStyle/>
          <a:p>
            <a:pPr marL="514350" lvl="0" indent="-514350" fontAlgn="base">
              <a:buFont typeface="+mj-lt"/>
              <a:buAutoNum type="arabicPeriod" startAt="2"/>
            </a:pPr>
            <a:r>
              <a:rPr lang="nl-BE" dirty="0"/>
              <a:t>Stel de behandelingen vallen in een </a:t>
            </a:r>
            <a:r>
              <a:rPr lang="nl-BE" b="1" dirty="0"/>
              <a:t>nieuw kalenderjaar</a:t>
            </a:r>
            <a:r>
              <a:rPr lang="nl-BE" dirty="0"/>
              <a:t>. Dan attesteert de kinesitherapeut met 18 grote nomenclatuurnummers courante en nadien verder met overschrijdingsnummers courante. Bij het begin van een kalenderjaar start de teller van de grote nummers immers opnieuw.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32</a:t>
            </a:fld>
            <a:endParaRPr lang="nl-BE" dirty="0"/>
          </a:p>
        </p:txBody>
      </p:sp>
    </p:spTree>
    <p:extLst>
      <p:ext uri="{BB962C8B-B14F-4D97-AF65-F5344CB8AC3E}">
        <p14:creationId xmlns:p14="http://schemas.microsoft.com/office/powerpoint/2010/main" val="126035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1 - vervolg - oplossing</a:t>
            </a:r>
            <a:endParaRPr lang="nl-BE" dirty="0"/>
          </a:p>
        </p:txBody>
      </p:sp>
      <p:sp>
        <p:nvSpPr>
          <p:cNvPr id="3" name="Tijdelijke aanduiding voor inhoud 2"/>
          <p:cNvSpPr>
            <a:spLocks noGrp="1"/>
          </p:cNvSpPr>
          <p:nvPr>
            <p:ph idx="1"/>
          </p:nvPr>
        </p:nvSpPr>
        <p:spPr/>
        <p:txBody>
          <a:bodyPr>
            <a:normAutofit/>
          </a:bodyPr>
          <a:lstStyle/>
          <a:p>
            <a:pPr marL="514350" lvl="0" indent="-514350" fontAlgn="base">
              <a:buFont typeface="+mj-lt"/>
              <a:buAutoNum type="arabicPeriod" startAt="3"/>
            </a:pPr>
            <a:r>
              <a:rPr lang="nl-BE" dirty="0"/>
              <a:t>Stel de vorige behandelingen werden geattesteerd onder de FA </a:t>
            </a:r>
            <a:r>
              <a:rPr lang="nl-BE" dirty="0" err="1"/>
              <a:t>mononeuropathie</a:t>
            </a:r>
            <a:r>
              <a:rPr lang="nl-BE" dirty="0"/>
              <a:t> (zie 1 en 2). Met de FA of FB behandelingen hoeft geen rekening gehouden te worden. Courante behandelingen staan hier los van. Er mag </a:t>
            </a:r>
            <a:r>
              <a:rPr lang="nl-BE" b="1" dirty="0"/>
              <a:t>slechts 1 behandeling per dag</a:t>
            </a:r>
            <a:r>
              <a:rPr lang="nl-BE" dirty="0"/>
              <a:t> gebeurden. Dus afwisselend een behandeling voor de  cervicale degeneratieve veranderingen en op de volgende dag een behandeling voor de gonartrose.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33</a:t>
            </a:fld>
            <a:endParaRPr lang="nl-BE" dirty="0"/>
          </a:p>
        </p:txBody>
      </p:sp>
    </p:spTree>
    <p:extLst>
      <p:ext uri="{BB962C8B-B14F-4D97-AF65-F5344CB8AC3E}">
        <p14:creationId xmlns:p14="http://schemas.microsoft.com/office/powerpoint/2010/main" val="747813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casus 2</a:t>
            </a:r>
            <a:endParaRPr lang="nl-BE" dirty="0"/>
          </a:p>
        </p:txBody>
      </p:sp>
      <p:sp>
        <p:nvSpPr>
          <p:cNvPr id="3" name="Tijdelijke aanduiding voor inhoud 2"/>
          <p:cNvSpPr>
            <a:spLocks noGrp="1"/>
          </p:cNvSpPr>
          <p:nvPr>
            <p:ph idx="1"/>
          </p:nvPr>
        </p:nvSpPr>
        <p:spPr/>
        <p:txBody>
          <a:bodyPr/>
          <a:lstStyle/>
          <a:p>
            <a:pPr marL="0" indent="0">
              <a:spcBef>
                <a:spcPct val="50000"/>
              </a:spcBef>
              <a:buNone/>
              <a:defRPr/>
            </a:pPr>
            <a:r>
              <a:rPr lang="nl-BE" altLang="nl-NL" dirty="0">
                <a:cs typeface="Times New Roman" panose="02020603050405020304" pitchFamily="18" charset="0"/>
              </a:rPr>
              <a:t>Kristien, 31 jaar, onderging 4 jaar geleden een artroscopie van de linker schouder, waarbij peroperatief (=tijdens de operatie) door een verkeerde manipulatie een plexusletsel ontstond. Er is een matige motorische uitval. EMG geeft aantasting van C5-C6. </a:t>
            </a:r>
          </a:p>
          <a:p>
            <a:pPr marL="0" indent="0">
              <a:spcBef>
                <a:spcPct val="50000"/>
              </a:spcBef>
              <a:buNone/>
              <a:defRPr/>
            </a:pPr>
            <a:r>
              <a:rPr lang="nl-BE" altLang="nl-NL" dirty="0">
                <a:cs typeface="Times New Roman" panose="02020603050405020304" pitchFamily="18" charset="0"/>
              </a:rPr>
              <a:t>Door intensieve kinesitherapie kon er toch een langzame verbetering van de actieve beweeglijkheid van de linkerschouder verkregen worden.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34</a:t>
            </a:fld>
            <a:endParaRPr lang="nl-BE" dirty="0"/>
          </a:p>
        </p:txBody>
      </p:sp>
    </p:spTree>
    <p:extLst>
      <p:ext uri="{BB962C8B-B14F-4D97-AF65-F5344CB8AC3E}">
        <p14:creationId xmlns:p14="http://schemas.microsoft.com/office/powerpoint/2010/main" val="1237974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2 - oplossing</a:t>
            </a:r>
            <a:endParaRPr lang="nl-BE" dirty="0"/>
          </a:p>
        </p:txBody>
      </p:sp>
      <p:sp>
        <p:nvSpPr>
          <p:cNvPr id="3" name="Tijdelijke aanduiding voor inhoud 2"/>
          <p:cNvSpPr>
            <a:spLocks noGrp="1"/>
          </p:cNvSpPr>
          <p:nvPr>
            <p:ph idx="1"/>
          </p:nvPr>
        </p:nvSpPr>
        <p:spPr/>
        <p:txBody>
          <a:bodyPr/>
          <a:lstStyle/>
          <a:p>
            <a:pPr marL="0" indent="0">
              <a:spcBef>
                <a:spcPct val="50000"/>
              </a:spcBef>
              <a:buNone/>
              <a:defRPr/>
            </a:pPr>
            <a:r>
              <a:rPr lang="nl-BE" altLang="nl-NL" dirty="0">
                <a:cs typeface="Times New Roman" panose="02020603050405020304" pitchFamily="18" charset="0"/>
              </a:rPr>
              <a:t>Dit is een FA kennisgeving (mononeuropathie).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35</a:t>
            </a:fld>
            <a:endParaRPr lang="nl-BE" dirty="0"/>
          </a:p>
        </p:txBody>
      </p:sp>
    </p:spTree>
    <p:extLst>
      <p:ext uri="{BB962C8B-B14F-4D97-AF65-F5344CB8AC3E}">
        <p14:creationId xmlns:p14="http://schemas.microsoft.com/office/powerpoint/2010/main" val="3352883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casus 3</a:t>
            </a:r>
            <a:endParaRPr lang="nl-BE" dirty="0"/>
          </a:p>
        </p:txBody>
      </p:sp>
      <p:sp>
        <p:nvSpPr>
          <p:cNvPr id="3" name="Tijdelijke aanduiding voor inhoud 2"/>
          <p:cNvSpPr>
            <a:spLocks noGrp="1"/>
          </p:cNvSpPr>
          <p:nvPr>
            <p:ph idx="1"/>
          </p:nvPr>
        </p:nvSpPr>
        <p:spPr/>
        <p:txBody>
          <a:bodyPr/>
          <a:lstStyle/>
          <a:p>
            <a:pPr marL="0" indent="0">
              <a:buNone/>
            </a:pPr>
            <a:r>
              <a:rPr lang="nl-NL" dirty="0"/>
              <a:t>Er komt een nieuwe patiënte in de praktijk met een voorschrift voor kinebehandeling wegens scoliose. </a:t>
            </a:r>
            <a:endParaRPr lang="nl-BE" dirty="0"/>
          </a:p>
          <a:p>
            <a:pPr marL="0" indent="0">
              <a:buNone/>
            </a:pPr>
            <a:r>
              <a:rPr lang="nl-NL" dirty="0"/>
              <a:t>Zij had hier vroeger minder last mee maar de laatste tijd worden de klachten erger.</a:t>
            </a:r>
            <a:endParaRPr lang="nl-BE" dirty="0"/>
          </a:p>
          <a:p>
            <a:pPr marL="0" indent="0">
              <a:buNone/>
            </a:pPr>
            <a:r>
              <a:rPr lang="nl-NL" dirty="0"/>
              <a:t>Het meisje is 15 jaar en zal gedurende 2 jaar een brace moeten dragen. </a:t>
            </a:r>
            <a:endParaRPr lang="nl-BE" dirty="0"/>
          </a:p>
          <a:p>
            <a:pPr marL="0" indent="0">
              <a:buNone/>
            </a:pPr>
            <a:r>
              <a:rPr lang="nl-NL" dirty="0"/>
              <a:t>Er is geen beenlengteverschil. De hoek van </a:t>
            </a:r>
            <a:r>
              <a:rPr lang="nl-NL" dirty="0" err="1"/>
              <a:t>cobb</a:t>
            </a:r>
            <a:r>
              <a:rPr lang="nl-NL" dirty="0"/>
              <a:t> is 30 graden. </a:t>
            </a:r>
            <a:endParaRPr lang="nl-BE" dirty="0"/>
          </a:p>
          <a:p>
            <a:pPr marL="0" indent="0">
              <a:spcBef>
                <a:spcPct val="50000"/>
              </a:spcBef>
              <a:buNone/>
              <a:defRPr/>
            </a:pP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36</a:t>
            </a:fld>
            <a:endParaRPr lang="nl-BE" dirty="0"/>
          </a:p>
        </p:txBody>
      </p:sp>
    </p:spTree>
    <p:extLst>
      <p:ext uri="{BB962C8B-B14F-4D97-AF65-F5344CB8AC3E}">
        <p14:creationId xmlns:p14="http://schemas.microsoft.com/office/powerpoint/2010/main" val="1474111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3 - oplossing</a:t>
            </a:r>
            <a:endParaRPr lang="nl-BE" dirty="0"/>
          </a:p>
        </p:txBody>
      </p:sp>
      <p:sp>
        <p:nvSpPr>
          <p:cNvPr id="3" name="Tijdelijke aanduiding voor inhoud 2"/>
          <p:cNvSpPr>
            <a:spLocks noGrp="1"/>
          </p:cNvSpPr>
          <p:nvPr>
            <p:ph idx="1"/>
          </p:nvPr>
        </p:nvSpPr>
        <p:spPr/>
        <p:txBody>
          <a:bodyPr/>
          <a:lstStyle/>
          <a:p>
            <a:pPr marL="0" indent="0">
              <a:buNone/>
            </a:pPr>
            <a:r>
              <a:rPr lang="nl-NL" dirty="0"/>
              <a:t>Het gaat hier dus om een evolutieve scoliose met een kromming van minstens 15 graden (hoek van </a:t>
            </a:r>
            <a:r>
              <a:rPr lang="nl-NL" dirty="0" err="1"/>
              <a:t>Cobb</a:t>
            </a:r>
            <a:r>
              <a:rPr lang="nl-NL" dirty="0"/>
              <a:t>) bij een rechthebbende onder de 18 jaar. </a:t>
            </a:r>
            <a:endParaRPr lang="nl-BE" dirty="0"/>
          </a:p>
          <a:p>
            <a:pPr marL="0" indent="0">
              <a:buNone/>
            </a:pPr>
            <a:r>
              <a:rPr lang="nl-NL" dirty="0"/>
              <a:t>Hiervoor kan door de specialist (of door de huisarts mits toevoeging van specialistische verslagen) een aanvraag E pathologie gedaan worden.</a:t>
            </a:r>
            <a:endParaRPr lang="nl-BE" dirty="0"/>
          </a:p>
          <a:p>
            <a:pPr marL="0" indent="0">
              <a:spcBef>
                <a:spcPct val="50000"/>
              </a:spcBef>
              <a:buNone/>
              <a:defRPr/>
            </a:pPr>
            <a:endParaRPr lang="nl-BE" altLang="nl-NL" dirty="0">
              <a:cs typeface="Times New Roman" panose="02020603050405020304" pitchFamily="18" charset="0"/>
            </a:endParaRP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37</a:t>
            </a:fld>
            <a:endParaRPr lang="nl-BE" dirty="0"/>
          </a:p>
        </p:txBody>
      </p:sp>
    </p:spTree>
    <p:extLst>
      <p:ext uri="{BB962C8B-B14F-4D97-AF65-F5344CB8AC3E}">
        <p14:creationId xmlns:p14="http://schemas.microsoft.com/office/powerpoint/2010/main" val="2748996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casus 4</a:t>
            </a:r>
            <a:endParaRPr lang="nl-BE" dirty="0"/>
          </a:p>
        </p:txBody>
      </p:sp>
      <p:sp>
        <p:nvSpPr>
          <p:cNvPr id="3" name="Tijdelijke aanduiding voor inhoud 2"/>
          <p:cNvSpPr>
            <a:spLocks noGrp="1"/>
          </p:cNvSpPr>
          <p:nvPr>
            <p:ph idx="1"/>
          </p:nvPr>
        </p:nvSpPr>
        <p:spPr/>
        <p:txBody>
          <a:bodyPr>
            <a:normAutofit lnSpcReduction="10000"/>
          </a:bodyPr>
          <a:lstStyle/>
          <a:p>
            <a:pPr marL="0" indent="0">
              <a:spcBef>
                <a:spcPct val="50000"/>
              </a:spcBef>
              <a:buNone/>
              <a:defRPr/>
            </a:pPr>
            <a:r>
              <a:rPr lang="nl-BE" altLang="nl-NL" dirty="0">
                <a:cs typeface="Times New Roman" panose="02020603050405020304" pitchFamily="18" charset="0"/>
              </a:rPr>
              <a:t>Stefan, 55 jaar, heeft al een drietal weken pijn ter hoogte van de laterale zijde van de linker dij. De patiënt vindt niet direct een oorzakelijk verband met een doorgemaakt trauma. Hij meldt dat hij soms last heeft van pijn ter hoogte van de lage rug. </a:t>
            </a:r>
          </a:p>
          <a:p>
            <a:pPr marL="0" indent="0">
              <a:spcBef>
                <a:spcPct val="50000"/>
              </a:spcBef>
              <a:buNone/>
              <a:defRPr/>
            </a:pPr>
            <a:r>
              <a:rPr lang="nl-BE" altLang="nl-NL" dirty="0">
                <a:cs typeface="Times New Roman" panose="02020603050405020304" pitchFamily="18" charset="0"/>
              </a:rPr>
              <a:t>U onderzoekt de patiënt, en u vindt dat er argumenten zijn voor degeneratief </a:t>
            </a:r>
            <a:r>
              <a:rPr lang="nl-BE" altLang="nl-NL" dirty="0" err="1">
                <a:cs typeface="Times New Roman" panose="02020603050405020304" pitchFamily="18" charset="0"/>
              </a:rPr>
              <a:t>ruglijden</a:t>
            </a:r>
            <a:r>
              <a:rPr lang="nl-BE" altLang="nl-NL" dirty="0">
                <a:cs typeface="Times New Roman" panose="02020603050405020304" pitchFamily="18" charset="0"/>
              </a:rPr>
              <a:t>. </a:t>
            </a:r>
          </a:p>
          <a:p>
            <a:pPr marL="0" indent="0">
              <a:spcBef>
                <a:spcPct val="50000"/>
              </a:spcBef>
              <a:buNone/>
              <a:defRPr/>
            </a:pPr>
            <a:r>
              <a:rPr lang="nl-BE" altLang="nl-NL" dirty="0">
                <a:cs typeface="Times New Roman" panose="02020603050405020304" pitchFamily="18" charset="0"/>
              </a:rPr>
              <a:t>U bent niet zeker van de diagnose (twijfel met een bursitis </a:t>
            </a:r>
            <a:r>
              <a:rPr lang="nl-BE" altLang="nl-NL" dirty="0" err="1">
                <a:cs typeface="Times New Roman" panose="02020603050405020304" pitchFamily="18" charset="0"/>
              </a:rPr>
              <a:t>trochanterica</a:t>
            </a:r>
            <a:r>
              <a:rPr lang="nl-BE" altLang="nl-NL" dirty="0">
                <a:cs typeface="Times New Roman" panose="02020603050405020304" pitchFamily="18" charset="0"/>
              </a:rPr>
              <a:t>), en wil het advies vragen van de kinesitherapeut (die ook zou kunnen behandelen indien het inderdaad </a:t>
            </a:r>
            <a:r>
              <a:rPr lang="nl-BE" altLang="nl-NL" dirty="0" err="1">
                <a:cs typeface="Times New Roman" panose="02020603050405020304" pitchFamily="18" charset="0"/>
              </a:rPr>
              <a:t>ruglijden</a:t>
            </a:r>
            <a:r>
              <a:rPr lang="nl-BE" altLang="nl-NL" dirty="0">
                <a:cs typeface="Times New Roman" panose="02020603050405020304" pitchFamily="18" charset="0"/>
              </a:rPr>
              <a:t> betreft).</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38</a:t>
            </a:fld>
            <a:endParaRPr lang="nl-BE" dirty="0"/>
          </a:p>
        </p:txBody>
      </p:sp>
    </p:spTree>
    <p:extLst>
      <p:ext uri="{BB962C8B-B14F-4D97-AF65-F5344CB8AC3E}">
        <p14:creationId xmlns:p14="http://schemas.microsoft.com/office/powerpoint/2010/main" val="666088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a:t>
            </a:r>
            <a:br>
              <a:rPr lang="nl-NL" dirty="0"/>
            </a:br>
            <a:r>
              <a:rPr lang="nl-NL" dirty="0"/>
              <a:t>casus 4 - oplossing</a:t>
            </a:r>
            <a:endParaRPr lang="nl-BE" dirty="0"/>
          </a:p>
        </p:txBody>
      </p:sp>
      <p:sp>
        <p:nvSpPr>
          <p:cNvPr id="3" name="Tijdelijke aanduiding voor inhoud 2"/>
          <p:cNvSpPr>
            <a:spLocks noGrp="1"/>
          </p:cNvSpPr>
          <p:nvPr>
            <p:ph idx="1"/>
          </p:nvPr>
        </p:nvSpPr>
        <p:spPr/>
        <p:txBody>
          <a:bodyPr>
            <a:normAutofit/>
          </a:bodyPr>
          <a:lstStyle/>
          <a:p>
            <a:pPr marL="0" indent="0">
              <a:spcBef>
                <a:spcPct val="50000"/>
              </a:spcBef>
              <a:buNone/>
              <a:defRPr/>
            </a:pPr>
            <a:r>
              <a:rPr lang="nl-BE" altLang="nl-NL" dirty="0">
                <a:cs typeface="Times New Roman" panose="02020603050405020304" pitchFamily="18" charset="0"/>
              </a:rPr>
              <a:t>De huisarts kan een voorschrift maken voor “consultatief onderzoek”. Er is een nomenclatuurnummer voor, gewoon tarief.</a:t>
            </a:r>
          </a:p>
          <a:p>
            <a:pPr marL="0" indent="0">
              <a:spcBef>
                <a:spcPct val="50000"/>
              </a:spcBef>
              <a:buNone/>
              <a:defRPr/>
            </a:pPr>
            <a:r>
              <a:rPr lang="nl-BE" altLang="nl-NL" dirty="0">
                <a:cs typeface="Times New Roman" panose="02020603050405020304" pitchFamily="18" charset="0"/>
              </a:rPr>
              <a:t>Op basis van het verslag van de kinesitherapeut kan de huisarts een nieuw voorschrift maken om de behandeling te starten in courante pathologie.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39</a:t>
            </a:fld>
            <a:endParaRPr lang="nl-BE" dirty="0"/>
          </a:p>
        </p:txBody>
      </p:sp>
    </p:spTree>
    <p:extLst>
      <p:ext uri="{BB962C8B-B14F-4D97-AF65-F5344CB8AC3E}">
        <p14:creationId xmlns:p14="http://schemas.microsoft.com/office/powerpoint/2010/main" val="318930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Thema’s</a:t>
            </a:r>
          </a:p>
        </p:txBody>
      </p:sp>
      <p:sp>
        <p:nvSpPr>
          <p:cNvPr id="3" name="Tijdelijke aanduiding voor inhoud 2"/>
          <p:cNvSpPr>
            <a:spLocks noGrp="1"/>
          </p:cNvSpPr>
          <p:nvPr>
            <p:ph idx="1"/>
          </p:nvPr>
        </p:nvSpPr>
        <p:spPr/>
        <p:txBody>
          <a:bodyPr/>
          <a:lstStyle/>
          <a:p>
            <a:r>
              <a:rPr lang="nl-BE" dirty="0"/>
              <a:t>Bereikbaarheid en communicatie </a:t>
            </a:r>
          </a:p>
          <a:p>
            <a:r>
              <a:rPr lang="nl-BE" dirty="0"/>
              <a:t>Kinesitherapievoorschrift</a:t>
            </a:r>
          </a:p>
          <a:p>
            <a:r>
              <a:rPr lang="nl-BE" dirty="0"/>
              <a:t>Samenwerking huisarts en kinesitherapeut </a:t>
            </a:r>
          </a:p>
          <a:p>
            <a:r>
              <a:rPr lang="nl-BE" dirty="0"/>
              <a:t>Bijzondere beroepsbekwaamheden in de kinesitherapie (BBK)</a:t>
            </a:r>
          </a:p>
          <a:p>
            <a:r>
              <a:rPr lang="nl-BE" dirty="0"/>
              <a:t>Preventie binnen de kinesitherapie </a:t>
            </a:r>
          </a:p>
          <a:p>
            <a:endParaRPr 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a:t>
            </a:fld>
            <a:endParaRPr lang="nl-BE" dirty="0"/>
          </a:p>
        </p:txBody>
      </p:sp>
    </p:spTree>
    <p:extLst>
      <p:ext uri="{BB962C8B-B14F-4D97-AF65-F5344CB8AC3E}">
        <p14:creationId xmlns:p14="http://schemas.microsoft.com/office/powerpoint/2010/main" val="2835831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uitzonderingen</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3200" b="1" dirty="0"/>
              <a:t>CVS &amp; FIBROMYALGIE</a:t>
            </a:r>
          </a:p>
          <a:p>
            <a:pPr marL="0" indent="0">
              <a:buNone/>
            </a:pPr>
            <a:endParaRPr lang="nl-BE" altLang="nl-BE" sz="2400" b="1" i="1" dirty="0"/>
          </a:p>
          <a:p>
            <a:pPr marL="457200" indent="-457200">
              <a:defRPr/>
            </a:pPr>
            <a:r>
              <a:rPr lang="nl-NL" dirty="0"/>
              <a:t>CVS en fibromyalgie zitten weer in FB</a:t>
            </a:r>
          </a:p>
          <a:p>
            <a:pPr marL="457200" indent="-457200">
              <a:defRPr/>
            </a:pPr>
            <a:r>
              <a:rPr lang="nl-NL" dirty="0"/>
              <a:t>Fibromyalgie: de diagnose moet bevestigd zijn door een arts in de fysische geneeskunde of specialist voor reumatologie en de revalidatie, op grond van een klinisch onderzoek dat de diagnostische criteria van de ACR (American College of </a:t>
            </a:r>
            <a:r>
              <a:rPr lang="nl-NL" dirty="0" err="1"/>
              <a:t>Rheumatology</a:t>
            </a:r>
            <a:r>
              <a:rPr lang="nl-NL" dirty="0"/>
              <a:t>) omvat.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40</a:t>
            </a:fld>
            <a:endParaRPr lang="nl-BE" dirty="0"/>
          </a:p>
        </p:txBody>
      </p:sp>
    </p:spTree>
    <p:extLst>
      <p:ext uri="{BB962C8B-B14F-4D97-AF65-F5344CB8AC3E}">
        <p14:creationId xmlns:p14="http://schemas.microsoft.com/office/powerpoint/2010/main" val="2388150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uitzonderingen</a:t>
            </a:r>
            <a:endParaRPr lang="nl-BE"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BE" sz="3200" b="1" dirty="0"/>
              <a:t>Palliatieve thuispatiënt</a:t>
            </a:r>
          </a:p>
          <a:p>
            <a:pPr marL="0" indent="0">
              <a:buNone/>
            </a:pPr>
            <a:endParaRPr lang="nl-BE" altLang="nl-BE" dirty="0"/>
          </a:p>
          <a:p>
            <a:pPr marL="0" indent="0">
              <a:buNone/>
            </a:pPr>
            <a:r>
              <a:rPr lang="nl-BE" altLang="nl-BE" dirty="0"/>
              <a:t>Een palliatieve thuispatiënt is een rechthebbende waaraan het palliatief forfait is toegekend.</a:t>
            </a:r>
          </a:p>
          <a:p>
            <a:pPr marL="0" indent="0">
              <a:buNone/>
            </a:pPr>
            <a:r>
              <a:rPr lang="nl-BE" altLang="nl-BE" dirty="0"/>
              <a:t> </a:t>
            </a:r>
          </a:p>
          <a:p>
            <a:pPr marL="0" indent="0">
              <a:buNone/>
            </a:pPr>
            <a:r>
              <a:rPr lang="nl-BE" altLang="nl-BE" dirty="0"/>
              <a:t>De specifieke verstrekkingen voor "palliatieve thuispatiënten" mogen enkel worden geattesteerd wanneer de patiënt thuis is. Hieruit volgt dat de behandeling van die patiënten buiten hun thuissituatie </a:t>
            </a:r>
            <a:r>
              <a:rPr lang="nl-BE" altLang="nl-BE" dirty="0" err="1"/>
              <a:t>attesteerbaar</a:t>
            </a:r>
            <a:r>
              <a:rPr lang="nl-BE" altLang="nl-BE" dirty="0"/>
              <a:t> en </a:t>
            </a:r>
            <a:r>
              <a:rPr lang="nl-BE" altLang="nl-BE" dirty="0" err="1"/>
              <a:t>vergoedbaar</a:t>
            </a:r>
            <a:r>
              <a:rPr lang="nl-BE" altLang="nl-BE" dirty="0"/>
              <a:t> blijft via de andere verstrekkingen van de nomenclatuur.</a:t>
            </a:r>
          </a:p>
          <a:p>
            <a:pPr marL="0" indent="0">
              <a:buNone/>
            </a:pPr>
            <a:r>
              <a:rPr lang="nl-BE" altLang="nl-BE" dirty="0"/>
              <a:t> </a:t>
            </a:r>
          </a:p>
          <a:p>
            <a:pPr marL="0" indent="0">
              <a:buNone/>
            </a:pPr>
            <a:r>
              <a:rPr lang="nl-BE" altLang="nl-BE" dirty="0"/>
              <a:t>Niet-</a:t>
            </a:r>
            <a:r>
              <a:rPr lang="nl-BE" altLang="nl-BE" dirty="0" err="1"/>
              <a:t>geconventioneerde</a:t>
            </a:r>
            <a:r>
              <a:rPr lang="nl-BE" altLang="nl-BE" dirty="0"/>
              <a:t> kinesitherapeuten kunnen geen vrij honorarium vragen!</a:t>
            </a:r>
          </a:p>
          <a:p>
            <a:pPr marL="0" indent="0">
              <a:buNone/>
            </a:pPr>
            <a:endParaRPr lang="nl-BE" alt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41</a:t>
            </a:fld>
            <a:endParaRPr lang="nl-BE" dirty="0"/>
          </a:p>
        </p:txBody>
      </p:sp>
    </p:spTree>
    <p:extLst>
      <p:ext uri="{BB962C8B-B14F-4D97-AF65-F5344CB8AC3E}">
        <p14:creationId xmlns:p14="http://schemas.microsoft.com/office/powerpoint/2010/main" val="3284115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uitzonderingen</a:t>
            </a:r>
            <a:endParaRPr lang="nl-BE" dirty="0"/>
          </a:p>
        </p:txBody>
      </p:sp>
      <p:sp>
        <p:nvSpPr>
          <p:cNvPr id="3" name="Tijdelijke aanduiding voor inhoud 2"/>
          <p:cNvSpPr>
            <a:spLocks noGrp="1"/>
          </p:cNvSpPr>
          <p:nvPr>
            <p:ph idx="1"/>
          </p:nvPr>
        </p:nvSpPr>
        <p:spPr/>
        <p:txBody>
          <a:bodyPr>
            <a:normAutofit lnSpcReduction="10000"/>
          </a:bodyPr>
          <a:lstStyle/>
          <a:p>
            <a:pPr marL="0" indent="0">
              <a:buNone/>
            </a:pPr>
            <a:r>
              <a:rPr lang="nl-BE" sz="3200" b="1" dirty="0"/>
              <a:t>Palliatief forfait (1)</a:t>
            </a:r>
          </a:p>
          <a:p>
            <a:pPr marL="0" indent="0">
              <a:buNone/>
            </a:pPr>
            <a:endParaRPr lang="nl-BE" dirty="0"/>
          </a:p>
          <a:p>
            <a:pPr marL="0" indent="0">
              <a:buNone/>
            </a:pPr>
            <a:r>
              <a:rPr lang="nl-BE" dirty="0"/>
              <a:t>= een bijkomende tegemoetkoming voor geneesmiddelen, verzorgingsmateriaal en hulpmiddelen die palliatieve thuispatiënten zelf (gedeeltelijk) moeten bekostigen</a:t>
            </a:r>
          </a:p>
          <a:p>
            <a:pPr marL="0" indent="0">
              <a:buNone/>
            </a:pPr>
            <a:r>
              <a:rPr lang="nl-BE" dirty="0"/>
              <a:t>CAVE: patiënt moet ‘palliatief statuut’ hebben</a:t>
            </a:r>
          </a:p>
          <a:p>
            <a:pPr marL="0" indent="0">
              <a:buNone/>
            </a:pPr>
            <a:endParaRPr lang="nl-BE" dirty="0"/>
          </a:p>
          <a:p>
            <a:pPr marL="0" indent="0">
              <a:buNone/>
            </a:pPr>
            <a:r>
              <a:rPr lang="nl-BE" dirty="0">
                <a:sym typeface="Wingdings" panose="05000000000000000000" pitchFamily="2" charset="2"/>
              </a:rPr>
              <a:t></a:t>
            </a:r>
            <a:r>
              <a:rPr lang="nl-BE" dirty="0"/>
              <a:t> De huisarts dient dit forfait voor de patiënt aan te vragen en de andere zorgverstrekkers hiervan op de hoogte te brengen. </a:t>
            </a:r>
          </a:p>
          <a:p>
            <a:pPr marL="0" indent="0">
              <a:buNone/>
            </a:pPr>
            <a:endParaRPr lang="nl-BE" alt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42</a:t>
            </a:fld>
            <a:endParaRPr lang="nl-BE" dirty="0"/>
          </a:p>
        </p:txBody>
      </p:sp>
    </p:spTree>
    <p:extLst>
      <p:ext uri="{BB962C8B-B14F-4D97-AF65-F5344CB8AC3E}">
        <p14:creationId xmlns:p14="http://schemas.microsoft.com/office/powerpoint/2010/main" val="775526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uitzonderingen</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3200" b="1" dirty="0"/>
              <a:t>Palliatief forfait (2)</a:t>
            </a:r>
          </a:p>
          <a:p>
            <a:pPr marL="0" indent="0">
              <a:buNone/>
            </a:pPr>
            <a:endParaRPr lang="nl-BE" dirty="0"/>
          </a:p>
          <a:p>
            <a:pPr marL="0" indent="0">
              <a:buNone/>
            </a:pPr>
            <a:r>
              <a:rPr lang="nl-BE" dirty="0"/>
              <a:t>Nodige formaliteiten voor aanvraag door huisarts:</a:t>
            </a:r>
          </a:p>
          <a:p>
            <a:r>
              <a:rPr lang="nl-BE" dirty="0"/>
              <a:t>Vul het formulier ‘Medische kennisgeving’ in (</a:t>
            </a:r>
            <a:r>
              <a:rPr lang="nl-BE" dirty="0">
                <a:hlinkClick r:id="rId2"/>
              </a:rPr>
              <a:t>www.inami.fgov.be/nl/themas/kost-terugbetaling/door-ziekenfonds/palliatief/Paginas/palliatieve-zorg.aspx</a:t>
            </a:r>
            <a:r>
              <a:rPr lang="nl-BE" dirty="0"/>
              <a:t>)</a:t>
            </a:r>
          </a:p>
          <a:p>
            <a:r>
              <a:rPr lang="nl-BE" dirty="0"/>
              <a:t>Stuur het formulier op naar de adviserend arts van het ziekenfonds van de patiënt</a:t>
            </a:r>
          </a:p>
          <a:p>
            <a:pPr marL="0" indent="0">
              <a:buNone/>
            </a:pPr>
            <a:endParaRPr lang="nl-BE" altLang="nl-BE" dirty="0"/>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43</a:t>
            </a:fld>
            <a:endParaRPr lang="nl-BE" dirty="0"/>
          </a:p>
        </p:txBody>
      </p:sp>
    </p:spTree>
    <p:extLst>
      <p:ext uri="{BB962C8B-B14F-4D97-AF65-F5344CB8AC3E}">
        <p14:creationId xmlns:p14="http://schemas.microsoft.com/office/powerpoint/2010/main" val="1149099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 uitzonderingen</a:t>
            </a:r>
            <a:endParaRPr lang="nl-BE" dirty="0"/>
          </a:p>
        </p:txBody>
      </p:sp>
      <p:sp>
        <p:nvSpPr>
          <p:cNvPr id="3" name="Tijdelijke aanduiding voor inhoud 2"/>
          <p:cNvSpPr>
            <a:spLocks noGrp="1"/>
          </p:cNvSpPr>
          <p:nvPr>
            <p:ph idx="1"/>
          </p:nvPr>
        </p:nvSpPr>
        <p:spPr>
          <a:xfrm>
            <a:off x="1397478" y="1707757"/>
            <a:ext cx="9956322" cy="670943"/>
          </a:xfrm>
        </p:spPr>
        <p:txBody>
          <a:bodyPr>
            <a:normAutofit/>
          </a:bodyPr>
          <a:lstStyle/>
          <a:p>
            <a:pPr marL="0" indent="0">
              <a:buNone/>
            </a:pPr>
            <a:r>
              <a:rPr lang="nl-BE" sz="3200" b="1" dirty="0"/>
              <a:t>Palliatief forfait (3)</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44</a:t>
            </a:fld>
            <a:endParaRPr lang="nl-BE" dirty="0"/>
          </a:p>
        </p:txBody>
      </p:sp>
      <p:pic>
        <p:nvPicPr>
          <p:cNvPr id="5" name="Afbeelding 4">
            <a:extLst>
              <a:ext uri="{FF2B5EF4-FFF2-40B4-BE49-F238E27FC236}">
                <a16:creationId xmlns:a16="http://schemas.microsoft.com/office/drawing/2014/main" id="{F00882DF-3E14-4718-984D-813F46800896}"/>
              </a:ext>
            </a:extLst>
          </p:cNvPr>
          <p:cNvPicPr/>
          <p:nvPr/>
        </p:nvPicPr>
        <p:blipFill rotWithShape="1">
          <a:blip r:embed="rId2"/>
          <a:srcRect l="5787" t="7749" r="56184" b="34339"/>
          <a:stretch/>
        </p:blipFill>
        <p:spPr bwMode="auto">
          <a:xfrm>
            <a:off x="3063270" y="2378700"/>
            <a:ext cx="6624736"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468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Kinesitherapievoorschrift</a:t>
            </a:r>
            <a:endParaRPr lang="nl-BE" dirty="0"/>
          </a:p>
        </p:txBody>
      </p:sp>
      <p:sp>
        <p:nvSpPr>
          <p:cNvPr id="3" name="Tijdelijke aanduiding voor inhoud 2"/>
          <p:cNvSpPr>
            <a:spLocks noGrp="1"/>
          </p:cNvSpPr>
          <p:nvPr>
            <p:ph idx="1"/>
          </p:nvPr>
        </p:nvSpPr>
        <p:spPr>
          <a:xfrm>
            <a:off x="1397478" y="1707757"/>
            <a:ext cx="9956322" cy="4272129"/>
          </a:xfrm>
        </p:spPr>
        <p:txBody>
          <a:bodyPr>
            <a:normAutofit/>
          </a:bodyPr>
          <a:lstStyle/>
          <a:p>
            <a:r>
              <a:rPr lang="nl-BE" sz="3200" dirty="0"/>
              <a:t>Welke belangrijkste boodschappen onthouden we?</a:t>
            </a:r>
          </a:p>
          <a:p>
            <a:r>
              <a:rPr lang="nl-BE" sz="3200" dirty="0"/>
              <a:t>Wat verwachten we van elkaar? </a:t>
            </a:r>
          </a:p>
          <a:p>
            <a:r>
              <a:rPr lang="nl-BE" sz="3200" dirty="0"/>
              <a:t>Welke concrete afspraken noteren we?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45</a:t>
            </a:fld>
            <a:endParaRPr lang="nl-BE" dirty="0"/>
          </a:p>
        </p:txBody>
      </p:sp>
    </p:spTree>
    <p:extLst>
      <p:ext uri="{BB962C8B-B14F-4D97-AF65-F5344CB8AC3E}">
        <p14:creationId xmlns:p14="http://schemas.microsoft.com/office/powerpoint/2010/main" val="3270328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BE" dirty="0"/>
              <a:t>Samenwerking huisarts en kinesitherapeut</a:t>
            </a:r>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46</a:t>
            </a:fld>
            <a:endParaRPr lang="nl-BE" dirty="0"/>
          </a:p>
        </p:txBody>
      </p:sp>
    </p:spTree>
    <p:extLst>
      <p:ext uri="{BB962C8B-B14F-4D97-AF65-F5344CB8AC3E}">
        <p14:creationId xmlns:p14="http://schemas.microsoft.com/office/powerpoint/2010/main" val="2084814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Samenwerking huisarts en kinesitherapeut:</a:t>
            </a:r>
            <a:br>
              <a:rPr lang="nl-BE" dirty="0"/>
            </a:br>
            <a:r>
              <a:rPr lang="nl-BE" dirty="0"/>
              <a:t>Consultatief </a:t>
            </a:r>
            <a:r>
              <a:rPr lang="nl-BE" dirty="0" err="1"/>
              <a:t>kinesitherapeutisch</a:t>
            </a:r>
            <a:r>
              <a:rPr lang="nl-BE" dirty="0"/>
              <a:t> onderzoek </a:t>
            </a:r>
            <a:br>
              <a:rPr lang="nl-BE" dirty="0"/>
            </a:br>
            <a:r>
              <a:rPr lang="nl-BE" dirty="0"/>
              <a:t>met verslag</a:t>
            </a:r>
          </a:p>
        </p:txBody>
      </p:sp>
      <p:sp>
        <p:nvSpPr>
          <p:cNvPr id="3" name="Tijdelijke aanduiding voor inhoud 2"/>
          <p:cNvSpPr>
            <a:spLocks noGrp="1"/>
          </p:cNvSpPr>
          <p:nvPr>
            <p:ph idx="1"/>
          </p:nvPr>
        </p:nvSpPr>
        <p:spPr>
          <a:xfrm>
            <a:off x="1397478" y="2264229"/>
            <a:ext cx="5424236" cy="3715657"/>
          </a:xfrm>
        </p:spPr>
        <p:txBody>
          <a:bodyPr>
            <a:normAutofit/>
          </a:bodyPr>
          <a:lstStyle/>
          <a:p>
            <a:pPr marL="0" indent="0">
              <a:buNone/>
            </a:pPr>
            <a:r>
              <a:rPr lang="nl-BE" sz="3200" dirty="0"/>
              <a:t>= voorafgaand aan eventuele behandeling</a:t>
            </a:r>
          </a:p>
          <a:p>
            <a:pPr marL="0" indent="0">
              <a:buNone/>
            </a:pPr>
            <a:r>
              <a:rPr lang="nl-BE" sz="3200" dirty="0"/>
              <a:t>= éénmalig (voorschrift) per jaar per NIEUWE pathologie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47</a:t>
            </a:fld>
            <a:endParaRPr lang="nl-BE" dirty="0"/>
          </a:p>
        </p:txBody>
      </p:sp>
      <p:pic>
        <p:nvPicPr>
          <p:cNvPr id="5" name="Afbeelding 4"/>
          <p:cNvPicPr>
            <a:picLocks noChangeAspect="1"/>
          </p:cNvPicPr>
          <p:nvPr/>
        </p:nvPicPr>
        <p:blipFill rotWithShape="1">
          <a:blip r:embed="rId2"/>
          <a:srcRect l="53656" t="36906" r="17549" b="4761"/>
          <a:stretch/>
        </p:blipFill>
        <p:spPr>
          <a:xfrm>
            <a:off x="8229600" y="2264228"/>
            <a:ext cx="3124199" cy="3560141"/>
          </a:xfrm>
          <a:prstGeom prst="rect">
            <a:avLst/>
          </a:prstGeom>
        </p:spPr>
      </p:pic>
    </p:spTree>
    <p:extLst>
      <p:ext uri="{BB962C8B-B14F-4D97-AF65-F5344CB8AC3E}">
        <p14:creationId xmlns:p14="http://schemas.microsoft.com/office/powerpoint/2010/main" val="3045864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Samenwerking huisarts en kinesitherapeut:</a:t>
            </a:r>
            <a:br>
              <a:rPr lang="nl-BE" dirty="0"/>
            </a:br>
            <a:r>
              <a:rPr lang="nl-BE" dirty="0"/>
              <a:t>Consultatief </a:t>
            </a:r>
            <a:r>
              <a:rPr lang="nl-BE" dirty="0" err="1"/>
              <a:t>kinesitherapeutisch</a:t>
            </a:r>
            <a:r>
              <a:rPr lang="nl-BE" dirty="0"/>
              <a:t> onderzoek </a:t>
            </a:r>
            <a:br>
              <a:rPr lang="nl-BE" dirty="0"/>
            </a:br>
            <a:r>
              <a:rPr lang="nl-BE" dirty="0"/>
              <a:t>met verslag</a:t>
            </a:r>
          </a:p>
        </p:txBody>
      </p:sp>
      <p:sp>
        <p:nvSpPr>
          <p:cNvPr id="3" name="Tijdelijke aanduiding voor inhoud 2"/>
          <p:cNvSpPr>
            <a:spLocks noGrp="1"/>
          </p:cNvSpPr>
          <p:nvPr>
            <p:ph idx="1"/>
          </p:nvPr>
        </p:nvSpPr>
        <p:spPr>
          <a:xfrm>
            <a:off x="1397477" y="2264229"/>
            <a:ext cx="9956321" cy="3715657"/>
          </a:xfrm>
        </p:spPr>
        <p:txBody>
          <a:bodyPr>
            <a:normAutofit/>
          </a:bodyPr>
          <a:lstStyle/>
          <a:p>
            <a:pPr marL="685800" indent="-685800" fontAlgn="base"/>
            <a:r>
              <a:rPr lang="nl-NL" sz="3200" dirty="0"/>
              <a:t>Elke arts kan een consultatief onderzoek voorschrijven</a:t>
            </a:r>
          </a:p>
          <a:p>
            <a:pPr marL="685800" indent="-685800" fontAlgn="base"/>
            <a:r>
              <a:rPr lang="nl-NL" sz="3200" dirty="0"/>
              <a:t>Het consultatief onderzoek is voor artsen één van de vele middelen tot </a:t>
            </a:r>
            <a:r>
              <a:rPr lang="nl-NL" sz="3200" b="1" dirty="0"/>
              <a:t>informatie-inwinning</a:t>
            </a:r>
            <a:r>
              <a:rPr lang="nl-NL" sz="3200" dirty="0"/>
              <a:t> bij het beoordelen van een patiënt, bij het proces tot </a:t>
            </a:r>
            <a:r>
              <a:rPr lang="nl-NL" sz="3200" b="1" dirty="0"/>
              <a:t>diagnosevorming</a:t>
            </a:r>
            <a:r>
              <a:rPr lang="nl-NL" sz="3200" dirty="0"/>
              <a:t> en het bepalen van de meest </a:t>
            </a:r>
            <a:r>
              <a:rPr lang="nl-NL" sz="3200" b="1" dirty="0"/>
              <a:t>aangewezen therapie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48</a:t>
            </a:fld>
            <a:endParaRPr lang="nl-BE" dirty="0"/>
          </a:p>
        </p:txBody>
      </p:sp>
    </p:spTree>
    <p:extLst>
      <p:ext uri="{BB962C8B-B14F-4D97-AF65-F5344CB8AC3E}">
        <p14:creationId xmlns:p14="http://schemas.microsoft.com/office/powerpoint/2010/main" val="2085249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Samenwerking huisarts en kinesitherapeut:</a:t>
            </a:r>
            <a:br>
              <a:rPr lang="nl-BE" dirty="0"/>
            </a:br>
            <a:r>
              <a:rPr lang="nl-BE" dirty="0"/>
              <a:t>Het </a:t>
            </a:r>
            <a:r>
              <a:rPr lang="nl-BE" dirty="0" err="1"/>
              <a:t>kinesitherapeutisch</a:t>
            </a:r>
            <a:r>
              <a:rPr lang="nl-BE" dirty="0"/>
              <a:t> dossier bestaat uit 7 stappen</a:t>
            </a:r>
          </a:p>
        </p:txBody>
      </p:sp>
      <p:sp>
        <p:nvSpPr>
          <p:cNvPr id="3" name="Tijdelijke aanduiding voor inhoud 2"/>
          <p:cNvSpPr>
            <a:spLocks noGrp="1"/>
          </p:cNvSpPr>
          <p:nvPr>
            <p:ph idx="1"/>
          </p:nvPr>
        </p:nvSpPr>
        <p:spPr>
          <a:xfrm>
            <a:off x="1397477" y="2264229"/>
            <a:ext cx="9956321" cy="3715657"/>
          </a:xfrm>
        </p:spPr>
        <p:txBody>
          <a:bodyPr>
            <a:normAutofit/>
          </a:bodyPr>
          <a:lstStyle/>
          <a:p>
            <a:pPr marL="514350" indent="-514350">
              <a:spcBef>
                <a:spcPct val="0"/>
              </a:spcBef>
              <a:buFont typeface="+mj-lt"/>
              <a:buAutoNum type="arabicPeriod"/>
            </a:pPr>
            <a:r>
              <a:rPr lang="nl-BE" sz="3200" dirty="0"/>
              <a:t>Aanmelding </a:t>
            </a:r>
          </a:p>
          <a:p>
            <a:pPr marL="514350" indent="-514350">
              <a:spcBef>
                <a:spcPct val="0"/>
              </a:spcBef>
              <a:buFont typeface="+mj-lt"/>
              <a:buAutoNum type="arabicPeriod"/>
            </a:pPr>
            <a:r>
              <a:rPr lang="nl-BE" sz="3200" dirty="0"/>
              <a:t>Anamnese </a:t>
            </a:r>
          </a:p>
          <a:p>
            <a:pPr marL="514350" indent="-514350">
              <a:spcBef>
                <a:spcPct val="0"/>
              </a:spcBef>
              <a:buFont typeface="+mj-lt"/>
              <a:buAutoNum type="arabicPeriod"/>
            </a:pPr>
            <a:r>
              <a:rPr lang="nl-BE" sz="3200" dirty="0"/>
              <a:t>Onderzoek </a:t>
            </a:r>
          </a:p>
          <a:p>
            <a:pPr marL="514350" indent="-514350">
              <a:spcBef>
                <a:spcPct val="0"/>
              </a:spcBef>
              <a:buFont typeface="+mj-lt"/>
              <a:buAutoNum type="arabicPeriod"/>
            </a:pPr>
            <a:r>
              <a:rPr lang="nl-BE" sz="3200" dirty="0"/>
              <a:t>Diagnose</a:t>
            </a:r>
          </a:p>
          <a:p>
            <a:pPr marL="514350" indent="-514350">
              <a:spcBef>
                <a:spcPct val="0"/>
              </a:spcBef>
              <a:buFont typeface="+mj-lt"/>
              <a:buAutoNum type="arabicPeriod"/>
            </a:pPr>
            <a:r>
              <a:rPr lang="nl-BE" sz="3200" dirty="0"/>
              <a:t>Behandelingsplan</a:t>
            </a:r>
          </a:p>
          <a:p>
            <a:pPr marL="514350" indent="-514350">
              <a:spcBef>
                <a:spcPct val="0"/>
              </a:spcBef>
              <a:buFont typeface="+mj-lt"/>
              <a:buAutoNum type="arabicPeriod"/>
            </a:pPr>
            <a:r>
              <a:rPr lang="nl-BE" sz="3200" dirty="0"/>
              <a:t>Uitvoering behandelingsplan </a:t>
            </a:r>
          </a:p>
          <a:p>
            <a:pPr marL="514350" indent="-514350">
              <a:spcBef>
                <a:spcPct val="0"/>
              </a:spcBef>
              <a:buFont typeface="+mj-lt"/>
              <a:buAutoNum type="arabicPeriod"/>
            </a:pPr>
            <a:r>
              <a:rPr lang="nl-BE" sz="3200" dirty="0"/>
              <a:t>Evaluatie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49</a:t>
            </a:fld>
            <a:endParaRPr lang="nl-BE" dirty="0"/>
          </a:p>
        </p:txBody>
      </p:sp>
    </p:spTree>
    <p:extLst>
      <p:ext uri="{BB962C8B-B14F-4D97-AF65-F5344CB8AC3E}">
        <p14:creationId xmlns:p14="http://schemas.microsoft.com/office/powerpoint/2010/main" val="28269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p:txBody>
          <a:bodyPr/>
          <a:lstStyle/>
          <a:p>
            <a:r>
              <a:rPr lang="nl-BE" dirty="0"/>
              <a:t>Bereikbaarheid en communicatie</a:t>
            </a:r>
          </a:p>
        </p:txBody>
      </p:sp>
    </p:spTree>
    <p:extLst>
      <p:ext uri="{BB962C8B-B14F-4D97-AF65-F5344CB8AC3E}">
        <p14:creationId xmlns:p14="http://schemas.microsoft.com/office/powerpoint/2010/main" val="2825725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Samenwerking huisarts en kinesitherapeut:</a:t>
            </a:r>
            <a:br>
              <a:rPr lang="nl-BE" dirty="0"/>
            </a:br>
            <a:r>
              <a:rPr lang="nl-BE" dirty="0"/>
              <a:t>Verslaggeving</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a:t>In welke mate vindt de huisarts het belangrijk dat er een verslag komt bij personen met een courante problematiek?</a:t>
            </a:r>
          </a:p>
          <a:p>
            <a:pPr>
              <a:spcBef>
                <a:spcPct val="0"/>
              </a:spcBef>
            </a:pPr>
            <a:r>
              <a:rPr lang="nl-BE" sz="3200" dirty="0"/>
              <a:t>Wordt dit verslag gelezen?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50</a:t>
            </a:fld>
            <a:endParaRPr lang="nl-BE" dirty="0"/>
          </a:p>
        </p:txBody>
      </p:sp>
    </p:spTree>
    <p:extLst>
      <p:ext uri="{BB962C8B-B14F-4D97-AF65-F5344CB8AC3E}">
        <p14:creationId xmlns:p14="http://schemas.microsoft.com/office/powerpoint/2010/main" val="3928882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Samenwerking huisarts en kinesitherapeut:</a:t>
            </a:r>
            <a:br>
              <a:rPr lang="nl-BE" dirty="0"/>
            </a:br>
            <a:r>
              <a:rPr lang="nl-BE" dirty="0" err="1"/>
              <a:t>Kinesitherapeutisch</a:t>
            </a:r>
            <a:r>
              <a:rPr lang="nl-BE" dirty="0"/>
              <a:t> diagnose</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a:t>Vaak geeft de huisarts een zeer algemene pathologie door bij doorverwijzing naar de kinesitherapeut. Wat vinden de kinesitherapeuten hiervan? </a:t>
            </a:r>
          </a:p>
          <a:p>
            <a:pPr>
              <a:spcBef>
                <a:spcPct val="0"/>
              </a:spcBef>
            </a:pPr>
            <a:r>
              <a:rPr lang="nl-BE" sz="3200" dirty="0"/>
              <a:t>Aanvaarden artsen dat er een “kinesitherapeutische diagnose” bestaat? </a:t>
            </a:r>
          </a:p>
          <a:p>
            <a:pPr>
              <a:spcBef>
                <a:spcPct val="0"/>
              </a:spcBef>
            </a:pPr>
            <a:r>
              <a:rPr lang="nl-BE" sz="3200" dirty="0"/>
              <a:t>Arts stelt zijn/haar diagnose en kinesitherapeut verdiept deze, wat moet er dan gecommuniceerd worden?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51</a:t>
            </a:fld>
            <a:endParaRPr lang="nl-BE" dirty="0"/>
          </a:p>
        </p:txBody>
      </p:sp>
    </p:spTree>
    <p:extLst>
      <p:ext uri="{BB962C8B-B14F-4D97-AF65-F5344CB8AC3E}">
        <p14:creationId xmlns:p14="http://schemas.microsoft.com/office/powerpoint/2010/main" val="1014585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Samenwerking huisarts en kinesitherapeut:</a:t>
            </a:r>
            <a:br>
              <a:rPr lang="nl-BE" dirty="0"/>
            </a:br>
            <a:r>
              <a:rPr lang="nl-BE" dirty="0"/>
              <a:t>Gegevensdeling vanuit de huisarts  </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a:t>Welke en hoeveel informatie mag de huisarts delen met de kinesitherapeut? </a:t>
            </a:r>
          </a:p>
          <a:p>
            <a:pPr>
              <a:spcBef>
                <a:spcPct val="0"/>
              </a:spcBef>
            </a:pPr>
            <a:r>
              <a:rPr lang="nl-BE" sz="3200" dirty="0"/>
              <a:t>Welke en hoeveel informatie verwacht de kinesitherapeut van de huisarts? </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52</a:t>
            </a:fld>
            <a:endParaRPr lang="nl-BE" dirty="0"/>
          </a:p>
        </p:txBody>
      </p:sp>
    </p:spTree>
    <p:extLst>
      <p:ext uri="{BB962C8B-B14F-4D97-AF65-F5344CB8AC3E}">
        <p14:creationId xmlns:p14="http://schemas.microsoft.com/office/powerpoint/2010/main" val="1102896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Samenwerking huisarts en kinesitherapeut:</a:t>
            </a:r>
          </a:p>
        </p:txBody>
      </p:sp>
      <p:sp>
        <p:nvSpPr>
          <p:cNvPr id="3" name="Tijdelijke aanduiding voor inhoud 2"/>
          <p:cNvSpPr>
            <a:spLocks noGrp="1"/>
          </p:cNvSpPr>
          <p:nvPr>
            <p:ph idx="1"/>
          </p:nvPr>
        </p:nvSpPr>
        <p:spPr>
          <a:xfrm>
            <a:off x="1397477" y="2264229"/>
            <a:ext cx="9956321" cy="3715657"/>
          </a:xfrm>
        </p:spPr>
        <p:txBody>
          <a:bodyPr>
            <a:normAutofit/>
          </a:bodyPr>
          <a:lstStyle/>
          <a:p>
            <a:pPr>
              <a:spcBef>
                <a:spcPct val="0"/>
              </a:spcBef>
            </a:pPr>
            <a:r>
              <a:rPr lang="nl-BE" sz="3200" dirty="0"/>
              <a:t>Welke belangrijkste boodschappen onthouden we?</a:t>
            </a:r>
          </a:p>
          <a:p>
            <a:pPr>
              <a:spcBef>
                <a:spcPct val="0"/>
              </a:spcBef>
            </a:pPr>
            <a:r>
              <a:rPr lang="nl-BE" sz="3200" dirty="0"/>
              <a:t>Wat verwachten we van elkaar? </a:t>
            </a:r>
          </a:p>
          <a:p>
            <a:pPr>
              <a:spcBef>
                <a:spcPct val="0"/>
              </a:spcBef>
            </a:pPr>
            <a:r>
              <a:rPr lang="nl-BE" sz="3200" dirty="0"/>
              <a:t>Welke concrete afspraken noteren we?</a:t>
            </a:r>
          </a:p>
        </p:txBody>
      </p:sp>
      <p:sp>
        <p:nvSpPr>
          <p:cNvPr id="4" name="Tijdelijke aanduiding voor dianummer 3"/>
          <p:cNvSpPr>
            <a:spLocks noGrp="1"/>
          </p:cNvSpPr>
          <p:nvPr>
            <p:ph type="sldNum" sz="quarter" idx="12"/>
          </p:nvPr>
        </p:nvSpPr>
        <p:spPr/>
        <p:txBody>
          <a:bodyPr/>
          <a:lstStyle/>
          <a:p>
            <a:fld id="{C33FC180-8EA5-475A-B9A7-FCE9C8B4CFB8}" type="slidenum">
              <a:rPr lang="nl-BE" smtClean="0"/>
              <a:pPr/>
              <a:t>53</a:t>
            </a:fld>
            <a:endParaRPr lang="nl-BE" dirty="0"/>
          </a:p>
        </p:txBody>
      </p:sp>
    </p:spTree>
    <p:extLst>
      <p:ext uri="{BB962C8B-B14F-4D97-AF65-F5344CB8AC3E}">
        <p14:creationId xmlns:p14="http://schemas.microsoft.com/office/powerpoint/2010/main" val="2515310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NL" dirty="0"/>
              <a:t>Bijzondere beroepsbekwaamheden </a:t>
            </a:r>
          </a:p>
          <a:p>
            <a:r>
              <a:rPr lang="nl-NL" dirty="0"/>
              <a:t>in de kinesitherapie (BBK)</a:t>
            </a:r>
            <a:endParaRPr lang="nl-BE" dirty="0"/>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54</a:t>
            </a:fld>
            <a:endParaRPr lang="nl-BE" dirty="0"/>
          </a:p>
        </p:txBody>
      </p:sp>
    </p:spTree>
    <p:extLst>
      <p:ext uri="{BB962C8B-B14F-4D97-AF65-F5344CB8AC3E}">
        <p14:creationId xmlns:p14="http://schemas.microsoft.com/office/powerpoint/2010/main" val="1810861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 </a:t>
            </a:r>
            <a:endParaRPr lang="nl-BE" dirty="0"/>
          </a:p>
        </p:txBody>
      </p:sp>
      <p:sp>
        <p:nvSpPr>
          <p:cNvPr id="4" name="Tijdelijke aanduiding voor inhoud 3"/>
          <p:cNvSpPr>
            <a:spLocks noGrp="1"/>
          </p:cNvSpPr>
          <p:nvPr>
            <p:ph idx="1"/>
          </p:nvPr>
        </p:nvSpPr>
        <p:spPr/>
        <p:txBody>
          <a:bodyPr>
            <a:normAutofit fontScale="92500"/>
          </a:bodyPr>
          <a:lstStyle/>
          <a:p>
            <a:pPr marL="0" indent="0">
              <a:buNone/>
              <a:defRPr/>
            </a:pPr>
            <a:r>
              <a:rPr lang="nl-BE" dirty="0"/>
              <a:t>Een Bijzondere Bekwaamheid in de Kinesitherapie (BBK) is één van de 6 specialisaties binnen de kinesitherapie, erkend door de overheid </a:t>
            </a:r>
          </a:p>
          <a:p>
            <a:pPr marL="0" indent="0">
              <a:buNone/>
              <a:defRPr/>
            </a:pPr>
            <a:endParaRPr lang="nl-BE" dirty="0"/>
          </a:p>
          <a:p>
            <a:pPr marL="971550" lvl="1" indent="-514350">
              <a:buFont typeface="+mj-lt"/>
              <a:buAutoNum type="arabicPeriod"/>
              <a:defRPr/>
            </a:pPr>
            <a:r>
              <a:rPr lang="nl-BE" dirty="0"/>
              <a:t>Pediatrische kinesitherapie</a:t>
            </a:r>
          </a:p>
          <a:p>
            <a:pPr marL="971550" lvl="1" indent="-514350">
              <a:buFont typeface="+mj-lt"/>
              <a:buAutoNum type="arabicPeriod"/>
              <a:defRPr/>
            </a:pPr>
            <a:r>
              <a:rPr lang="nl-BE" dirty="0" err="1"/>
              <a:t>Bekkenbodemreëducatie</a:t>
            </a:r>
            <a:r>
              <a:rPr lang="nl-BE" dirty="0"/>
              <a:t> en perinatale kinesitherapie</a:t>
            </a:r>
          </a:p>
          <a:p>
            <a:pPr marL="971550" lvl="1" indent="-514350">
              <a:buFont typeface="+mj-lt"/>
              <a:buAutoNum type="arabicPeriod"/>
              <a:defRPr/>
            </a:pPr>
            <a:r>
              <a:rPr lang="nl-BE" dirty="0"/>
              <a:t>Neurologische kinesitherapie</a:t>
            </a:r>
          </a:p>
          <a:p>
            <a:pPr marL="971550" lvl="1" indent="-514350">
              <a:buFont typeface="+mj-lt"/>
              <a:buAutoNum type="arabicPeriod"/>
              <a:defRPr/>
            </a:pPr>
            <a:r>
              <a:rPr lang="nl-BE" dirty="0"/>
              <a:t>Manuele therapie</a:t>
            </a:r>
          </a:p>
          <a:p>
            <a:pPr marL="971550" lvl="1" indent="-514350">
              <a:buFont typeface="+mj-lt"/>
              <a:buAutoNum type="arabicPeriod"/>
              <a:defRPr/>
            </a:pPr>
            <a:r>
              <a:rPr lang="nl-BE" dirty="0"/>
              <a:t>Cardiovasculaire kinesitherapie</a:t>
            </a:r>
          </a:p>
          <a:p>
            <a:pPr marL="971550" lvl="1" indent="-514350">
              <a:buFont typeface="+mj-lt"/>
              <a:buAutoNum type="arabicPeriod"/>
              <a:defRPr/>
            </a:pPr>
            <a:r>
              <a:rPr lang="nl-BE" dirty="0"/>
              <a:t>Respiratoire kinesitherapie</a:t>
            </a:r>
          </a:p>
          <a:p>
            <a:pPr marL="971550" lvl="1" indent="-514350">
              <a:buFont typeface="+mj-lt"/>
              <a:buAutoNum type="arabicPeriod"/>
              <a:defRPr/>
            </a:pPr>
            <a:r>
              <a:rPr lang="nl-BE" dirty="0"/>
              <a:t>Sportkinesitherapie</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55</a:t>
            </a:fld>
            <a:endParaRPr lang="nl-BE" dirty="0"/>
          </a:p>
        </p:txBody>
      </p:sp>
    </p:spTree>
    <p:extLst>
      <p:ext uri="{BB962C8B-B14F-4D97-AF65-F5344CB8AC3E}">
        <p14:creationId xmlns:p14="http://schemas.microsoft.com/office/powerpoint/2010/main" val="2325196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 </a:t>
            </a:r>
            <a:endParaRPr lang="nl-BE" dirty="0"/>
          </a:p>
        </p:txBody>
      </p:sp>
      <p:sp>
        <p:nvSpPr>
          <p:cNvPr id="4" name="Tijdelijke aanduiding voor inhoud 3"/>
          <p:cNvSpPr>
            <a:spLocks noGrp="1"/>
          </p:cNvSpPr>
          <p:nvPr>
            <p:ph idx="1"/>
          </p:nvPr>
        </p:nvSpPr>
        <p:spPr/>
        <p:txBody>
          <a:bodyPr>
            <a:normAutofit/>
          </a:bodyPr>
          <a:lstStyle/>
          <a:p>
            <a:pPr marL="0" indent="0">
              <a:buNone/>
              <a:defRPr/>
            </a:pPr>
            <a:r>
              <a:rPr lang="nl-BE" dirty="0"/>
              <a:t>Nog 3 andere domeinen werden door de Federale Raad Kinesitherapie overgedragen aan de overheid voor het toekennen van een BBK, en wachten op een ministeriële goedkeuring:</a:t>
            </a:r>
          </a:p>
          <a:p>
            <a:pPr marL="0" indent="0">
              <a:buNone/>
              <a:defRPr/>
            </a:pPr>
            <a:endParaRPr lang="nl-BE" dirty="0"/>
          </a:p>
          <a:p>
            <a:pPr marL="971550" lvl="1" indent="-514350">
              <a:buFont typeface="+mj-lt"/>
              <a:buAutoNum type="arabicPeriod"/>
              <a:defRPr/>
            </a:pPr>
            <a:r>
              <a:rPr lang="nl-BE" dirty="0"/>
              <a:t>Kinesitherapie voor ouderen </a:t>
            </a:r>
          </a:p>
          <a:p>
            <a:pPr marL="971550" lvl="1" indent="-514350">
              <a:buFont typeface="+mj-lt"/>
              <a:buAutoNum type="arabicPeriod"/>
              <a:defRPr/>
            </a:pPr>
            <a:r>
              <a:rPr lang="nl-BE" dirty="0"/>
              <a:t>Geestelijke gezondheid en Psychomotorische kinesitherapie</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56</a:t>
            </a:fld>
            <a:endParaRPr lang="nl-BE" dirty="0"/>
          </a:p>
        </p:txBody>
      </p:sp>
    </p:spTree>
    <p:extLst>
      <p:ext uri="{BB962C8B-B14F-4D97-AF65-F5344CB8AC3E}">
        <p14:creationId xmlns:p14="http://schemas.microsoft.com/office/powerpoint/2010/main" val="2243960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 criteria BBK </a:t>
            </a:r>
            <a:endParaRPr lang="nl-BE" dirty="0"/>
          </a:p>
        </p:txBody>
      </p:sp>
      <p:sp>
        <p:nvSpPr>
          <p:cNvPr id="4" name="Tijdelijke aanduiding voor inhoud 3"/>
          <p:cNvSpPr>
            <a:spLocks noGrp="1"/>
          </p:cNvSpPr>
          <p:nvPr>
            <p:ph idx="1"/>
          </p:nvPr>
        </p:nvSpPr>
        <p:spPr/>
        <p:txBody>
          <a:bodyPr>
            <a:normAutofit/>
          </a:bodyPr>
          <a:lstStyle/>
          <a:p>
            <a:pPr marL="342900" indent="-342900"/>
            <a:r>
              <a:rPr lang="nl-BE" dirty="0"/>
              <a:t>Een kinesitherapeut die kan aantonen dat hij/zij </a:t>
            </a:r>
            <a:r>
              <a:rPr lang="nl-BE" b="1" dirty="0"/>
              <a:t>kwaliteitsvolle opleidingen</a:t>
            </a:r>
            <a:r>
              <a:rPr lang="nl-BE" dirty="0"/>
              <a:t> heeft genoten </a:t>
            </a:r>
            <a:r>
              <a:rPr lang="nl-BE" b="1" dirty="0"/>
              <a:t>binnen één van deze domeinen </a:t>
            </a:r>
            <a:r>
              <a:rPr lang="nl-BE" dirty="0"/>
              <a:t>en daarmee voldoet aan de </a:t>
            </a:r>
            <a:r>
              <a:rPr lang="nl-BE" b="1" dirty="0"/>
              <a:t>vooropgestelde criteria </a:t>
            </a:r>
            <a:r>
              <a:rPr lang="nl-BE" dirty="0"/>
              <a:t>én </a:t>
            </a:r>
            <a:r>
              <a:rPr lang="nl-BE" b="1" dirty="0"/>
              <a:t>genoeg werkervaring</a:t>
            </a:r>
            <a:r>
              <a:rPr lang="nl-BE" dirty="0"/>
              <a:t> </a:t>
            </a:r>
            <a:r>
              <a:rPr lang="nl-BE" b="1" dirty="0"/>
              <a:t>heeft in dit domein </a:t>
            </a:r>
            <a:r>
              <a:rPr lang="nl-BE" dirty="0"/>
              <a:t>kan een aanvraag doen bij de </a:t>
            </a:r>
            <a:r>
              <a:rPr lang="nl-BE" b="1" dirty="0"/>
              <a:t>erkenningsraad van het Agentschap Zorg en Gezondheid</a:t>
            </a:r>
            <a:r>
              <a:rPr lang="nl-BE" dirty="0"/>
              <a:t> voor het </a:t>
            </a:r>
            <a:r>
              <a:rPr lang="nl-BE" b="1" dirty="0"/>
              <a:t>verkrijgen van een BBK</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57</a:t>
            </a:fld>
            <a:endParaRPr lang="nl-BE" dirty="0"/>
          </a:p>
        </p:txBody>
      </p:sp>
    </p:spTree>
    <p:extLst>
      <p:ext uri="{BB962C8B-B14F-4D97-AF65-F5344CB8AC3E}">
        <p14:creationId xmlns:p14="http://schemas.microsoft.com/office/powerpoint/2010/main" val="1437919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 criteria BBK </a:t>
            </a:r>
            <a:endParaRPr lang="nl-BE" dirty="0"/>
          </a:p>
        </p:txBody>
      </p:sp>
      <p:sp>
        <p:nvSpPr>
          <p:cNvPr id="4" name="Tijdelijke aanduiding voor inhoud 3"/>
          <p:cNvSpPr>
            <a:spLocks noGrp="1"/>
          </p:cNvSpPr>
          <p:nvPr>
            <p:ph idx="1"/>
          </p:nvPr>
        </p:nvSpPr>
        <p:spPr/>
        <p:txBody>
          <a:bodyPr>
            <a:normAutofit/>
          </a:bodyPr>
          <a:lstStyle/>
          <a:p>
            <a:pPr marL="342900" indent="-342900"/>
            <a:r>
              <a:rPr lang="nl-BE" dirty="0"/>
              <a:t>Indien hij/zij zijn erkenning gekregen heeft, moet de kinesitherapeut </a:t>
            </a:r>
            <a:r>
              <a:rPr lang="nl-BE" b="1" dirty="0"/>
              <a:t>200 accreditatiepunten/5 jaar</a:t>
            </a:r>
            <a:r>
              <a:rPr lang="nl-BE" dirty="0"/>
              <a:t> behalen om zijn </a:t>
            </a:r>
            <a:r>
              <a:rPr lang="nl-BE" b="1" dirty="0"/>
              <a:t>erkenning te behouden</a:t>
            </a:r>
            <a:r>
              <a:rPr lang="nl-BE" dirty="0"/>
              <a:t>. </a:t>
            </a:r>
          </a:p>
          <a:p>
            <a:pPr marL="342900" indent="-342900"/>
            <a:endParaRPr lang="nl-BE" dirty="0"/>
          </a:p>
          <a:p>
            <a:pPr marL="342900" indent="-342900"/>
            <a:r>
              <a:rPr lang="nl-BE" dirty="0"/>
              <a:t>Enkel de kinesitherapeuten die </a:t>
            </a:r>
            <a:r>
              <a:rPr lang="nl-BE" b="1" dirty="0"/>
              <a:t>officieel een erkenning hebben aangevraagd (én goedgekeurd</a:t>
            </a:r>
            <a:r>
              <a:rPr lang="nl-BE" dirty="0"/>
              <a:t>) mogen zich “</a:t>
            </a:r>
            <a:r>
              <a:rPr lang="nl-BE" b="1" dirty="0"/>
              <a:t>kinesitherapeut met een bijzondere bekwaamheid</a:t>
            </a:r>
            <a:r>
              <a:rPr lang="nl-BE" dirty="0"/>
              <a:t>” noemen</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58</a:t>
            </a:fld>
            <a:endParaRPr lang="nl-BE" dirty="0"/>
          </a:p>
        </p:txBody>
      </p:sp>
    </p:spTree>
    <p:extLst>
      <p:ext uri="{BB962C8B-B14F-4D97-AF65-F5344CB8AC3E}">
        <p14:creationId xmlns:p14="http://schemas.microsoft.com/office/powerpoint/2010/main" val="2891769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a:t>
            </a:r>
            <a:endParaRPr lang="nl-BE" dirty="0"/>
          </a:p>
        </p:txBody>
      </p:sp>
      <p:sp>
        <p:nvSpPr>
          <p:cNvPr id="4" name="Tijdelijke aanduiding voor inhoud 3"/>
          <p:cNvSpPr>
            <a:spLocks noGrp="1"/>
          </p:cNvSpPr>
          <p:nvPr>
            <p:ph idx="1"/>
          </p:nvPr>
        </p:nvSpPr>
        <p:spPr/>
        <p:txBody>
          <a:bodyPr>
            <a:normAutofit/>
          </a:bodyPr>
          <a:lstStyle/>
          <a:p>
            <a:pPr marL="0" indent="0">
              <a:buNone/>
            </a:pPr>
            <a:r>
              <a:rPr lang="nl-BE" sz="3600" b="1" dirty="0"/>
              <a:t>Naast de BBK staat de kinesitherapeut “met bijzondere interesse”</a:t>
            </a:r>
          </a:p>
          <a:p>
            <a:pPr marL="457200" indent="-457200"/>
            <a:endParaRPr lang="nl-BE" dirty="0"/>
          </a:p>
          <a:p>
            <a:pPr marL="457200" indent="-457200"/>
            <a:r>
              <a:rPr lang="nl-BE" dirty="0"/>
              <a:t>Er zijn opleidingen, concepten of domeinen waar er geen officiële bijzondere bekwaming voor bestaat maar waar de kinesitherapeut zich in heeft </a:t>
            </a:r>
            <a:r>
              <a:rPr lang="nl-BE" b="1" dirty="0"/>
              <a:t>verdiept</a:t>
            </a:r>
            <a:r>
              <a:rPr lang="nl-BE" dirty="0"/>
              <a:t> en zich op regelmatige basis </a:t>
            </a:r>
            <a:r>
              <a:rPr lang="nl-BE" b="1" dirty="0"/>
              <a:t>verder schoolt</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59</a:t>
            </a:fld>
            <a:endParaRPr lang="nl-BE" dirty="0"/>
          </a:p>
        </p:txBody>
      </p:sp>
    </p:spTree>
    <p:extLst>
      <p:ext uri="{BB962C8B-B14F-4D97-AF65-F5344CB8AC3E}">
        <p14:creationId xmlns:p14="http://schemas.microsoft.com/office/powerpoint/2010/main" val="162489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Bereikbaarheid en communicatie: </a:t>
            </a:r>
            <a:br>
              <a:rPr lang="nl-BE" dirty="0"/>
            </a:br>
            <a:r>
              <a:rPr lang="nl-BE" dirty="0" err="1"/>
              <a:t>eHealthBox</a:t>
            </a:r>
            <a:endParaRPr lang="nl-BE" dirty="0"/>
          </a:p>
        </p:txBody>
      </p:sp>
      <p:sp>
        <p:nvSpPr>
          <p:cNvPr id="4" name="Tijdelijke aanduiding voor inhoud 3"/>
          <p:cNvSpPr>
            <a:spLocks noGrp="1"/>
          </p:cNvSpPr>
          <p:nvPr>
            <p:ph idx="1"/>
          </p:nvPr>
        </p:nvSpPr>
        <p:spPr/>
        <p:txBody>
          <a:bodyPr>
            <a:normAutofit fontScale="92500" lnSpcReduction="20000"/>
          </a:bodyPr>
          <a:lstStyle/>
          <a:p>
            <a:pPr marL="0" indent="0">
              <a:buNone/>
            </a:pPr>
            <a:r>
              <a:rPr lang="nl-NL" dirty="0"/>
              <a:t>Beveiligde elektronische brievenbus: beveiligd mailsysteem voor zorgverleners in België</a:t>
            </a:r>
          </a:p>
          <a:p>
            <a:pPr marL="0" indent="0">
              <a:buNone/>
            </a:pPr>
            <a:endParaRPr lang="nl-BE" dirty="0"/>
          </a:p>
          <a:p>
            <a:pPr marL="342900" lvl="0" indent="-342900"/>
            <a:r>
              <a:rPr lang="nl-NL" dirty="0"/>
              <a:t>Documenten/verslagen doorsturen</a:t>
            </a:r>
            <a:endParaRPr lang="nl-BE" dirty="0"/>
          </a:p>
          <a:p>
            <a:pPr marL="342900" lvl="0" indent="-342900"/>
            <a:r>
              <a:rPr lang="nl-NL" dirty="0"/>
              <a:t>Meestal rechtstreeks in dossier bij huisarts (afhankelijk van hoe eHealthBox gekoppeld is aan dossiersysteem)</a:t>
            </a:r>
            <a:endParaRPr lang="nl-BE" dirty="0"/>
          </a:p>
          <a:p>
            <a:pPr marL="342900" lvl="0" indent="-342900"/>
            <a:r>
              <a:rPr lang="nl-NL" dirty="0"/>
              <a:t>Meestal rechtstreeks in dossier bij kinesitherapeut </a:t>
            </a:r>
          </a:p>
          <a:p>
            <a:pPr marL="342900" lvl="0" indent="-342900"/>
            <a:endParaRPr lang="nl-NL" dirty="0"/>
          </a:p>
          <a:p>
            <a:pPr marL="0" indent="0">
              <a:buNone/>
            </a:pPr>
            <a:r>
              <a:rPr lang="nl-NL"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https://www.ehealth.fgov.be/nl/beroepsbeoefenaars-in-de-gezondheidszorg/diensten/ehealthbox?h=1</a:t>
            </a:r>
            <a:endParaRPr lang="nl-BE"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a:t>
            </a:fld>
            <a:endParaRPr lang="nl-BE" dirty="0"/>
          </a:p>
        </p:txBody>
      </p:sp>
    </p:spTree>
    <p:extLst>
      <p:ext uri="{BB962C8B-B14F-4D97-AF65-F5344CB8AC3E}">
        <p14:creationId xmlns:p14="http://schemas.microsoft.com/office/powerpoint/2010/main" val="1852593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a:t>
            </a:r>
            <a:endParaRPr lang="nl-BE" dirty="0"/>
          </a:p>
        </p:txBody>
      </p:sp>
      <p:sp>
        <p:nvSpPr>
          <p:cNvPr id="4" name="Tijdelijke aanduiding voor inhoud 3"/>
          <p:cNvSpPr>
            <a:spLocks noGrp="1"/>
          </p:cNvSpPr>
          <p:nvPr>
            <p:ph idx="1"/>
          </p:nvPr>
        </p:nvSpPr>
        <p:spPr/>
        <p:txBody>
          <a:bodyPr>
            <a:normAutofit/>
          </a:bodyPr>
          <a:lstStyle/>
          <a:p>
            <a:pPr marL="457200" indent="-457200"/>
            <a:r>
              <a:rPr lang="nl-BE" b="1" dirty="0"/>
              <a:t>Voorbeelden</a:t>
            </a:r>
            <a:r>
              <a:rPr lang="nl-BE" dirty="0"/>
              <a:t>: kinesitherapie binnen de oncologie, palliatieve kinesitherapie, relaxatiekinesitherapie, lymfedrainage, enz. </a:t>
            </a:r>
          </a:p>
          <a:p>
            <a:pPr marL="457200" indent="-457200"/>
            <a:r>
              <a:rPr lang="nl-BE" dirty="0"/>
              <a:t>Ook binnen een domein voor bijzondere bekwaming kunnen er kinesitherapeuten</a:t>
            </a:r>
            <a:r>
              <a:rPr lang="nl-BE" b="1" dirty="0"/>
              <a:t> werkzaam </a:t>
            </a:r>
            <a:r>
              <a:rPr lang="nl-BE" dirty="0"/>
              <a:t>zijn die ofwel de aanvraag tot erkenning niet hebben gedaan (te oud of geen zin) ofwel niet volledig voldoen aan de criteria van de bijzondere bekwaming</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60</a:t>
            </a:fld>
            <a:endParaRPr lang="nl-BE" dirty="0"/>
          </a:p>
        </p:txBody>
      </p:sp>
    </p:spTree>
    <p:extLst>
      <p:ext uri="{BB962C8B-B14F-4D97-AF65-F5344CB8AC3E}">
        <p14:creationId xmlns:p14="http://schemas.microsoft.com/office/powerpoint/2010/main" val="1578197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a:t>
            </a:r>
            <a:endParaRPr lang="nl-BE" dirty="0"/>
          </a:p>
        </p:txBody>
      </p:sp>
      <p:sp>
        <p:nvSpPr>
          <p:cNvPr id="4" name="Tijdelijke aanduiding voor inhoud 3"/>
          <p:cNvSpPr>
            <a:spLocks noGrp="1"/>
          </p:cNvSpPr>
          <p:nvPr>
            <p:ph idx="1"/>
          </p:nvPr>
        </p:nvSpPr>
        <p:spPr/>
        <p:txBody>
          <a:bodyPr>
            <a:normAutofit fontScale="92500" lnSpcReduction="20000"/>
          </a:bodyPr>
          <a:lstStyle/>
          <a:p>
            <a:pPr marL="285750" indent="-285750"/>
            <a:r>
              <a:rPr lang="nl-BE" sz="3600" dirty="0"/>
              <a:t>Het is belangrijk dat artsen/patiënten op de hoogte zijn van de verschillende “specialisaties” binnen de kinesitherapie en kunnen </a:t>
            </a:r>
            <a:r>
              <a:rPr lang="nl-BE" sz="3600" b="1" dirty="0"/>
              <a:t>doorgestuurd</a:t>
            </a:r>
            <a:r>
              <a:rPr lang="nl-BE" sz="3600" dirty="0"/>
              <a:t> worden naar de juiste therapeuten zodat er een kwaliteitsvolle behandeling en patiëntveiligheid kan gegarandeerd worden </a:t>
            </a:r>
          </a:p>
          <a:p>
            <a:endParaRPr lang="nl-BE" sz="3600" dirty="0"/>
          </a:p>
          <a:p>
            <a:pPr marL="285750" indent="-285750"/>
            <a:r>
              <a:rPr lang="nl-BE" sz="3600" dirty="0"/>
              <a:t>Vlaamse studenten die nu afstuderen, kiezen in hun </a:t>
            </a:r>
            <a:r>
              <a:rPr lang="nl-BE" sz="3600" b="1" dirty="0"/>
              <a:t>laatste masterjaar </a:t>
            </a:r>
            <a:r>
              <a:rPr lang="nl-BE" sz="3600" dirty="0"/>
              <a:t>al een richting uit binnen één van deze bijzondere afstudeerrichtingen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61</a:t>
            </a:fld>
            <a:endParaRPr lang="nl-BE" dirty="0"/>
          </a:p>
        </p:txBody>
      </p:sp>
    </p:spTree>
    <p:extLst>
      <p:ext uri="{BB962C8B-B14F-4D97-AF65-F5344CB8AC3E}">
        <p14:creationId xmlns:p14="http://schemas.microsoft.com/office/powerpoint/2010/main" val="3315430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a:t>
            </a:r>
            <a:endParaRPr lang="nl-BE" dirty="0"/>
          </a:p>
        </p:txBody>
      </p:sp>
      <p:sp>
        <p:nvSpPr>
          <p:cNvPr id="4" name="Tijdelijke aanduiding voor inhoud 3"/>
          <p:cNvSpPr>
            <a:spLocks noGrp="1"/>
          </p:cNvSpPr>
          <p:nvPr>
            <p:ph idx="1"/>
          </p:nvPr>
        </p:nvSpPr>
        <p:spPr/>
        <p:txBody>
          <a:bodyPr>
            <a:normAutofit/>
          </a:bodyPr>
          <a:lstStyle/>
          <a:p>
            <a:pPr marL="0" indent="0">
              <a:buNone/>
            </a:pPr>
            <a:r>
              <a:rPr lang="nl-NL" sz="3600" b="1" dirty="0"/>
              <a:t>Als arts kan je de beroepsbekwaamheden (BBK) van een kinesitherapeut raadplegen via:</a:t>
            </a:r>
          </a:p>
          <a:p>
            <a:pPr marL="342900" indent="-342900"/>
            <a:r>
              <a:rPr lang="nl-NL" sz="3600" dirty="0"/>
              <a:t>de website FOD:  </a:t>
            </a:r>
            <a:r>
              <a:rPr lang="nl-BE" sz="3600" dirty="0">
                <a:hlinkClick r:id="rId2"/>
              </a:rPr>
              <a:t>www.health.belgium.be/nl/gezondheid/zorgberoepen/kinesitherapeuten</a:t>
            </a:r>
            <a:endParaRPr lang="nl-NL" sz="3600" dirty="0"/>
          </a:p>
          <a:p>
            <a:pPr marL="342900" indent="-342900"/>
            <a:r>
              <a:rPr lang="nl-BE" sz="3600" dirty="0"/>
              <a:t>de website AXXON: </a:t>
            </a:r>
            <a:r>
              <a:rPr lang="nl-BE" sz="3600" u="sng" dirty="0">
                <a:hlinkClick r:id="rId3"/>
              </a:rPr>
              <a:t>www.axxon.be/nl/zoek-kinesist</a:t>
            </a:r>
            <a:endParaRPr lang="nl-BE" sz="3600" u="sng" dirty="0"/>
          </a:p>
          <a:p>
            <a:pPr marL="0" indent="0">
              <a:buNone/>
            </a:pPr>
            <a:endParaRPr lang="nl-BE" sz="3600" dirty="0"/>
          </a:p>
          <a:p>
            <a:pPr marL="0" indent="0">
              <a:buNone/>
            </a:pPr>
            <a:endParaRPr lang="nl-BE" sz="3600"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62</a:t>
            </a:fld>
            <a:endParaRPr lang="nl-BE" dirty="0"/>
          </a:p>
        </p:txBody>
      </p:sp>
    </p:spTree>
    <p:extLst>
      <p:ext uri="{BB962C8B-B14F-4D97-AF65-F5344CB8AC3E}">
        <p14:creationId xmlns:p14="http://schemas.microsoft.com/office/powerpoint/2010/main" val="2354287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a:t>
            </a:r>
            <a:endParaRPr lang="nl-BE" dirty="0"/>
          </a:p>
        </p:txBody>
      </p:sp>
      <p:sp>
        <p:nvSpPr>
          <p:cNvPr id="4" name="Tijdelijke aanduiding voor inhoud 3"/>
          <p:cNvSpPr>
            <a:spLocks noGrp="1"/>
          </p:cNvSpPr>
          <p:nvPr>
            <p:ph idx="1"/>
          </p:nvPr>
        </p:nvSpPr>
        <p:spPr/>
        <p:txBody>
          <a:bodyPr>
            <a:normAutofit fontScale="92500"/>
          </a:bodyPr>
          <a:lstStyle/>
          <a:p>
            <a:r>
              <a:rPr lang="nl-BE" sz="3600" dirty="0"/>
              <a:t>Zijn hier kinesitherapeuten aanwezig met bijzondere bekwaamheden?  </a:t>
            </a:r>
          </a:p>
          <a:p>
            <a:r>
              <a:rPr lang="nl-BE" sz="3600" dirty="0"/>
              <a:t>Houdt de huisarts rekening met de BBK van de kinesitherapeuten bij doorverwijzen van patiënten?</a:t>
            </a:r>
          </a:p>
          <a:p>
            <a:r>
              <a:rPr lang="nl-BE" sz="3600" dirty="0"/>
              <a:t>Weegt het belang van de BBK van een kinesitherapeut op tegen de prijs die de patiënt betaalt? (</a:t>
            </a:r>
            <a:r>
              <a:rPr lang="nl-BE" sz="3600" dirty="0" err="1"/>
              <a:t>cfr</a:t>
            </a:r>
            <a:r>
              <a:rPr lang="nl-BE" sz="3600" dirty="0"/>
              <a:t>. </a:t>
            </a:r>
            <a:r>
              <a:rPr lang="nl-BE" sz="3600" dirty="0" err="1"/>
              <a:t>gedeconventioneerde</a:t>
            </a:r>
            <a:r>
              <a:rPr lang="nl-BE" sz="3600" dirty="0"/>
              <a:t>  kinesitherapeut met een BBK)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63</a:t>
            </a:fld>
            <a:endParaRPr lang="nl-BE" dirty="0"/>
          </a:p>
        </p:txBody>
      </p:sp>
    </p:spTree>
    <p:extLst>
      <p:ext uri="{BB962C8B-B14F-4D97-AF65-F5344CB8AC3E}">
        <p14:creationId xmlns:p14="http://schemas.microsoft.com/office/powerpoint/2010/main" val="2871853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Bijzondere beroepsbekwaamheden in de kinesitherapie (BBK):</a:t>
            </a:r>
            <a:endParaRPr lang="nl-BE" dirty="0"/>
          </a:p>
        </p:txBody>
      </p:sp>
      <p:sp>
        <p:nvSpPr>
          <p:cNvPr id="4" name="Tijdelijke aanduiding voor inhoud 3"/>
          <p:cNvSpPr>
            <a:spLocks noGrp="1"/>
          </p:cNvSpPr>
          <p:nvPr>
            <p:ph idx="1"/>
          </p:nvPr>
        </p:nvSpPr>
        <p:spPr/>
        <p:txBody>
          <a:bodyPr>
            <a:normAutofit/>
          </a:bodyPr>
          <a:lstStyle/>
          <a:p>
            <a:r>
              <a:rPr lang="nl-BE" sz="3600" dirty="0"/>
              <a:t>Welke belangrijkste boodschappen onthouden we?</a:t>
            </a:r>
          </a:p>
          <a:p>
            <a:r>
              <a:rPr lang="nl-BE" sz="3600" dirty="0"/>
              <a:t>Wat verwachten we van elkaar? </a:t>
            </a:r>
          </a:p>
          <a:p>
            <a:r>
              <a:rPr lang="nl-BE" sz="3600" dirty="0"/>
              <a:t>Welke concrete afspraken noteren we?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64</a:t>
            </a:fld>
            <a:endParaRPr lang="nl-BE" dirty="0"/>
          </a:p>
        </p:txBody>
      </p:sp>
    </p:spTree>
    <p:extLst>
      <p:ext uri="{BB962C8B-B14F-4D97-AF65-F5344CB8AC3E}">
        <p14:creationId xmlns:p14="http://schemas.microsoft.com/office/powerpoint/2010/main" val="4076906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NL" dirty="0"/>
              <a:t>Preventie binnen de kinesitherapie</a:t>
            </a:r>
            <a:endParaRPr lang="nl-BE" dirty="0"/>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65</a:t>
            </a:fld>
            <a:endParaRPr lang="nl-BE" dirty="0"/>
          </a:p>
        </p:txBody>
      </p:sp>
    </p:spTree>
    <p:extLst>
      <p:ext uri="{BB962C8B-B14F-4D97-AF65-F5344CB8AC3E}">
        <p14:creationId xmlns:p14="http://schemas.microsoft.com/office/powerpoint/2010/main" val="596726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kinesitherapie </a:t>
            </a:r>
            <a:endParaRPr lang="nl-BE" dirty="0"/>
          </a:p>
        </p:txBody>
      </p:sp>
      <p:sp>
        <p:nvSpPr>
          <p:cNvPr id="4" name="Tijdelijke aanduiding voor inhoud 3"/>
          <p:cNvSpPr>
            <a:spLocks noGrp="1"/>
          </p:cNvSpPr>
          <p:nvPr>
            <p:ph idx="1"/>
          </p:nvPr>
        </p:nvSpPr>
        <p:spPr/>
        <p:txBody>
          <a:bodyPr/>
          <a:lstStyle/>
          <a:p>
            <a:pPr marL="0" indent="0">
              <a:buNone/>
            </a:pPr>
            <a:r>
              <a:rPr lang="nl-BE" b="1" dirty="0"/>
              <a:t>Kinesitherapeuten beogen </a:t>
            </a:r>
          </a:p>
          <a:p>
            <a:pPr marL="342900" indent="-342900"/>
            <a:r>
              <a:rPr lang="nl-BE" dirty="0"/>
              <a:t>functiebehoud </a:t>
            </a:r>
          </a:p>
          <a:p>
            <a:pPr marL="342900" indent="-342900"/>
            <a:r>
              <a:rPr lang="nl-BE" dirty="0"/>
              <a:t>functieverbetering </a:t>
            </a:r>
          </a:p>
          <a:p>
            <a:pPr marL="342900" indent="-342900"/>
            <a:r>
              <a:rPr lang="nl-BE" dirty="0"/>
              <a:t>of functieherstel in de verschillende stelsels van het menselijk lichaam bij verschillende doelgroepen</a:t>
            </a:r>
          </a:p>
          <a:p>
            <a:endParaRPr lang="nl-BE" dirty="0"/>
          </a:p>
          <a:p>
            <a:pPr marL="0" indent="0">
              <a:buNone/>
            </a:pPr>
            <a:r>
              <a:rPr lang="nl-BE" dirty="0"/>
              <a:t>Hierbij is </a:t>
            </a:r>
            <a:r>
              <a:rPr lang="nl-BE" b="1" u="sng" dirty="0"/>
              <a:t>preventie binnen de kinesitherapie</a:t>
            </a:r>
            <a:r>
              <a:rPr lang="nl-BE" dirty="0"/>
              <a:t> eveneens belangrijk en wordt dit vaak vergeten</a:t>
            </a:r>
          </a:p>
          <a:p>
            <a:endParaRPr lang="nl-BE" dirty="0"/>
          </a:p>
        </p:txBody>
      </p:sp>
      <p:sp>
        <p:nvSpPr>
          <p:cNvPr id="5" name="Tijdelijke aanduiding voor dianummer 4"/>
          <p:cNvSpPr>
            <a:spLocks noGrp="1"/>
          </p:cNvSpPr>
          <p:nvPr>
            <p:ph type="sldNum" sz="quarter" idx="12"/>
          </p:nvPr>
        </p:nvSpPr>
        <p:spPr/>
        <p:txBody>
          <a:bodyPr/>
          <a:lstStyle/>
          <a:p>
            <a:fld id="{C33FC180-8EA5-475A-B9A7-FCE9C8B4CFB8}" type="slidenum">
              <a:rPr lang="nl-BE" smtClean="0"/>
              <a:pPr/>
              <a:t>66</a:t>
            </a:fld>
            <a:endParaRPr lang="nl-BE" dirty="0"/>
          </a:p>
        </p:txBody>
      </p:sp>
    </p:spTree>
    <p:extLst>
      <p:ext uri="{BB962C8B-B14F-4D97-AF65-F5344CB8AC3E}">
        <p14:creationId xmlns:p14="http://schemas.microsoft.com/office/powerpoint/2010/main" val="3877143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kinesitherapie: voorbeelden </a:t>
            </a:r>
            <a:endParaRPr lang="nl-BE" dirty="0"/>
          </a:p>
        </p:txBody>
      </p:sp>
      <p:sp>
        <p:nvSpPr>
          <p:cNvPr id="4" name="Tijdelijke aanduiding voor inhoud 3"/>
          <p:cNvSpPr>
            <a:spLocks noGrp="1"/>
          </p:cNvSpPr>
          <p:nvPr>
            <p:ph idx="1"/>
          </p:nvPr>
        </p:nvSpPr>
        <p:spPr/>
        <p:txBody>
          <a:bodyPr>
            <a:normAutofit fontScale="62500" lnSpcReduction="20000"/>
          </a:bodyPr>
          <a:lstStyle/>
          <a:p>
            <a:pPr marL="457200" lvl="0" indent="-457200"/>
            <a:r>
              <a:rPr lang="nl-BE" dirty="0"/>
              <a:t>Bij diabetes en obesitas</a:t>
            </a:r>
          </a:p>
          <a:p>
            <a:pPr marL="457200" lvl="0" indent="-457200"/>
            <a:r>
              <a:rPr lang="nl-BE" dirty="0"/>
              <a:t>Preoperatieve behandelingen</a:t>
            </a:r>
          </a:p>
          <a:p>
            <a:pPr marL="457200" lvl="0" indent="-457200"/>
            <a:r>
              <a:rPr lang="nl-BE" dirty="0"/>
              <a:t>Valpreventie bij ouderen</a:t>
            </a:r>
          </a:p>
          <a:p>
            <a:pPr marL="457200" lvl="0" indent="-457200"/>
            <a:r>
              <a:rPr lang="nl-BE" dirty="0"/>
              <a:t>Rug- en nekklachten bij kinderen en volwassenen - houdingsproblemen</a:t>
            </a:r>
          </a:p>
          <a:p>
            <a:pPr marL="457200" lvl="0" indent="-457200"/>
            <a:r>
              <a:rPr lang="nl-BE" dirty="0"/>
              <a:t>Oncologische problematieken</a:t>
            </a:r>
          </a:p>
          <a:p>
            <a:pPr marL="457200" lvl="0" indent="-457200"/>
            <a:r>
              <a:rPr lang="nl-BE" dirty="0"/>
              <a:t>Cardiovasculaire problemen</a:t>
            </a:r>
          </a:p>
          <a:p>
            <a:pPr marL="457200" lvl="0" indent="-457200"/>
            <a:r>
              <a:rPr lang="nl-BE" dirty="0"/>
              <a:t>Claudicatio </a:t>
            </a:r>
            <a:r>
              <a:rPr lang="nl-BE" dirty="0" err="1"/>
              <a:t>intermittens</a:t>
            </a:r>
            <a:r>
              <a:rPr lang="nl-BE" dirty="0"/>
              <a:t> (etalagebenen)</a:t>
            </a:r>
          </a:p>
          <a:p>
            <a:pPr marL="457200" lvl="0" indent="-457200"/>
            <a:r>
              <a:rPr lang="nl-BE" dirty="0"/>
              <a:t>Ademhalingsproblematieken</a:t>
            </a:r>
          </a:p>
          <a:p>
            <a:pPr marL="457200" lvl="0" indent="-457200"/>
            <a:r>
              <a:rPr lang="nl-BE" dirty="0"/>
              <a:t>Sportblessures</a:t>
            </a:r>
          </a:p>
          <a:p>
            <a:pPr marL="457200" lvl="0" indent="-457200"/>
            <a:r>
              <a:rPr lang="nl-BE" dirty="0"/>
              <a:t>Perinatale kinesitherapie</a:t>
            </a:r>
          </a:p>
          <a:p>
            <a:pPr marL="457200" lvl="0" indent="-457200"/>
            <a:r>
              <a:rPr lang="nl-BE" dirty="0"/>
              <a:t>Urogenitale klachten</a:t>
            </a:r>
          </a:p>
          <a:p>
            <a:pPr marL="457200" lvl="0" indent="-457200"/>
            <a:r>
              <a:rPr lang="nl-BE" dirty="0"/>
              <a:t>…</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67</a:t>
            </a:fld>
            <a:endParaRPr lang="nl-BE" dirty="0"/>
          </a:p>
        </p:txBody>
      </p:sp>
    </p:spTree>
    <p:extLst>
      <p:ext uri="{BB962C8B-B14F-4D97-AF65-F5344CB8AC3E}">
        <p14:creationId xmlns:p14="http://schemas.microsoft.com/office/powerpoint/2010/main" val="2579642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kinesitherapie:</a:t>
            </a:r>
            <a:endParaRPr lang="nl-BE" dirty="0"/>
          </a:p>
        </p:txBody>
      </p:sp>
      <p:sp>
        <p:nvSpPr>
          <p:cNvPr id="4" name="Tijdelijke aanduiding voor inhoud 3"/>
          <p:cNvSpPr>
            <a:spLocks noGrp="1"/>
          </p:cNvSpPr>
          <p:nvPr>
            <p:ph idx="1"/>
          </p:nvPr>
        </p:nvSpPr>
        <p:spPr/>
        <p:txBody>
          <a:bodyPr>
            <a:normAutofit fontScale="85000" lnSpcReduction="20000"/>
          </a:bodyPr>
          <a:lstStyle/>
          <a:p>
            <a:r>
              <a:rPr lang="nl-BE" dirty="0"/>
              <a:t>Voor </a:t>
            </a:r>
            <a:r>
              <a:rPr lang="nl-BE" b="1" u="sng" dirty="0"/>
              <a:t>valpreventie</a:t>
            </a:r>
            <a:r>
              <a:rPr lang="nl-BE" u="sng" dirty="0"/>
              <a:t> </a:t>
            </a:r>
            <a:r>
              <a:rPr lang="nl-BE" dirty="0"/>
              <a:t>bij ouderen is er een nomenclatuurnummer</a:t>
            </a:r>
          </a:p>
          <a:p>
            <a:endParaRPr lang="nl-BE" u="sng" dirty="0"/>
          </a:p>
          <a:p>
            <a:r>
              <a:rPr lang="nl-BE" b="1" u="sng" dirty="0"/>
              <a:t>Perinatale kinesitherapie</a:t>
            </a:r>
            <a:r>
              <a:rPr lang="nl-BE" b="1" dirty="0"/>
              <a:t> </a:t>
            </a:r>
            <a:r>
              <a:rPr lang="nl-BE" dirty="0"/>
              <a:t>heeft ook een nomenclatuurnummer maar dekt in 9 sessies zowel pré- als postnatale kinesitherapie. Echter is het wel zo dat voor </a:t>
            </a:r>
            <a:r>
              <a:rPr lang="nl-BE" dirty="0" err="1"/>
              <a:t>pelvische</a:t>
            </a:r>
            <a:r>
              <a:rPr lang="nl-BE" dirty="0"/>
              <a:t> </a:t>
            </a:r>
            <a:r>
              <a:rPr lang="nl-BE" dirty="0" err="1"/>
              <a:t>reëducatie</a:t>
            </a:r>
            <a:r>
              <a:rPr lang="nl-BE" dirty="0"/>
              <a:t> ook 18 behandelingen worden terugbetaald aan het hoogste tarief. In de praktijk betekent dit dat, indien er een letsel van de bekkenbodem aanwezig is en nog niet voldoende hersteld is met de resterende postnatale sessies, de patiënte nog recht heeft op 18 behandelingen </a:t>
            </a:r>
            <a:r>
              <a:rPr lang="nl-BE" dirty="0" err="1"/>
              <a:t>pelvische</a:t>
            </a:r>
            <a:r>
              <a:rPr lang="nl-BE" dirty="0"/>
              <a:t> </a:t>
            </a:r>
            <a:r>
              <a:rPr lang="nl-BE" dirty="0" err="1"/>
              <a:t>reëducatie</a:t>
            </a:r>
            <a:r>
              <a:rPr lang="nl-BE" dirty="0"/>
              <a:t>. </a:t>
            </a:r>
          </a:p>
          <a:p>
            <a:endParaRPr lang="nl-BE" dirty="0"/>
          </a:p>
          <a:p>
            <a:r>
              <a:rPr lang="nl-BE" dirty="0"/>
              <a:t>Voor de rest bestaat er geen nomenclatuurnummer voor “preventie binnen de kinesitherapie” en moet de vraag tot kinesitherapie gelinkt worden aan de pathologische situatie</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68</a:t>
            </a:fld>
            <a:endParaRPr lang="nl-BE" dirty="0"/>
          </a:p>
        </p:txBody>
      </p:sp>
    </p:spTree>
    <p:extLst>
      <p:ext uri="{BB962C8B-B14F-4D97-AF65-F5344CB8AC3E}">
        <p14:creationId xmlns:p14="http://schemas.microsoft.com/office/powerpoint/2010/main" val="2277097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kinesitherapie:</a:t>
            </a:r>
            <a:endParaRPr lang="nl-BE" dirty="0"/>
          </a:p>
        </p:txBody>
      </p:sp>
      <p:sp>
        <p:nvSpPr>
          <p:cNvPr id="4" name="Tijdelijke aanduiding voor inhoud 3"/>
          <p:cNvSpPr>
            <a:spLocks noGrp="1"/>
          </p:cNvSpPr>
          <p:nvPr>
            <p:ph idx="1"/>
          </p:nvPr>
        </p:nvSpPr>
        <p:spPr/>
        <p:txBody>
          <a:bodyPr>
            <a:normAutofit fontScale="92500" lnSpcReduction="10000"/>
          </a:bodyPr>
          <a:lstStyle/>
          <a:p>
            <a:pPr marL="0" indent="0">
              <a:buNone/>
            </a:pPr>
            <a:r>
              <a:rPr lang="nl-BE" dirty="0"/>
              <a:t>Er bestaan ook projecten waar de focus ligt rond preventie: </a:t>
            </a:r>
          </a:p>
          <a:p>
            <a:pPr marL="0" indent="0">
              <a:buNone/>
            </a:pPr>
            <a:r>
              <a:rPr lang="nl-BE" b="1" dirty="0"/>
              <a:t>Bewegen Op Verwijzing (BOV)</a:t>
            </a:r>
          </a:p>
          <a:p>
            <a:pPr marL="0" indent="0">
              <a:buNone/>
            </a:pPr>
            <a:endParaRPr lang="nl-BE" dirty="0"/>
          </a:p>
          <a:p>
            <a:pPr marL="0" indent="0">
              <a:buNone/>
            </a:pPr>
            <a:r>
              <a:rPr lang="nl-BE" dirty="0"/>
              <a:t>Meer info: </a:t>
            </a:r>
          </a:p>
          <a:p>
            <a:pPr marL="0" indent="0">
              <a:buNone/>
            </a:pPr>
            <a:r>
              <a:rPr lang="nl-BE" dirty="0">
                <a:hlinkClick r:id="rId2"/>
              </a:rPr>
              <a:t>https://www.gezondleven.be/projecten/bewegen-op-verwijzing/wat-en-hoe</a:t>
            </a:r>
            <a:endParaRPr lang="nl-BE" dirty="0"/>
          </a:p>
          <a:p>
            <a:pPr marL="0" indent="0">
              <a:buNone/>
            </a:pPr>
            <a:endParaRPr lang="nl-BE" dirty="0"/>
          </a:p>
          <a:p>
            <a:pPr marL="0" indent="0">
              <a:buNone/>
            </a:pPr>
            <a:r>
              <a:rPr lang="nl-BE" dirty="0"/>
              <a:t>Bekijk het filmpje: BOV in Brussel </a:t>
            </a:r>
          </a:p>
          <a:p>
            <a:pPr marL="0" indent="0">
              <a:buNone/>
            </a:pPr>
            <a:r>
              <a:rPr lang="nl-BE" dirty="0">
                <a:hlinkClick r:id="rId3"/>
              </a:rPr>
              <a:t>https://www.youtube.com/watch?v=hnQAcFJCKis</a:t>
            </a: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endParaRPr lang="nl-BE" dirty="0"/>
          </a:p>
          <a:p>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69</a:t>
            </a:fld>
            <a:endParaRPr lang="nl-BE" dirty="0"/>
          </a:p>
        </p:txBody>
      </p:sp>
    </p:spTree>
    <p:extLst>
      <p:ext uri="{BB962C8B-B14F-4D97-AF65-F5344CB8AC3E}">
        <p14:creationId xmlns:p14="http://schemas.microsoft.com/office/powerpoint/2010/main" val="114859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B6860-5188-0158-F73C-30E70F71089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15FBEA3-DEE5-723D-A03B-0177CF0B3EA9}"/>
              </a:ext>
            </a:extLst>
          </p:cNvPr>
          <p:cNvSpPr>
            <a:spLocks noGrp="1"/>
          </p:cNvSpPr>
          <p:nvPr>
            <p:ph type="title"/>
          </p:nvPr>
        </p:nvSpPr>
        <p:spPr/>
        <p:txBody>
          <a:bodyPr/>
          <a:lstStyle/>
          <a:p>
            <a:r>
              <a:rPr lang="nl-BE" dirty="0"/>
              <a:t>Bereikbaarheid en communicatie: </a:t>
            </a:r>
            <a:br>
              <a:rPr lang="nl-BE" dirty="0"/>
            </a:br>
            <a:r>
              <a:rPr lang="nl-BE" dirty="0"/>
              <a:t>kritische noot</a:t>
            </a:r>
          </a:p>
        </p:txBody>
      </p:sp>
      <p:sp>
        <p:nvSpPr>
          <p:cNvPr id="4" name="Tijdelijke aanduiding voor inhoud 3">
            <a:extLst>
              <a:ext uri="{FF2B5EF4-FFF2-40B4-BE49-F238E27FC236}">
                <a16:creationId xmlns:a16="http://schemas.microsoft.com/office/drawing/2014/main" id="{2B54868B-AA0C-F8C6-8FE5-842C976E58CB}"/>
              </a:ext>
            </a:extLst>
          </p:cNvPr>
          <p:cNvSpPr>
            <a:spLocks noGrp="1"/>
          </p:cNvSpPr>
          <p:nvPr>
            <p:ph idx="1"/>
          </p:nvPr>
        </p:nvSpPr>
        <p:spPr/>
        <p:txBody>
          <a:bodyPr>
            <a:normAutofit fontScale="92500" lnSpcReduction="20000"/>
          </a:bodyPr>
          <a:lstStyle/>
          <a:p>
            <a:pPr marL="0" indent="0">
              <a:buNone/>
            </a:pPr>
            <a:r>
              <a:rPr lang="nl-NL" sz="2600" dirty="0"/>
              <a:t>Voor directie communicatie is het aangeraden om de eHealthBox te gebruiken. Kan dit niet, dan is het belangrijk om een beveiligd systeem te nemen.</a:t>
            </a:r>
          </a:p>
          <a:p>
            <a:pPr marL="0" indent="0">
              <a:buNone/>
            </a:pPr>
            <a:r>
              <a:rPr lang="nl-NL" sz="2600" dirty="0"/>
              <a:t>Informeer u over de voor- en nadelen van verschillende systemen, zoals:</a:t>
            </a:r>
          </a:p>
          <a:p>
            <a:r>
              <a:rPr lang="nl-NL" sz="2600" dirty="0"/>
              <a:t>Goede identiteitscontrole (2FA)</a:t>
            </a:r>
          </a:p>
          <a:p>
            <a:r>
              <a:rPr lang="nl-NL" sz="2600" dirty="0"/>
              <a:t>Beveiligde boodschap (end-to-end encryptie)</a:t>
            </a:r>
          </a:p>
          <a:p>
            <a:r>
              <a:rPr lang="nl-NL" sz="2600" dirty="0"/>
              <a:t>Opslag van de informatie (op een server in Europa of in een land op de veilige lijst)</a:t>
            </a:r>
          </a:p>
          <a:p>
            <a:r>
              <a:rPr lang="nl-NL" sz="2600" dirty="0"/>
              <a:t>Veiligheidsmaatregelen (recente audit of veiligheidscertificaat)</a:t>
            </a:r>
          </a:p>
          <a:p>
            <a:endParaRPr lang="nl-NL" sz="2600" dirty="0"/>
          </a:p>
          <a:p>
            <a:pPr marL="0" indent="0">
              <a:buNone/>
            </a:pPr>
            <a:r>
              <a:rPr lang="nl-NL" sz="2600" dirty="0"/>
              <a:t>De e-learning ‘Veilig digitaal communiceren in de zorg’ van VIVEL geeft u de aandachtspunten om bij deze beoordeling in rekening te brengen.</a:t>
            </a:r>
            <a:endParaRPr lang="nl-BE" dirty="0"/>
          </a:p>
        </p:txBody>
      </p:sp>
      <p:sp>
        <p:nvSpPr>
          <p:cNvPr id="2" name="Tijdelijke aanduiding voor dianummer 1">
            <a:extLst>
              <a:ext uri="{FF2B5EF4-FFF2-40B4-BE49-F238E27FC236}">
                <a16:creationId xmlns:a16="http://schemas.microsoft.com/office/drawing/2014/main" id="{8156F89E-D0D0-ED1A-3487-2EE5C7C98CF9}"/>
              </a:ext>
            </a:extLst>
          </p:cNvPr>
          <p:cNvSpPr>
            <a:spLocks noGrp="1"/>
          </p:cNvSpPr>
          <p:nvPr>
            <p:ph type="sldNum" sz="quarter" idx="12"/>
          </p:nvPr>
        </p:nvSpPr>
        <p:spPr/>
        <p:txBody>
          <a:bodyPr/>
          <a:lstStyle/>
          <a:p>
            <a:fld id="{C33FC180-8EA5-475A-B9A7-FCE9C8B4CFB8}" type="slidenum">
              <a:rPr lang="nl-BE" smtClean="0"/>
              <a:pPr/>
              <a:t>7</a:t>
            </a:fld>
            <a:endParaRPr lang="nl-BE" dirty="0"/>
          </a:p>
        </p:txBody>
      </p:sp>
    </p:spTree>
    <p:extLst>
      <p:ext uri="{BB962C8B-B14F-4D97-AF65-F5344CB8AC3E}">
        <p14:creationId xmlns:p14="http://schemas.microsoft.com/office/powerpoint/2010/main" val="1247222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kinesitherapie:</a:t>
            </a:r>
            <a:br>
              <a:rPr lang="nl-NL" dirty="0"/>
            </a:br>
            <a:r>
              <a:rPr lang="nl-NL" dirty="0"/>
              <a:t>Enkele vragen </a:t>
            </a:r>
            <a:endParaRPr lang="nl-BE" dirty="0"/>
          </a:p>
        </p:txBody>
      </p:sp>
      <p:sp>
        <p:nvSpPr>
          <p:cNvPr id="4" name="Tijdelijke aanduiding voor inhoud 3"/>
          <p:cNvSpPr>
            <a:spLocks noGrp="1"/>
          </p:cNvSpPr>
          <p:nvPr>
            <p:ph idx="1"/>
          </p:nvPr>
        </p:nvSpPr>
        <p:spPr/>
        <p:txBody>
          <a:bodyPr>
            <a:normAutofit/>
          </a:bodyPr>
          <a:lstStyle/>
          <a:p>
            <a:pPr fontAlgn="base"/>
            <a:r>
              <a:rPr lang="nl-NL" dirty="0"/>
              <a:t>Bent u overtuigd van het belang van preventieve kinesitherapie?</a:t>
            </a:r>
          </a:p>
          <a:p>
            <a:pPr fontAlgn="base"/>
            <a:r>
              <a:rPr lang="nl-NL" dirty="0"/>
              <a:t>Bij welke aandoeningen zijn preventieve kinesitherapie vooral belangrijk?</a:t>
            </a:r>
          </a:p>
          <a:p>
            <a:pPr fontAlgn="base"/>
            <a:r>
              <a:rPr lang="nl-NL" dirty="0"/>
              <a:t>Hoe moet een voorschrijver preventieve behandeling formuleren aangezien een attesteerbare kinesitherapeutische behandeling gelinkt is aan de pathologische situatie?</a:t>
            </a:r>
          </a:p>
          <a:p>
            <a:pPr fontAlgn="base"/>
            <a:r>
              <a:rPr lang="nl-NL" dirty="0"/>
              <a:t>Moet preventieve kinesitherapeutische behandeling binnen het terugbetaalde RIZIV-systeem blijven? </a:t>
            </a:r>
          </a:p>
          <a:p>
            <a:pPr marL="0" indent="0">
              <a:buNone/>
            </a:pPr>
            <a:endParaRPr lang="nl-BE" dirty="0"/>
          </a:p>
          <a:p>
            <a:pPr marL="0" indent="0">
              <a:buNone/>
            </a:pPr>
            <a:endParaRPr lang="nl-BE" dirty="0"/>
          </a:p>
          <a:p>
            <a:pPr marL="0" indent="0">
              <a:buNone/>
            </a:pPr>
            <a:endParaRPr lang="nl-BE" dirty="0"/>
          </a:p>
          <a:p>
            <a:pPr marL="0" indent="0">
              <a:buNone/>
            </a:pPr>
            <a:endParaRPr lang="nl-BE" dirty="0"/>
          </a:p>
          <a:p>
            <a:endParaRPr lang="nl-BE" dirty="0"/>
          </a:p>
          <a:p>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70</a:t>
            </a:fld>
            <a:endParaRPr lang="nl-BE" dirty="0"/>
          </a:p>
        </p:txBody>
      </p:sp>
    </p:spTree>
    <p:extLst>
      <p:ext uri="{BB962C8B-B14F-4D97-AF65-F5344CB8AC3E}">
        <p14:creationId xmlns:p14="http://schemas.microsoft.com/office/powerpoint/2010/main" val="1797282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Preventie binnen de kinesitherapie:</a:t>
            </a:r>
            <a:endParaRPr lang="nl-BE" dirty="0"/>
          </a:p>
        </p:txBody>
      </p:sp>
      <p:sp>
        <p:nvSpPr>
          <p:cNvPr id="4" name="Tijdelijke aanduiding voor inhoud 3"/>
          <p:cNvSpPr>
            <a:spLocks noGrp="1"/>
          </p:cNvSpPr>
          <p:nvPr>
            <p:ph idx="1"/>
          </p:nvPr>
        </p:nvSpPr>
        <p:spPr/>
        <p:txBody>
          <a:bodyPr>
            <a:normAutofit/>
          </a:bodyPr>
          <a:lstStyle/>
          <a:p>
            <a:r>
              <a:rPr lang="nl-BE" dirty="0"/>
              <a:t>Welke belangrijkste boodschappen onthouden we?</a:t>
            </a:r>
          </a:p>
          <a:p>
            <a:r>
              <a:rPr lang="nl-BE" dirty="0"/>
              <a:t>Wat verwachten we van elkaar? </a:t>
            </a:r>
          </a:p>
          <a:p>
            <a:r>
              <a:rPr lang="nl-BE" dirty="0"/>
              <a:t>Welke concrete afspraken noteren we?</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71</a:t>
            </a:fld>
            <a:endParaRPr lang="nl-BE" dirty="0"/>
          </a:p>
        </p:txBody>
      </p:sp>
    </p:spTree>
    <p:extLst>
      <p:ext uri="{BB962C8B-B14F-4D97-AF65-F5344CB8AC3E}">
        <p14:creationId xmlns:p14="http://schemas.microsoft.com/office/powerpoint/2010/main" val="371694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Individuele rondvraag:</a:t>
            </a:r>
            <a:endParaRPr lang="nl-BE" dirty="0"/>
          </a:p>
        </p:txBody>
      </p:sp>
      <p:sp>
        <p:nvSpPr>
          <p:cNvPr id="4" name="Tijdelijke aanduiding voor inhoud 3"/>
          <p:cNvSpPr>
            <a:spLocks noGrp="1"/>
          </p:cNvSpPr>
          <p:nvPr>
            <p:ph idx="1"/>
          </p:nvPr>
        </p:nvSpPr>
        <p:spPr/>
        <p:txBody>
          <a:bodyPr>
            <a:normAutofit fontScale="85000" lnSpcReduction="20000"/>
          </a:bodyPr>
          <a:lstStyle/>
          <a:p>
            <a:r>
              <a:rPr lang="nl-BE" dirty="0"/>
              <a:t>Wat vond u van het overleg?</a:t>
            </a:r>
          </a:p>
          <a:p>
            <a:r>
              <a:rPr lang="nl-BE" dirty="0"/>
              <a:t>Invullen van het evaluatieformulier: </a:t>
            </a:r>
          </a:p>
          <a:p>
            <a:pPr marL="0" lvl="0" indent="0">
              <a:buNone/>
            </a:pPr>
            <a:endParaRPr lang="nl-BE" dirty="0"/>
          </a:p>
          <a:p>
            <a:pPr marL="0" lvl="0" indent="0">
              <a:buNone/>
            </a:pPr>
            <a:r>
              <a:rPr lang="nl-BE" dirty="0"/>
              <a:t>Evaluatieformulier voor de </a:t>
            </a:r>
            <a:r>
              <a:rPr lang="nl-BE" b="1" dirty="0"/>
              <a:t>deelnemers</a:t>
            </a:r>
            <a:r>
              <a:rPr lang="nl-BE" dirty="0"/>
              <a:t>:</a:t>
            </a:r>
          </a:p>
          <a:p>
            <a:pPr marL="0" lvl="0" indent="0">
              <a:buNone/>
            </a:pPr>
            <a:r>
              <a:rPr lang="nl-BE" dirty="0">
                <a:hlinkClick r:id="rId2"/>
              </a:rPr>
              <a:t>https://docs.google.com/forms/d/e/1FAIpQLSdrq6wk_IMhulJorqfn4W_ar_iiVFS4Kxt4zQMT5_-yK3WzaA/viewform</a:t>
            </a:r>
            <a:endParaRPr lang="nl-BE" dirty="0"/>
          </a:p>
          <a:p>
            <a:pPr marL="0" lvl="0" indent="0">
              <a:buNone/>
            </a:pPr>
            <a:endParaRPr lang="nl-BE" dirty="0"/>
          </a:p>
          <a:p>
            <a:pPr marL="0" lvl="0" indent="0">
              <a:buNone/>
            </a:pPr>
            <a:r>
              <a:rPr lang="nl-BE" dirty="0"/>
              <a:t>Evaluatieformulier voor de </a:t>
            </a:r>
            <a:r>
              <a:rPr lang="nl-BE" b="1" dirty="0"/>
              <a:t>moderatoren</a:t>
            </a:r>
            <a:r>
              <a:rPr lang="nl-BE" dirty="0"/>
              <a:t>:</a:t>
            </a:r>
          </a:p>
          <a:p>
            <a:pPr marL="0" indent="0">
              <a:buNone/>
            </a:pPr>
            <a:r>
              <a:rPr lang="nl-BE" u="sng" dirty="0">
                <a:hlinkClick r:id="rId2"/>
              </a:rPr>
              <a:t>https://docs.google.com/forms/d/e/1FAIpQLSdrq6wk_IMhulJorqfn4W_ar_iiVFS4Kxt4zQMT5_-yK3WzaA/viewform</a:t>
            </a:r>
            <a:endParaRPr lang="nl-BE" dirty="0"/>
          </a:p>
          <a:p>
            <a:pPr marL="0" indent="0">
              <a:buNone/>
            </a:pPr>
            <a:r>
              <a:rPr lang="nl-BE" dirty="0"/>
              <a:t> </a:t>
            </a:r>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72</a:t>
            </a:fld>
            <a:endParaRPr lang="nl-BE" dirty="0"/>
          </a:p>
        </p:txBody>
      </p:sp>
    </p:spTree>
    <p:extLst>
      <p:ext uri="{BB962C8B-B14F-4D97-AF65-F5344CB8AC3E}">
        <p14:creationId xmlns:p14="http://schemas.microsoft.com/office/powerpoint/2010/main" val="3314415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r>
              <a:rPr lang="nl-BE" dirty="0"/>
              <a:t>Bedankt voor de vruchtbare samenwerking!</a:t>
            </a:r>
          </a:p>
        </p:txBody>
      </p:sp>
      <p:sp>
        <p:nvSpPr>
          <p:cNvPr id="4" name="Tijdelijke aanduiding voor dianummer 3"/>
          <p:cNvSpPr>
            <a:spLocks noGrp="1"/>
          </p:cNvSpPr>
          <p:nvPr>
            <p:ph type="sldNum" sz="quarter" idx="4294967295"/>
          </p:nvPr>
        </p:nvSpPr>
        <p:spPr>
          <a:xfrm>
            <a:off x="9448800" y="6356350"/>
            <a:ext cx="2743200" cy="365125"/>
          </a:xfrm>
        </p:spPr>
        <p:txBody>
          <a:bodyPr/>
          <a:lstStyle/>
          <a:p>
            <a:fld id="{C33FC180-8EA5-475A-B9A7-FCE9C8B4CFB8}" type="slidenum">
              <a:rPr lang="nl-BE" smtClean="0"/>
              <a:pPr/>
              <a:t>73</a:t>
            </a:fld>
            <a:endParaRPr lang="nl-BE" dirty="0"/>
          </a:p>
        </p:txBody>
      </p:sp>
    </p:spTree>
    <p:extLst>
      <p:ext uri="{BB962C8B-B14F-4D97-AF65-F5344CB8AC3E}">
        <p14:creationId xmlns:p14="http://schemas.microsoft.com/office/powerpoint/2010/main" val="114551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Bereikbaarheid en communicatie: </a:t>
            </a:r>
            <a:br>
              <a:rPr lang="nl-BE" dirty="0"/>
            </a:br>
            <a:r>
              <a:rPr lang="nl-NL" dirty="0"/>
              <a:t>Andere mogelijkheden om te mailen</a:t>
            </a:r>
            <a:endParaRPr lang="nl-BE" dirty="0"/>
          </a:p>
        </p:txBody>
      </p:sp>
      <p:sp>
        <p:nvSpPr>
          <p:cNvPr id="4" name="Tijdelijke aanduiding voor inhoud 3"/>
          <p:cNvSpPr>
            <a:spLocks noGrp="1"/>
          </p:cNvSpPr>
          <p:nvPr>
            <p:ph idx="1"/>
          </p:nvPr>
        </p:nvSpPr>
        <p:spPr/>
        <p:txBody>
          <a:bodyPr>
            <a:normAutofit fontScale="85000" lnSpcReduction="20000"/>
          </a:bodyPr>
          <a:lstStyle/>
          <a:p>
            <a:pPr marL="342900" lvl="0" indent="-342900"/>
            <a:r>
              <a:rPr lang="nl-NL" b="1" dirty="0"/>
              <a:t>Zivver</a:t>
            </a:r>
            <a:r>
              <a:rPr lang="nl-NL" dirty="0"/>
              <a:t> (systeem om veilig te mailen, plug-in): </a:t>
            </a:r>
          </a:p>
          <a:p>
            <a:pPr marL="0" lvl="0" indent="0">
              <a:buNone/>
            </a:pPr>
            <a:r>
              <a:rPr lang="nl-NL" b="1" dirty="0"/>
              <a:t>beveiliging gewone mail </a:t>
            </a:r>
            <a:r>
              <a:rPr lang="nl-NL" dirty="0"/>
              <a:t>om </a:t>
            </a:r>
            <a:r>
              <a:rPr lang="nl-NL" b="1" dirty="0"/>
              <a:t>gezondheidszorg gerelateerde gegevens</a:t>
            </a:r>
            <a:r>
              <a:rPr lang="nl-NL" dirty="0"/>
              <a:t> te verzenden naar andere zorgverleners. Dit kan nuttig zijn voor zorgverleners die </a:t>
            </a:r>
            <a:r>
              <a:rPr lang="nl-NL" b="1" dirty="0"/>
              <a:t>geen Riziv-nummer </a:t>
            </a:r>
            <a:r>
              <a:rPr lang="nl-NL" dirty="0"/>
              <a:t>hebben en dus niet beroep kunnen doen op </a:t>
            </a:r>
            <a:r>
              <a:rPr lang="nl-NL" dirty="0" err="1"/>
              <a:t>eHealthBox</a:t>
            </a:r>
            <a:r>
              <a:rPr lang="nl-NL" dirty="0"/>
              <a:t>, maar ook als je als zorgverlener een </a:t>
            </a:r>
            <a:r>
              <a:rPr lang="nl-NL" b="1" dirty="0"/>
              <a:t>groot bestand </a:t>
            </a:r>
            <a:r>
              <a:rPr lang="nl-NL" dirty="0"/>
              <a:t>wil versturen. Dit gaat niet altijd via </a:t>
            </a:r>
            <a:r>
              <a:rPr lang="nl-NL" dirty="0" err="1"/>
              <a:t>eHealthBox</a:t>
            </a:r>
            <a:endParaRPr lang="nl-NL" dirty="0"/>
          </a:p>
          <a:p>
            <a:pPr marL="0" lvl="0" indent="0">
              <a:buNone/>
            </a:pPr>
            <a:endParaRPr lang="nl-BE" dirty="0"/>
          </a:p>
          <a:p>
            <a:pPr marL="342900" lvl="0" indent="-342900"/>
            <a:r>
              <a:rPr lang="nl-NL" b="1" dirty="0"/>
              <a:t>ProtonMail</a:t>
            </a:r>
            <a:r>
              <a:rPr lang="nl-NL" dirty="0"/>
              <a:t>: </a:t>
            </a:r>
          </a:p>
          <a:p>
            <a:pPr marL="0" lvl="0" indent="0">
              <a:buNone/>
            </a:pPr>
            <a:r>
              <a:rPr lang="nl-NL" dirty="0"/>
              <a:t>aparte mailbox waarmee op een veilige manier gemaild kan worden, gratis.</a:t>
            </a:r>
          </a:p>
          <a:p>
            <a:pPr marL="0" lvl="0" indent="0">
              <a:buNone/>
            </a:pPr>
            <a:endParaRPr lang="nl-NL" dirty="0"/>
          </a:p>
          <a:p>
            <a:pPr marL="0" indent="0">
              <a:buNone/>
            </a:pPr>
            <a:r>
              <a:rPr lang="nl-NL" dirty="0">
                <a:solidFill>
                  <a:srgbClr val="C00000"/>
                </a:solidFill>
              </a:rPr>
              <a:t>Kritische noot: </a:t>
            </a:r>
            <a:r>
              <a:rPr lang="nl-NL" dirty="0"/>
              <a:t>Informeer u over de voor- en nadelen van verschillende systemen. </a:t>
            </a:r>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8</a:t>
            </a:fld>
            <a:endParaRPr lang="nl-BE" dirty="0"/>
          </a:p>
        </p:txBody>
      </p:sp>
    </p:spTree>
    <p:extLst>
      <p:ext uri="{BB962C8B-B14F-4D97-AF65-F5344CB8AC3E}">
        <p14:creationId xmlns:p14="http://schemas.microsoft.com/office/powerpoint/2010/main" val="101761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Bereikbaarheid en communicatie: </a:t>
            </a:r>
            <a:br>
              <a:rPr lang="nl-BE" dirty="0"/>
            </a:br>
            <a:r>
              <a:rPr lang="nl-BE" dirty="0"/>
              <a:t>GPG4Win </a:t>
            </a:r>
          </a:p>
        </p:txBody>
      </p:sp>
      <p:sp>
        <p:nvSpPr>
          <p:cNvPr id="4" name="Tijdelijke aanduiding voor inhoud 3"/>
          <p:cNvSpPr>
            <a:spLocks noGrp="1"/>
          </p:cNvSpPr>
          <p:nvPr>
            <p:ph idx="1"/>
          </p:nvPr>
        </p:nvSpPr>
        <p:spPr/>
        <p:txBody>
          <a:bodyPr>
            <a:normAutofit fontScale="85000" lnSpcReduction="10000"/>
          </a:bodyPr>
          <a:lstStyle/>
          <a:p>
            <a:pPr marL="0" indent="0">
              <a:buNone/>
            </a:pPr>
            <a:r>
              <a:rPr lang="nl-NL" dirty="0"/>
              <a:t>“GNU Privacy </a:t>
            </a:r>
            <a:r>
              <a:rPr lang="nl-NL" dirty="0" err="1"/>
              <a:t>Guard</a:t>
            </a:r>
            <a:r>
              <a:rPr lang="nl-NL" dirty="0"/>
              <a:t> for Windows”</a:t>
            </a:r>
          </a:p>
          <a:p>
            <a:pPr marL="0" indent="0">
              <a:buNone/>
            </a:pPr>
            <a:endParaRPr lang="nl-NL" dirty="0"/>
          </a:p>
          <a:p>
            <a:r>
              <a:rPr lang="nl-NL" dirty="0"/>
              <a:t>GPG4Win biedt de mogelijkheid tot integratie met mail toepassing Outlook </a:t>
            </a:r>
          </a:p>
          <a:p>
            <a:r>
              <a:rPr lang="nl-NL" dirty="0"/>
              <a:t>Eenvoudiger gebruik van te maken, omdat je niet zelf al te veel hoeft te goochelen met wachtwoorden en sleutels</a:t>
            </a:r>
          </a:p>
          <a:p>
            <a:pPr marL="0" indent="0">
              <a:buNone/>
            </a:pPr>
            <a:endParaRPr lang="nl-NL" dirty="0"/>
          </a:p>
          <a:p>
            <a:pPr marL="0" indent="0">
              <a:buNone/>
            </a:pPr>
            <a:endParaRPr lang="nl-NL" dirty="0"/>
          </a:p>
          <a:p>
            <a:pPr marL="0" indent="0">
              <a:buNone/>
            </a:pPr>
            <a:endParaRPr lang="nl-NL" dirty="0"/>
          </a:p>
          <a:p>
            <a:pPr marL="0" indent="0">
              <a:buNone/>
            </a:pPr>
            <a:r>
              <a:rPr lang="nl-NL" dirty="0">
                <a:solidFill>
                  <a:srgbClr val="C00000"/>
                </a:solidFill>
              </a:rPr>
              <a:t>Kritische noot: </a:t>
            </a:r>
            <a:r>
              <a:rPr lang="nl-NL" dirty="0"/>
              <a:t>Informeer u over de voor- en nadelen van verschillende systemen. </a:t>
            </a:r>
          </a:p>
          <a:p>
            <a:pPr marL="0" lvl="0" indent="0">
              <a:buNone/>
            </a:pPr>
            <a:endParaRPr lang="nl-BE" dirty="0"/>
          </a:p>
        </p:txBody>
      </p:sp>
      <p:sp>
        <p:nvSpPr>
          <p:cNvPr id="2" name="Tijdelijke aanduiding voor dianummer 1"/>
          <p:cNvSpPr>
            <a:spLocks noGrp="1"/>
          </p:cNvSpPr>
          <p:nvPr>
            <p:ph type="sldNum" sz="quarter" idx="12"/>
          </p:nvPr>
        </p:nvSpPr>
        <p:spPr/>
        <p:txBody>
          <a:bodyPr/>
          <a:lstStyle/>
          <a:p>
            <a:fld id="{C33FC180-8EA5-475A-B9A7-FCE9C8B4CFB8}" type="slidenum">
              <a:rPr lang="nl-BE" smtClean="0"/>
              <a:pPr/>
              <a:t>9</a:t>
            </a:fld>
            <a:endParaRPr lang="nl-BE" dirty="0"/>
          </a:p>
        </p:txBody>
      </p:sp>
    </p:spTree>
    <p:extLst>
      <p:ext uri="{BB962C8B-B14F-4D97-AF65-F5344CB8AC3E}">
        <p14:creationId xmlns:p14="http://schemas.microsoft.com/office/powerpoint/2010/main" val="36063536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KO" id="{162351FF-9B7F-451F-8E86-57EE1B270824}" vid="{0CC0E134-7C77-4D9A-9105-25DD976980D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1640</TotalTime>
  <Words>3631</Words>
  <Application>Microsoft Office PowerPoint</Application>
  <PresentationFormat>Breedbeeld</PresentationFormat>
  <Paragraphs>418</Paragraphs>
  <Slides>73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73</vt:i4>
      </vt:variant>
    </vt:vector>
  </HeadingPairs>
  <TitlesOfParts>
    <vt:vector size="79" baseType="lpstr">
      <vt:lpstr>Arial</vt:lpstr>
      <vt:lpstr>Calibri</vt:lpstr>
      <vt:lpstr>Calibri Light</vt:lpstr>
      <vt:lpstr>Times New Roman</vt:lpstr>
      <vt:lpstr>Wingdings</vt:lpstr>
      <vt:lpstr>Kantoorthema</vt:lpstr>
      <vt:lpstr>PowerPoint-presentatie</vt:lpstr>
      <vt:lpstr>Hoe ziet deze bijeenkomst eruit?</vt:lpstr>
      <vt:lpstr>Kennismaking:  Tafelronde</vt:lpstr>
      <vt:lpstr>Thema’s</vt:lpstr>
      <vt:lpstr>PowerPoint-presentatie</vt:lpstr>
      <vt:lpstr>Bereikbaarheid en communicatie:  eHealthBox</vt:lpstr>
      <vt:lpstr>Bereikbaarheid en communicatie:  kritische noot</vt:lpstr>
      <vt:lpstr>Bereikbaarheid en communicatie:  Andere mogelijkheden om te mailen</vt:lpstr>
      <vt:lpstr>Bereikbaarheid en communicatie:  GPG4Win </vt:lpstr>
      <vt:lpstr>Bereikbaarheid en communicatie:  Doctolib Siilo</vt:lpstr>
      <vt:lpstr>Bereikbaarheid en communicatie:  Andere mogelijkheden voor snelle,  veilige communicatie</vt:lpstr>
      <vt:lpstr>Bereikbaarheid en communicatie:  Andere mogelijkheden voor snelle,  veilige communicatie</vt:lpstr>
      <vt:lpstr>Bereikbaarheid en communicatie:  Helena</vt:lpstr>
      <vt:lpstr>Bereikbaarheid en communicatie:  Transferbox</vt:lpstr>
      <vt:lpstr>Bereikbaarheid en communicatie:  Enkele vragen</vt:lpstr>
      <vt:lpstr>Bereikbaarheid en communicatie:  </vt:lpstr>
      <vt:lpstr>PowerPoint-presentatie</vt:lpstr>
      <vt:lpstr>Kinesitherapievoorschrift: Welke gegevens moet een voorschrift bevatten om geldig te zijn?</vt:lpstr>
      <vt:lpstr>Kinesitherapievoorschrift:  </vt:lpstr>
      <vt:lpstr>Kinesitherapievoorschrift:  verschillende ziektebeschrijvingen</vt:lpstr>
      <vt:lpstr>Kinesitherapievoorschrift:  verplicht te vermelden op het voorschrift</vt:lpstr>
      <vt:lpstr>Kinesitherapievoorschrift:  wegwijzer kinesitherapie</vt:lpstr>
      <vt:lpstr>Kinesitherapievoorschrift:  Enkele vragen</vt:lpstr>
      <vt:lpstr>Kinesitherapievoorschrift:  besprekingen casussen</vt:lpstr>
      <vt:lpstr>Kinesitherapievoorschrift: casus 1</vt:lpstr>
      <vt:lpstr>Kinesitherapievoorschrift:  casus 1 - oplossing</vt:lpstr>
      <vt:lpstr>Kinesitherapievoorschrift:  casus 1 - oplossing</vt:lpstr>
      <vt:lpstr>Kinesitherapievoorschrift:  casus 1 - oplossing</vt:lpstr>
      <vt:lpstr>Kinesitherapievoorschrift:  casus 1 - oplossing</vt:lpstr>
      <vt:lpstr>Kinesitherapievoorschrift:  casus 1 - vervolg</vt:lpstr>
      <vt:lpstr>Kinesitherapievoorschrift:  casus 1 - vervolg - oplossing</vt:lpstr>
      <vt:lpstr>Kinesitherapievoorschrift:  casus 1 - vervolg - oplossing</vt:lpstr>
      <vt:lpstr>Kinesitherapievoorschrift:  casus 1 - vervolg - oplossing</vt:lpstr>
      <vt:lpstr>Kinesitherapievoorschrift: casus 2</vt:lpstr>
      <vt:lpstr>Kinesitherapievoorschrift:  casus 2 - oplossing</vt:lpstr>
      <vt:lpstr>Kinesitherapievoorschrift: casus 3</vt:lpstr>
      <vt:lpstr>Kinesitherapievoorschrift:  casus 3 - oplossing</vt:lpstr>
      <vt:lpstr>Kinesitherapievoorschrift: casus 4</vt:lpstr>
      <vt:lpstr>Kinesitherapievoorschrift:  casus 4 - oplossing</vt:lpstr>
      <vt:lpstr>Kinesitherapievoorschrift: uitzonderingen</vt:lpstr>
      <vt:lpstr>Kinesitherapievoorschrift: uitzonderingen</vt:lpstr>
      <vt:lpstr>Kinesitherapievoorschrift: uitzonderingen</vt:lpstr>
      <vt:lpstr>Kinesitherapievoorschrift: uitzonderingen</vt:lpstr>
      <vt:lpstr>Kinesitherapievoorschrift: uitzonderingen</vt:lpstr>
      <vt:lpstr>Kinesitherapievoorschrift</vt:lpstr>
      <vt:lpstr>PowerPoint-presentatie</vt:lpstr>
      <vt:lpstr>Samenwerking huisarts en kinesitherapeut: Consultatief kinesitherapeutisch onderzoek  met verslag</vt:lpstr>
      <vt:lpstr>Samenwerking huisarts en kinesitherapeut: Consultatief kinesitherapeutisch onderzoek  met verslag</vt:lpstr>
      <vt:lpstr>Samenwerking huisarts en kinesitherapeut: Het kinesitherapeutisch dossier bestaat uit 7 stappen</vt:lpstr>
      <vt:lpstr>Samenwerking huisarts en kinesitherapeut: Verslaggeving</vt:lpstr>
      <vt:lpstr>Samenwerking huisarts en kinesitherapeut: Kinesitherapeutisch diagnose</vt:lpstr>
      <vt:lpstr>Samenwerking huisarts en kinesitherapeut: Gegevensdeling vanuit de huisarts  </vt:lpstr>
      <vt:lpstr>Samenwerking huisarts en kinesitherapeut:</vt:lpstr>
      <vt:lpstr>PowerPoint-presentatie</vt:lpstr>
      <vt:lpstr>Bijzondere beroepsbekwaamheden in de kinesitherapie (BBK): </vt:lpstr>
      <vt:lpstr>Bijzondere beroepsbekwaamheden in de kinesitherapie (BBK): </vt:lpstr>
      <vt:lpstr>Bijzondere beroepsbekwaamheden in de kinesitherapie (BBK): criteria BBK </vt:lpstr>
      <vt:lpstr>Bijzondere beroepsbekwaamheden in de kinesitherapie (BBK): criteria BBK </vt:lpstr>
      <vt:lpstr>Bijzondere beroepsbekwaamheden in de kinesitherapie (BBK):</vt:lpstr>
      <vt:lpstr>Bijzondere beroepsbekwaamheden in de kinesitherapie (BBK):</vt:lpstr>
      <vt:lpstr>Bijzondere beroepsbekwaamheden in de kinesitherapie (BBK):</vt:lpstr>
      <vt:lpstr>Bijzondere beroepsbekwaamheden in de kinesitherapie (BBK):</vt:lpstr>
      <vt:lpstr>Bijzondere beroepsbekwaamheden in de kinesitherapie (BBK):</vt:lpstr>
      <vt:lpstr>Bijzondere beroepsbekwaamheden in de kinesitherapie (BBK):</vt:lpstr>
      <vt:lpstr>PowerPoint-presentatie</vt:lpstr>
      <vt:lpstr>Preventie binnen de kinesitherapie </vt:lpstr>
      <vt:lpstr>Preventie binnen de kinesitherapie: voorbeelden </vt:lpstr>
      <vt:lpstr>Preventie binnen de kinesitherapie:</vt:lpstr>
      <vt:lpstr>Preventie binnen de kinesitherapie:</vt:lpstr>
      <vt:lpstr>Preventie binnen de kinesitherapie: Enkele vragen </vt:lpstr>
      <vt:lpstr>Preventie binnen de kinesitherapie:</vt:lpstr>
      <vt:lpstr>Individuele rondvraag: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Sita Vreeling</dc:creator>
  <cp:lastModifiedBy>Alev Akin</cp:lastModifiedBy>
  <cp:revision>83</cp:revision>
  <dcterms:created xsi:type="dcterms:W3CDTF">2020-08-24T09:17:30Z</dcterms:created>
  <dcterms:modified xsi:type="dcterms:W3CDTF">2025-04-07T12:45:02Z</dcterms:modified>
</cp:coreProperties>
</file>