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57" r:id="rId3"/>
    <p:sldId id="322" r:id="rId4"/>
    <p:sldId id="259" r:id="rId5"/>
    <p:sldId id="258" r:id="rId6"/>
    <p:sldId id="363" r:id="rId7"/>
    <p:sldId id="355" r:id="rId8"/>
    <p:sldId id="356" r:id="rId9"/>
    <p:sldId id="357" r:id="rId10"/>
    <p:sldId id="358" r:id="rId11"/>
    <p:sldId id="359" r:id="rId12"/>
    <p:sldId id="360" r:id="rId13"/>
    <p:sldId id="361" r:id="rId14"/>
    <p:sldId id="362" r:id="rId15"/>
    <p:sldId id="333" r:id="rId16"/>
    <p:sldId id="353" r:id="rId17"/>
    <p:sldId id="365" r:id="rId18"/>
    <p:sldId id="366" r:id="rId19"/>
    <p:sldId id="334" r:id="rId20"/>
    <p:sldId id="335" r:id="rId21"/>
    <p:sldId id="367" r:id="rId22"/>
    <p:sldId id="336" r:id="rId23"/>
    <p:sldId id="354" r:id="rId24"/>
    <p:sldId id="337" r:id="rId25"/>
    <p:sldId id="338" r:id="rId26"/>
    <p:sldId id="339" r:id="rId27"/>
    <p:sldId id="331" r:id="rId28"/>
    <p:sldId id="341" r:id="rId29"/>
    <p:sldId id="342" r:id="rId30"/>
    <p:sldId id="343" r:id="rId31"/>
    <p:sldId id="368" r:id="rId32"/>
    <p:sldId id="369" r:id="rId33"/>
    <p:sldId id="370" r:id="rId34"/>
    <p:sldId id="371" r:id="rId35"/>
    <p:sldId id="372" r:id="rId36"/>
    <p:sldId id="373" r:id="rId37"/>
    <p:sldId id="374" r:id="rId38"/>
    <p:sldId id="375" r:id="rId39"/>
    <p:sldId id="344" r:id="rId40"/>
    <p:sldId id="345" r:id="rId41"/>
    <p:sldId id="346" r:id="rId42"/>
    <p:sldId id="347" r:id="rId43"/>
    <p:sldId id="348" r:id="rId44"/>
    <p:sldId id="349" r:id="rId45"/>
    <p:sldId id="376" r:id="rId46"/>
    <p:sldId id="377" r:id="rId47"/>
    <p:sldId id="350" r:id="rId48"/>
    <p:sldId id="351" r:id="rId49"/>
    <p:sldId id="352" r:id="rId50"/>
    <p:sldId id="340" r:id="rId51"/>
    <p:sldId id="262" r:id="rId52"/>
    <p:sldId id="329" r:id="rId53"/>
    <p:sldId id="326" r:id="rId54"/>
    <p:sldId id="265" r:id="rId55"/>
    <p:sldId id="327" r:id="rId56"/>
    <p:sldId id="330" r:id="rId57"/>
    <p:sldId id="378" r:id="rId58"/>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9E5FF12E-7A2D-48D1-9FB2-6F675B13DDCC}">
          <p14:sldIdLst>
            <p14:sldId id="256"/>
            <p14:sldId id="257"/>
            <p14:sldId id="322"/>
            <p14:sldId id="259"/>
            <p14:sldId id="258"/>
            <p14:sldId id="363"/>
            <p14:sldId id="355"/>
            <p14:sldId id="356"/>
            <p14:sldId id="357"/>
            <p14:sldId id="358"/>
            <p14:sldId id="359"/>
            <p14:sldId id="360"/>
            <p14:sldId id="361"/>
            <p14:sldId id="362"/>
            <p14:sldId id="333"/>
            <p14:sldId id="353"/>
            <p14:sldId id="365"/>
            <p14:sldId id="366"/>
            <p14:sldId id="334"/>
            <p14:sldId id="335"/>
            <p14:sldId id="367"/>
            <p14:sldId id="336"/>
            <p14:sldId id="354"/>
            <p14:sldId id="337"/>
            <p14:sldId id="338"/>
            <p14:sldId id="339"/>
            <p14:sldId id="331"/>
            <p14:sldId id="341"/>
            <p14:sldId id="342"/>
            <p14:sldId id="343"/>
            <p14:sldId id="368"/>
            <p14:sldId id="369"/>
            <p14:sldId id="370"/>
            <p14:sldId id="371"/>
            <p14:sldId id="372"/>
            <p14:sldId id="373"/>
            <p14:sldId id="374"/>
            <p14:sldId id="375"/>
            <p14:sldId id="344"/>
            <p14:sldId id="345"/>
            <p14:sldId id="346"/>
            <p14:sldId id="347"/>
            <p14:sldId id="348"/>
            <p14:sldId id="349"/>
            <p14:sldId id="376"/>
            <p14:sldId id="377"/>
            <p14:sldId id="350"/>
            <p14:sldId id="351"/>
            <p14:sldId id="352"/>
            <p14:sldId id="340"/>
            <p14:sldId id="262"/>
            <p14:sldId id="329"/>
            <p14:sldId id="326"/>
            <p14:sldId id="265"/>
            <p14:sldId id="327"/>
            <p14:sldId id="330"/>
            <p14:sldId id="37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E43501-98EA-90FE-9B55-B1B36985DFB5}" name="Nele Adriaenssens" initials="NA" userId="S::NELE.ADRIAENSSENS@uzbrussel.be::72af51c1-0f46-46e3-a050-58ad3639461f" providerId="AD"/>
  <p188:author id="{B7E1D612-BC50-1F0B-15BC-10AFD110B976}" name="Jo Van Hoof" initials="JV" userId="S::jo.vanhoof@domusmedica.be::25bd441c-3775-4758-9748-052c6a132550" providerId="AD"/>
  <p188:author id="{758F9F33-4446-EDAC-F91E-0985C36BA2E8}" name="An De Groef" initials="" userId="S::ADeGroef@ad.ua.ac.be::341142a5-734b-4b04-9958-63d532c55e3c" providerId="AD"/>
  <p188:author id="{AA8BEAF9-9175-3A8B-BFA0-720ACCA17155}" name="Alev Akin" initials="AA" userId="S::alev@huisvoorgezondheid.be::8497942c-4669-488a-a434-8436549775c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851" autoAdjust="0"/>
    <p:restoredTop sz="74207" autoAdjust="0"/>
  </p:normalViewPr>
  <p:slideViewPr>
    <p:cSldViewPr snapToGrid="0">
      <p:cViewPr varScale="1">
        <p:scale>
          <a:sx n="74" d="100"/>
          <a:sy n="74" d="100"/>
        </p:scale>
        <p:origin x="1194" y="29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974BFA-4717-40A0-BA1D-CBEE5772F40B}" type="datetimeFigureOut">
              <a:rPr lang="nl-BE" smtClean="0"/>
              <a:t>12/02/2026</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603689-B7BB-40BC-AED4-CC91CCBADF78}" type="slidenum">
              <a:rPr lang="nl-BE" smtClean="0"/>
              <a:t>‹nr.›</a:t>
            </a:fld>
            <a:endParaRPr lang="nl-BE"/>
          </a:p>
        </p:txBody>
      </p:sp>
    </p:spTree>
    <p:extLst>
      <p:ext uri="{BB962C8B-B14F-4D97-AF65-F5344CB8AC3E}">
        <p14:creationId xmlns:p14="http://schemas.microsoft.com/office/powerpoint/2010/main" val="2925489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2E603689-B7BB-40BC-AED4-CC91CCBADF78}" type="slidenum">
              <a:rPr lang="nl-BE" smtClean="0"/>
              <a:t>1</a:t>
            </a:fld>
            <a:endParaRPr lang="nl-BE"/>
          </a:p>
        </p:txBody>
      </p:sp>
    </p:spTree>
    <p:extLst>
      <p:ext uri="{BB962C8B-B14F-4D97-AF65-F5344CB8AC3E}">
        <p14:creationId xmlns:p14="http://schemas.microsoft.com/office/powerpoint/2010/main" val="1396102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BDC44-B1BD-6864-E4A0-471523A78EC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4A3C16E-C544-0819-6963-1663ACACD57B}"/>
              </a:ext>
            </a:extLst>
          </p:cNvPr>
          <p:cNvSpPr>
            <a:spLocks noGrp="1" noRot="1" noChangeAspect="1"/>
          </p:cNvSpPr>
          <p:nvPr>
            <p:ph type="sldImg"/>
          </p:nvPr>
        </p:nvSpPr>
        <p:spPr/>
        <p:txBody>
          <a:bodyPr/>
          <a:lstStyle/>
          <a:p>
            <a:endParaRPr lang="nl-BE"/>
          </a:p>
        </p:txBody>
      </p:sp>
      <p:sp>
        <p:nvSpPr>
          <p:cNvPr id="3" name="Tijdelijke aanduiding voor notities 2">
            <a:extLst>
              <a:ext uri="{FF2B5EF4-FFF2-40B4-BE49-F238E27FC236}">
                <a16:creationId xmlns:a16="http://schemas.microsoft.com/office/drawing/2014/main" id="{34E807C9-C4E8-B075-6323-7A3095A5CD75}"/>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F2122A7C-53B9-A270-9C70-511853414C6E}"/>
              </a:ext>
            </a:extLst>
          </p:cNvPr>
          <p:cNvSpPr>
            <a:spLocks noGrp="1"/>
          </p:cNvSpPr>
          <p:nvPr>
            <p:ph type="sldNum" sz="quarter" idx="5"/>
          </p:nvPr>
        </p:nvSpPr>
        <p:spPr/>
        <p:txBody>
          <a:bodyPr/>
          <a:lstStyle/>
          <a:p>
            <a:fld id="{2E603689-B7BB-40BC-AED4-CC91CCBADF78}" type="slidenum">
              <a:rPr lang="nl-BE" smtClean="0"/>
              <a:t>14</a:t>
            </a:fld>
            <a:endParaRPr lang="nl-BE"/>
          </a:p>
        </p:txBody>
      </p:sp>
    </p:spTree>
    <p:extLst>
      <p:ext uri="{BB962C8B-B14F-4D97-AF65-F5344CB8AC3E}">
        <p14:creationId xmlns:p14="http://schemas.microsoft.com/office/powerpoint/2010/main" val="3277911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l-BE"/>
          </a:p>
        </p:txBody>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2E603689-B7BB-40BC-AED4-CC91CCBADF78}" type="slidenum">
              <a:rPr lang="nl-BE" smtClean="0"/>
              <a:t>15</a:t>
            </a:fld>
            <a:endParaRPr lang="nl-BE"/>
          </a:p>
        </p:txBody>
      </p:sp>
    </p:spTree>
    <p:extLst>
      <p:ext uri="{BB962C8B-B14F-4D97-AF65-F5344CB8AC3E}">
        <p14:creationId xmlns:p14="http://schemas.microsoft.com/office/powerpoint/2010/main" val="552146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236F7-85DA-9CBF-D780-D9739B0B7A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59F7E-8807-F49C-8311-A7A877154DE3}"/>
              </a:ext>
            </a:extLst>
          </p:cNvPr>
          <p:cNvSpPr>
            <a:spLocks noGrp="1" noRot="1" noChangeAspect="1"/>
          </p:cNvSpPr>
          <p:nvPr>
            <p:ph type="sldImg"/>
          </p:nvPr>
        </p:nvSpPr>
        <p:spPr/>
        <p:txBody>
          <a:bodyPr/>
          <a:lstStyle/>
          <a:p>
            <a:endParaRPr lang="nl-BE"/>
          </a:p>
        </p:txBody>
      </p:sp>
      <p:sp>
        <p:nvSpPr>
          <p:cNvPr id="3" name="Notes Placeholder 2">
            <a:extLst>
              <a:ext uri="{FF2B5EF4-FFF2-40B4-BE49-F238E27FC236}">
                <a16:creationId xmlns:a16="http://schemas.microsoft.com/office/drawing/2014/main" id="{C70EA80E-AA97-81B5-27DA-8F7492D66128}"/>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6E6E704C-0291-ABF2-8D6C-55426ECC3583}"/>
              </a:ext>
            </a:extLst>
          </p:cNvPr>
          <p:cNvSpPr>
            <a:spLocks noGrp="1"/>
          </p:cNvSpPr>
          <p:nvPr>
            <p:ph type="sldNum" sz="quarter" idx="5"/>
          </p:nvPr>
        </p:nvSpPr>
        <p:spPr/>
        <p:txBody>
          <a:bodyPr/>
          <a:lstStyle/>
          <a:p>
            <a:fld id="{2E603689-B7BB-40BC-AED4-CC91CCBADF78}" type="slidenum">
              <a:rPr lang="nl-BE" smtClean="0"/>
              <a:t>16</a:t>
            </a:fld>
            <a:endParaRPr lang="nl-BE"/>
          </a:p>
        </p:txBody>
      </p:sp>
    </p:spTree>
    <p:extLst>
      <p:ext uri="{BB962C8B-B14F-4D97-AF65-F5344CB8AC3E}">
        <p14:creationId xmlns:p14="http://schemas.microsoft.com/office/powerpoint/2010/main" val="1643890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A1D0B-7565-7DD3-79B4-51A8006BCC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55455A-497F-7A02-CCE4-B2657C3643FB}"/>
              </a:ext>
            </a:extLst>
          </p:cNvPr>
          <p:cNvSpPr>
            <a:spLocks noGrp="1" noRot="1" noChangeAspect="1"/>
          </p:cNvSpPr>
          <p:nvPr>
            <p:ph type="sldImg"/>
          </p:nvPr>
        </p:nvSpPr>
        <p:spPr/>
        <p:txBody>
          <a:bodyPr/>
          <a:lstStyle/>
          <a:p>
            <a:endParaRPr lang="nl-BE"/>
          </a:p>
        </p:txBody>
      </p:sp>
      <p:sp>
        <p:nvSpPr>
          <p:cNvPr id="3" name="Notes Placeholder 2">
            <a:extLst>
              <a:ext uri="{FF2B5EF4-FFF2-40B4-BE49-F238E27FC236}">
                <a16:creationId xmlns:a16="http://schemas.microsoft.com/office/drawing/2014/main" id="{E4A26535-21C6-B4D2-8B58-7557A09FA99E}"/>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5DAC70F6-06F1-3E4F-C850-053F63E20757}"/>
              </a:ext>
            </a:extLst>
          </p:cNvPr>
          <p:cNvSpPr>
            <a:spLocks noGrp="1"/>
          </p:cNvSpPr>
          <p:nvPr>
            <p:ph type="sldNum" sz="quarter" idx="5"/>
          </p:nvPr>
        </p:nvSpPr>
        <p:spPr/>
        <p:txBody>
          <a:bodyPr/>
          <a:lstStyle/>
          <a:p>
            <a:fld id="{2E603689-B7BB-40BC-AED4-CC91CCBADF78}" type="slidenum">
              <a:rPr lang="nl-BE" smtClean="0"/>
              <a:t>17</a:t>
            </a:fld>
            <a:endParaRPr lang="nl-BE"/>
          </a:p>
        </p:txBody>
      </p:sp>
    </p:spTree>
    <p:extLst>
      <p:ext uri="{BB962C8B-B14F-4D97-AF65-F5344CB8AC3E}">
        <p14:creationId xmlns:p14="http://schemas.microsoft.com/office/powerpoint/2010/main" val="401418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9DEFE-57B0-E67A-4D4C-4485E2A68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D63EF-453F-5516-CAB2-0089281C2CC7}"/>
              </a:ext>
            </a:extLst>
          </p:cNvPr>
          <p:cNvSpPr>
            <a:spLocks noGrp="1" noRot="1" noChangeAspect="1"/>
          </p:cNvSpPr>
          <p:nvPr>
            <p:ph type="sldImg"/>
          </p:nvPr>
        </p:nvSpPr>
        <p:spPr/>
        <p:txBody>
          <a:bodyPr/>
          <a:lstStyle/>
          <a:p>
            <a:endParaRPr lang="nl-BE"/>
          </a:p>
        </p:txBody>
      </p:sp>
      <p:sp>
        <p:nvSpPr>
          <p:cNvPr id="3" name="Notes Placeholder 2">
            <a:extLst>
              <a:ext uri="{FF2B5EF4-FFF2-40B4-BE49-F238E27FC236}">
                <a16:creationId xmlns:a16="http://schemas.microsoft.com/office/drawing/2014/main" id="{C3B00860-A80F-F837-D676-A5C3452DF5F4}"/>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2C2AE6D3-912E-01C4-AE4C-CBA0458A36FB}"/>
              </a:ext>
            </a:extLst>
          </p:cNvPr>
          <p:cNvSpPr>
            <a:spLocks noGrp="1"/>
          </p:cNvSpPr>
          <p:nvPr>
            <p:ph type="sldNum" sz="quarter" idx="5"/>
          </p:nvPr>
        </p:nvSpPr>
        <p:spPr/>
        <p:txBody>
          <a:bodyPr/>
          <a:lstStyle/>
          <a:p>
            <a:fld id="{2E603689-B7BB-40BC-AED4-CC91CCBADF78}" type="slidenum">
              <a:rPr lang="nl-BE" smtClean="0"/>
              <a:t>18</a:t>
            </a:fld>
            <a:endParaRPr lang="nl-BE"/>
          </a:p>
        </p:txBody>
      </p:sp>
    </p:spTree>
    <p:extLst>
      <p:ext uri="{BB962C8B-B14F-4D97-AF65-F5344CB8AC3E}">
        <p14:creationId xmlns:p14="http://schemas.microsoft.com/office/powerpoint/2010/main" val="3246677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E603689-B7BB-40BC-AED4-CC91CCBADF78}" type="slidenum">
              <a:rPr lang="nl-BE" smtClean="0"/>
              <a:t>19</a:t>
            </a:fld>
            <a:endParaRPr lang="nl-BE"/>
          </a:p>
        </p:txBody>
      </p:sp>
    </p:spTree>
    <p:extLst>
      <p:ext uri="{BB962C8B-B14F-4D97-AF65-F5344CB8AC3E}">
        <p14:creationId xmlns:p14="http://schemas.microsoft.com/office/powerpoint/2010/main" val="3470031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E603689-B7BB-40BC-AED4-CC91CCBADF78}" type="slidenum">
              <a:rPr lang="nl-BE" smtClean="0"/>
              <a:t>20</a:t>
            </a:fld>
            <a:endParaRPr lang="nl-BE"/>
          </a:p>
        </p:txBody>
      </p:sp>
    </p:spTree>
    <p:extLst>
      <p:ext uri="{BB962C8B-B14F-4D97-AF65-F5344CB8AC3E}">
        <p14:creationId xmlns:p14="http://schemas.microsoft.com/office/powerpoint/2010/main" val="2520502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BF2C3-49E5-DE93-E8DA-DEA5494FED7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E2B2CBE-5D95-3CD8-93F5-EFDB746017C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E60F689-5D58-F3A9-A79E-F50485C39BE5}"/>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C6093FFA-01F7-A1A6-8135-23D3CBC02A31}"/>
              </a:ext>
            </a:extLst>
          </p:cNvPr>
          <p:cNvSpPr>
            <a:spLocks noGrp="1"/>
          </p:cNvSpPr>
          <p:nvPr>
            <p:ph type="sldNum" sz="quarter" idx="5"/>
          </p:nvPr>
        </p:nvSpPr>
        <p:spPr/>
        <p:txBody>
          <a:bodyPr/>
          <a:lstStyle/>
          <a:p>
            <a:fld id="{2E603689-B7BB-40BC-AED4-CC91CCBADF78}" type="slidenum">
              <a:rPr lang="nl-BE" smtClean="0"/>
              <a:t>21</a:t>
            </a:fld>
            <a:endParaRPr lang="nl-BE"/>
          </a:p>
        </p:txBody>
      </p:sp>
    </p:spTree>
    <p:extLst>
      <p:ext uri="{BB962C8B-B14F-4D97-AF65-F5344CB8AC3E}">
        <p14:creationId xmlns:p14="http://schemas.microsoft.com/office/powerpoint/2010/main" val="685408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BE"/>
          </a:p>
        </p:txBody>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E603689-B7BB-40BC-AED4-CC91CCBADF78}" type="slidenum">
              <a:rPr lang="nl-BE" smtClean="0"/>
              <a:t>22</a:t>
            </a:fld>
            <a:endParaRPr lang="nl-BE"/>
          </a:p>
        </p:txBody>
      </p:sp>
    </p:spTree>
    <p:extLst>
      <p:ext uri="{BB962C8B-B14F-4D97-AF65-F5344CB8AC3E}">
        <p14:creationId xmlns:p14="http://schemas.microsoft.com/office/powerpoint/2010/main" val="1566857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A318C-AB9A-4475-F5B6-38239B60019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D76F0B8-2894-F6C0-9AEE-9AF5A60B1736}"/>
              </a:ext>
            </a:extLst>
          </p:cNvPr>
          <p:cNvSpPr>
            <a:spLocks noGrp="1" noRot="1" noChangeAspect="1"/>
          </p:cNvSpPr>
          <p:nvPr>
            <p:ph type="sldImg"/>
          </p:nvPr>
        </p:nvSpPr>
        <p:spPr/>
        <p:txBody>
          <a:bodyPr/>
          <a:lstStyle/>
          <a:p>
            <a:endParaRPr lang="nl-BE"/>
          </a:p>
        </p:txBody>
      </p:sp>
      <p:sp>
        <p:nvSpPr>
          <p:cNvPr id="3" name="Tijdelijke aanduiding voor notities 2">
            <a:extLst>
              <a:ext uri="{FF2B5EF4-FFF2-40B4-BE49-F238E27FC236}">
                <a16:creationId xmlns:a16="http://schemas.microsoft.com/office/drawing/2014/main" id="{F5943F17-EA77-2C45-1364-999366E15C31}"/>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B72C744A-C8DC-5E2C-8942-25F7FB368613}"/>
              </a:ext>
            </a:extLst>
          </p:cNvPr>
          <p:cNvSpPr>
            <a:spLocks noGrp="1"/>
          </p:cNvSpPr>
          <p:nvPr>
            <p:ph type="sldNum" sz="quarter" idx="5"/>
          </p:nvPr>
        </p:nvSpPr>
        <p:spPr/>
        <p:txBody>
          <a:bodyPr/>
          <a:lstStyle/>
          <a:p>
            <a:fld id="{2E603689-B7BB-40BC-AED4-CC91CCBADF78}" type="slidenum">
              <a:rPr lang="nl-BE" smtClean="0"/>
              <a:t>23</a:t>
            </a:fld>
            <a:endParaRPr lang="nl-BE"/>
          </a:p>
        </p:txBody>
      </p:sp>
    </p:spTree>
    <p:extLst>
      <p:ext uri="{BB962C8B-B14F-4D97-AF65-F5344CB8AC3E}">
        <p14:creationId xmlns:p14="http://schemas.microsoft.com/office/powerpoint/2010/main" val="1706933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E2B7C-5E02-0987-D7AE-B84E16A9998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7E262BB-4F57-6A87-3768-7C7482BBE357}"/>
              </a:ext>
            </a:extLst>
          </p:cNvPr>
          <p:cNvSpPr>
            <a:spLocks noGrp="1" noRot="1" noChangeAspect="1"/>
          </p:cNvSpPr>
          <p:nvPr>
            <p:ph type="sldImg"/>
          </p:nvPr>
        </p:nvSpPr>
        <p:spPr/>
        <p:txBody>
          <a:bodyPr/>
          <a:lstStyle/>
          <a:p>
            <a:endParaRPr lang="nl-BE"/>
          </a:p>
        </p:txBody>
      </p:sp>
      <p:sp>
        <p:nvSpPr>
          <p:cNvPr id="3" name="Tijdelijke aanduiding voor notities 2">
            <a:extLst>
              <a:ext uri="{FF2B5EF4-FFF2-40B4-BE49-F238E27FC236}">
                <a16:creationId xmlns:a16="http://schemas.microsoft.com/office/drawing/2014/main" id="{D30C5CF0-A616-60D7-F7C5-84482EB8F841}"/>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62A7F87B-AC94-8360-C6F8-EA2EDA115E1D}"/>
              </a:ext>
            </a:extLst>
          </p:cNvPr>
          <p:cNvSpPr>
            <a:spLocks noGrp="1"/>
          </p:cNvSpPr>
          <p:nvPr>
            <p:ph type="sldNum" sz="quarter" idx="5"/>
          </p:nvPr>
        </p:nvSpPr>
        <p:spPr/>
        <p:txBody>
          <a:bodyPr/>
          <a:lstStyle/>
          <a:p>
            <a:fld id="{2E603689-B7BB-40BC-AED4-CC91CCBADF78}" type="slidenum">
              <a:rPr lang="nl-BE" smtClean="0"/>
              <a:t>6</a:t>
            </a:fld>
            <a:endParaRPr lang="nl-BE"/>
          </a:p>
        </p:txBody>
      </p:sp>
    </p:spTree>
    <p:extLst>
      <p:ext uri="{BB962C8B-B14F-4D97-AF65-F5344CB8AC3E}">
        <p14:creationId xmlns:p14="http://schemas.microsoft.com/office/powerpoint/2010/main" val="4049671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BE"/>
          </a:p>
        </p:txBody>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E603689-B7BB-40BC-AED4-CC91CCBADF78}" type="slidenum">
              <a:rPr lang="nl-BE" smtClean="0"/>
              <a:t>25</a:t>
            </a:fld>
            <a:endParaRPr lang="nl-BE"/>
          </a:p>
        </p:txBody>
      </p:sp>
    </p:spTree>
    <p:extLst>
      <p:ext uri="{BB962C8B-B14F-4D97-AF65-F5344CB8AC3E}">
        <p14:creationId xmlns:p14="http://schemas.microsoft.com/office/powerpoint/2010/main" val="1066337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E603689-B7BB-40BC-AED4-CC91CCBADF78}" type="slidenum">
              <a:rPr lang="nl-BE" smtClean="0"/>
              <a:t>29</a:t>
            </a:fld>
            <a:endParaRPr lang="nl-BE"/>
          </a:p>
        </p:txBody>
      </p:sp>
    </p:spTree>
    <p:extLst>
      <p:ext uri="{BB962C8B-B14F-4D97-AF65-F5344CB8AC3E}">
        <p14:creationId xmlns:p14="http://schemas.microsoft.com/office/powerpoint/2010/main" val="1486182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E603689-B7BB-40BC-AED4-CC91CCBADF78}" type="slidenum">
              <a:rPr lang="nl-BE" smtClean="0"/>
              <a:t>30</a:t>
            </a:fld>
            <a:endParaRPr lang="nl-BE"/>
          </a:p>
        </p:txBody>
      </p:sp>
    </p:spTree>
    <p:extLst>
      <p:ext uri="{BB962C8B-B14F-4D97-AF65-F5344CB8AC3E}">
        <p14:creationId xmlns:p14="http://schemas.microsoft.com/office/powerpoint/2010/main" val="183653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9AD08-B096-6C0C-2D7C-84449C1F54D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9A3F7AB-E658-A68D-C555-3561F828705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EA3A765-57E8-6FBC-D891-ACCE491367C4}"/>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B9AFA0B7-008E-49DF-BB53-FB67A97A6789}"/>
              </a:ext>
            </a:extLst>
          </p:cNvPr>
          <p:cNvSpPr>
            <a:spLocks noGrp="1"/>
          </p:cNvSpPr>
          <p:nvPr>
            <p:ph type="sldNum" sz="quarter" idx="5"/>
          </p:nvPr>
        </p:nvSpPr>
        <p:spPr/>
        <p:txBody>
          <a:bodyPr/>
          <a:lstStyle/>
          <a:p>
            <a:fld id="{2E603689-B7BB-40BC-AED4-CC91CCBADF78}" type="slidenum">
              <a:rPr lang="nl-BE" smtClean="0"/>
              <a:t>31</a:t>
            </a:fld>
            <a:endParaRPr lang="nl-BE"/>
          </a:p>
        </p:txBody>
      </p:sp>
    </p:spTree>
    <p:extLst>
      <p:ext uri="{BB962C8B-B14F-4D97-AF65-F5344CB8AC3E}">
        <p14:creationId xmlns:p14="http://schemas.microsoft.com/office/powerpoint/2010/main" val="3314423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C0766-65DA-18C9-FBAB-89EF5C4EFED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FD5ED14-5888-2129-6902-42F57ABA12C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5D21A5B-2B42-D981-F345-7EA2DEC448AA}"/>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8972322D-EA24-129F-AC76-39B6FCE15411}"/>
              </a:ext>
            </a:extLst>
          </p:cNvPr>
          <p:cNvSpPr>
            <a:spLocks noGrp="1"/>
          </p:cNvSpPr>
          <p:nvPr>
            <p:ph type="sldNum" sz="quarter" idx="5"/>
          </p:nvPr>
        </p:nvSpPr>
        <p:spPr/>
        <p:txBody>
          <a:bodyPr/>
          <a:lstStyle/>
          <a:p>
            <a:fld id="{2E603689-B7BB-40BC-AED4-CC91CCBADF78}" type="slidenum">
              <a:rPr lang="nl-BE" smtClean="0"/>
              <a:t>32</a:t>
            </a:fld>
            <a:endParaRPr lang="nl-BE"/>
          </a:p>
        </p:txBody>
      </p:sp>
    </p:spTree>
    <p:extLst>
      <p:ext uri="{BB962C8B-B14F-4D97-AF65-F5344CB8AC3E}">
        <p14:creationId xmlns:p14="http://schemas.microsoft.com/office/powerpoint/2010/main" val="392900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0C785-7457-D0AA-36F1-C5BC1CDB1BF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51107D4-F99C-7C0D-1B5D-58B16554C6F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2DA2227-492A-426A-B70A-A2308454FA0A}"/>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A60B1CB1-61B0-8BD9-1F8E-EE38D7551F00}"/>
              </a:ext>
            </a:extLst>
          </p:cNvPr>
          <p:cNvSpPr>
            <a:spLocks noGrp="1"/>
          </p:cNvSpPr>
          <p:nvPr>
            <p:ph type="sldNum" sz="quarter" idx="5"/>
          </p:nvPr>
        </p:nvSpPr>
        <p:spPr/>
        <p:txBody>
          <a:bodyPr/>
          <a:lstStyle/>
          <a:p>
            <a:fld id="{2E603689-B7BB-40BC-AED4-CC91CCBADF78}" type="slidenum">
              <a:rPr lang="nl-BE" smtClean="0"/>
              <a:t>33</a:t>
            </a:fld>
            <a:endParaRPr lang="nl-BE"/>
          </a:p>
        </p:txBody>
      </p:sp>
    </p:spTree>
    <p:extLst>
      <p:ext uri="{BB962C8B-B14F-4D97-AF65-F5344CB8AC3E}">
        <p14:creationId xmlns:p14="http://schemas.microsoft.com/office/powerpoint/2010/main" val="699822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60CC1-274A-6C00-271A-55CCF153315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4F1455D-336A-5594-F3B6-B68484CEA80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EB9DFAB-F27A-DEB1-71FA-A642E3C9346E}"/>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AE3F6669-4A4F-EB49-7FA4-D9E46AF63756}"/>
              </a:ext>
            </a:extLst>
          </p:cNvPr>
          <p:cNvSpPr>
            <a:spLocks noGrp="1"/>
          </p:cNvSpPr>
          <p:nvPr>
            <p:ph type="sldNum" sz="quarter" idx="5"/>
          </p:nvPr>
        </p:nvSpPr>
        <p:spPr/>
        <p:txBody>
          <a:bodyPr/>
          <a:lstStyle/>
          <a:p>
            <a:fld id="{2E603689-B7BB-40BC-AED4-CC91CCBADF78}" type="slidenum">
              <a:rPr lang="nl-BE" smtClean="0"/>
              <a:t>34</a:t>
            </a:fld>
            <a:endParaRPr lang="nl-BE"/>
          </a:p>
        </p:txBody>
      </p:sp>
    </p:spTree>
    <p:extLst>
      <p:ext uri="{BB962C8B-B14F-4D97-AF65-F5344CB8AC3E}">
        <p14:creationId xmlns:p14="http://schemas.microsoft.com/office/powerpoint/2010/main" val="3031142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67C6B-E723-D5D4-6867-AC7A66EDA55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9AECCAA-5439-72B9-24FD-209A159E495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A073889-9444-F8F2-5486-70F536CB26D1}"/>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5FCD9895-5FDC-909A-6AF6-34D41600B545}"/>
              </a:ext>
            </a:extLst>
          </p:cNvPr>
          <p:cNvSpPr>
            <a:spLocks noGrp="1"/>
          </p:cNvSpPr>
          <p:nvPr>
            <p:ph type="sldNum" sz="quarter" idx="5"/>
          </p:nvPr>
        </p:nvSpPr>
        <p:spPr/>
        <p:txBody>
          <a:bodyPr/>
          <a:lstStyle/>
          <a:p>
            <a:fld id="{2E603689-B7BB-40BC-AED4-CC91CCBADF78}" type="slidenum">
              <a:rPr lang="nl-BE" smtClean="0"/>
              <a:t>35</a:t>
            </a:fld>
            <a:endParaRPr lang="nl-BE"/>
          </a:p>
        </p:txBody>
      </p:sp>
    </p:spTree>
    <p:extLst>
      <p:ext uri="{BB962C8B-B14F-4D97-AF65-F5344CB8AC3E}">
        <p14:creationId xmlns:p14="http://schemas.microsoft.com/office/powerpoint/2010/main" val="4069805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26C19-6B6F-8CF3-1B6D-2C5A75D6AB9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F50CBB5-4DAC-F317-1243-576043D79D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37E8F1C-9F13-088B-C10A-EBB0E6C68A9F}"/>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0C6064F8-41D2-74E0-9ACE-D2D7FDEA23C5}"/>
              </a:ext>
            </a:extLst>
          </p:cNvPr>
          <p:cNvSpPr>
            <a:spLocks noGrp="1"/>
          </p:cNvSpPr>
          <p:nvPr>
            <p:ph type="sldNum" sz="quarter" idx="5"/>
          </p:nvPr>
        </p:nvSpPr>
        <p:spPr/>
        <p:txBody>
          <a:bodyPr/>
          <a:lstStyle/>
          <a:p>
            <a:fld id="{2E603689-B7BB-40BC-AED4-CC91CCBADF78}" type="slidenum">
              <a:rPr lang="nl-BE" smtClean="0"/>
              <a:t>36</a:t>
            </a:fld>
            <a:endParaRPr lang="nl-BE"/>
          </a:p>
        </p:txBody>
      </p:sp>
    </p:spTree>
    <p:extLst>
      <p:ext uri="{BB962C8B-B14F-4D97-AF65-F5344CB8AC3E}">
        <p14:creationId xmlns:p14="http://schemas.microsoft.com/office/powerpoint/2010/main" val="41775392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5D551-8A8D-7A4F-9F88-858D0BE7E29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9B43A86-FA58-3F3B-714D-DB0DA6D2712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8486325-3308-3CF4-626D-C8555FB26043}"/>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0D5C2729-5EE7-AB70-D44D-10DD4F50E595}"/>
              </a:ext>
            </a:extLst>
          </p:cNvPr>
          <p:cNvSpPr>
            <a:spLocks noGrp="1"/>
          </p:cNvSpPr>
          <p:nvPr>
            <p:ph type="sldNum" sz="quarter" idx="5"/>
          </p:nvPr>
        </p:nvSpPr>
        <p:spPr/>
        <p:txBody>
          <a:bodyPr/>
          <a:lstStyle/>
          <a:p>
            <a:fld id="{2E603689-B7BB-40BC-AED4-CC91CCBADF78}" type="slidenum">
              <a:rPr lang="nl-BE" smtClean="0"/>
              <a:t>37</a:t>
            </a:fld>
            <a:endParaRPr lang="nl-BE"/>
          </a:p>
        </p:txBody>
      </p:sp>
    </p:spTree>
    <p:extLst>
      <p:ext uri="{BB962C8B-B14F-4D97-AF65-F5344CB8AC3E}">
        <p14:creationId xmlns:p14="http://schemas.microsoft.com/office/powerpoint/2010/main" val="4041731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8E916-63DB-5112-2253-8BE2B27BA04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3CFCEBF-C145-0D9A-00B7-785EA04D763A}"/>
              </a:ext>
            </a:extLst>
          </p:cNvPr>
          <p:cNvSpPr>
            <a:spLocks noGrp="1" noRot="1" noChangeAspect="1"/>
          </p:cNvSpPr>
          <p:nvPr>
            <p:ph type="sldImg"/>
          </p:nvPr>
        </p:nvSpPr>
        <p:spPr/>
        <p:txBody>
          <a:bodyPr/>
          <a:lstStyle/>
          <a:p>
            <a:endParaRPr lang="nl-BE"/>
          </a:p>
        </p:txBody>
      </p:sp>
      <p:sp>
        <p:nvSpPr>
          <p:cNvPr id="3" name="Tijdelijke aanduiding voor notities 2">
            <a:extLst>
              <a:ext uri="{FF2B5EF4-FFF2-40B4-BE49-F238E27FC236}">
                <a16:creationId xmlns:a16="http://schemas.microsoft.com/office/drawing/2014/main" id="{B7B8C4FF-0ED1-11BD-B206-3459428731AA}"/>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9A46FA09-E9F5-1AC1-9F03-2CDFE81C549D}"/>
              </a:ext>
            </a:extLst>
          </p:cNvPr>
          <p:cNvSpPr>
            <a:spLocks noGrp="1"/>
          </p:cNvSpPr>
          <p:nvPr>
            <p:ph type="sldNum" sz="quarter" idx="5"/>
          </p:nvPr>
        </p:nvSpPr>
        <p:spPr/>
        <p:txBody>
          <a:bodyPr/>
          <a:lstStyle/>
          <a:p>
            <a:fld id="{2E603689-B7BB-40BC-AED4-CC91CCBADF78}" type="slidenum">
              <a:rPr lang="nl-BE" smtClean="0"/>
              <a:t>7</a:t>
            </a:fld>
            <a:endParaRPr lang="nl-BE"/>
          </a:p>
        </p:txBody>
      </p:sp>
    </p:spTree>
    <p:extLst>
      <p:ext uri="{BB962C8B-B14F-4D97-AF65-F5344CB8AC3E}">
        <p14:creationId xmlns:p14="http://schemas.microsoft.com/office/powerpoint/2010/main" val="1956588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B0455-290F-80A2-589F-69D242A89F6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A9E8514-069D-7756-B46F-C13F946E793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E0163F4-1B0D-EA37-F04A-CA3141FD14A8}"/>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9A18FE11-9959-D66A-47F6-27E7B8ABAFDE}"/>
              </a:ext>
            </a:extLst>
          </p:cNvPr>
          <p:cNvSpPr>
            <a:spLocks noGrp="1"/>
          </p:cNvSpPr>
          <p:nvPr>
            <p:ph type="sldNum" sz="quarter" idx="5"/>
          </p:nvPr>
        </p:nvSpPr>
        <p:spPr/>
        <p:txBody>
          <a:bodyPr/>
          <a:lstStyle/>
          <a:p>
            <a:fld id="{2E603689-B7BB-40BC-AED4-CC91CCBADF78}" type="slidenum">
              <a:rPr lang="nl-BE" smtClean="0"/>
              <a:t>38</a:t>
            </a:fld>
            <a:endParaRPr lang="nl-BE"/>
          </a:p>
        </p:txBody>
      </p:sp>
    </p:spTree>
    <p:extLst>
      <p:ext uri="{BB962C8B-B14F-4D97-AF65-F5344CB8AC3E}">
        <p14:creationId xmlns:p14="http://schemas.microsoft.com/office/powerpoint/2010/main" val="29079353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E603689-B7BB-40BC-AED4-CC91CCBADF78}" type="slidenum">
              <a:rPr lang="nl-BE" smtClean="0"/>
              <a:t>40</a:t>
            </a:fld>
            <a:endParaRPr lang="nl-BE"/>
          </a:p>
        </p:txBody>
      </p:sp>
    </p:spTree>
    <p:extLst>
      <p:ext uri="{BB962C8B-B14F-4D97-AF65-F5344CB8AC3E}">
        <p14:creationId xmlns:p14="http://schemas.microsoft.com/office/powerpoint/2010/main" val="14672290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E603689-B7BB-40BC-AED4-CC91CCBADF78}" type="slidenum">
              <a:rPr lang="nl-BE" smtClean="0"/>
              <a:t>41</a:t>
            </a:fld>
            <a:endParaRPr lang="nl-BE"/>
          </a:p>
        </p:txBody>
      </p:sp>
    </p:spTree>
    <p:extLst>
      <p:ext uri="{BB962C8B-B14F-4D97-AF65-F5344CB8AC3E}">
        <p14:creationId xmlns:p14="http://schemas.microsoft.com/office/powerpoint/2010/main" val="40511437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E603689-B7BB-40BC-AED4-CC91CCBADF78}" type="slidenum">
              <a:rPr lang="nl-BE" smtClean="0"/>
              <a:t>42</a:t>
            </a:fld>
            <a:endParaRPr lang="nl-BE"/>
          </a:p>
        </p:txBody>
      </p:sp>
    </p:spTree>
    <p:extLst>
      <p:ext uri="{BB962C8B-B14F-4D97-AF65-F5344CB8AC3E}">
        <p14:creationId xmlns:p14="http://schemas.microsoft.com/office/powerpoint/2010/main" val="18558246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E603689-B7BB-40BC-AED4-CC91CCBADF78}" type="slidenum">
              <a:rPr lang="nl-BE" smtClean="0"/>
              <a:t>45</a:t>
            </a:fld>
            <a:endParaRPr lang="nl-BE"/>
          </a:p>
        </p:txBody>
      </p:sp>
    </p:spTree>
    <p:extLst>
      <p:ext uri="{BB962C8B-B14F-4D97-AF65-F5344CB8AC3E}">
        <p14:creationId xmlns:p14="http://schemas.microsoft.com/office/powerpoint/2010/main" val="505605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AD46C-898F-44C8-5BB7-1174489CE56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7CDC230-572A-778C-5B44-6531C607D0E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A011C8F-6C66-87C2-A74C-644289E6F441}"/>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D0581EE9-8186-CBD7-7582-F8585F499905}"/>
              </a:ext>
            </a:extLst>
          </p:cNvPr>
          <p:cNvSpPr>
            <a:spLocks noGrp="1"/>
          </p:cNvSpPr>
          <p:nvPr>
            <p:ph type="sldNum" sz="quarter" idx="5"/>
          </p:nvPr>
        </p:nvSpPr>
        <p:spPr/>
        <p:txBody>
          <a:bodyPr/>
          <a:lstStyle/>
          <a:p>
            <a:fld id="{2E603689-B7BB-40BC-AED4-CC91CCBADF78}" type="slidenum">
              <a:rPr lang="nl-BE" smtClean="0"/>
              <a:t>46</a:t>
            </a:fld>
            <a:endParaRPr lang="nl-BE"/>
          </a:p>
        </p:txBody>
      </p:sp>
    </p:spTree>
    <p:extLst>
      <p:ext uri="{BB962C8B-B14F-4D97-AF65-F5344CB8AC3E}">
        <p14:creationId xmlns:p14="http://schemas.microsoft.com/office/powerpoint/2010/main" val="3929381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E603689-B7BB-40BC-AED4-CC91CCBADF78}" type="slidenum">
              <a:rPr lang="nl-BE" smtClean="0"/>
              <a:t>47</a:t>
            </a:fld>
            <a:endParaRPr lang="nl-BE"/>
          </a:p>
        </p:txBody>
      </p:sp>
    </p:spTree>
    <p:extLst>
      <p:ext uri="{BB962C8B-B14F-4D97-AF65-F5344CB8AC3E}">
        <p14:creationId xmlns:p14="http://schemas.microsoft.com/office/powerpoint/2010/main" val="33194649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E603689-B7BB-40BC-AED4-CC91CCBADF78}" type="slidenum">
              <a:rPr lang="nl-BE" smtClean="0"/>
              <a:t>49</a:t>
            </a:fld>
            <a:endParaRPr lang="nl-BE"/>
          </a:p>
        </p:txBody>
      </p:sp>
    </p:spTree>
    <p:extLst>
      <p:ext uri="{BB962C8B-B14F-4D97-AF65-F5344CB8AC3E}">
        <p14:creationId xmlns:p14="http://schemas.microsoft.com/office/powerpoint/2010/main" val="288687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E603689-B7BB-40BC-AED4-CC91CCBADF78}" type="slidenum">
              <a:rPr lang="nl-BE" smtClean="0"/>
              <a:t>51</a:t>
            </a:fld>
            <a:endParaRPr lang="nl-BE"/>
          </a:p>
        </p:txBody>
      </p:sp>
    </p:spTree>
    <p:extLst>
      <p:ext uri="{BB962C8B-B14F-4D97-AF65-F5344CB8AC3E}">
        <p14:creationId xmlns:p14="http://schemas.microsoft.com/office/powerpoint/2010/main" val="34319063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E603689-B7BB-40BC-AED4-CC91CCBADF78}" type="slidenum">
              <a:rPr lang="nl-BE" smtClean="0"/>
              <a:t>55</a:t>
            </a:fld>
            <a:endParaRPr lang="nl-BE"/>
          </a:p>
        </p:txBody>
      </p:sp>
    </p:spTree>
    <p:extLst>
      <p:ext uri="{BB962C8B-B14F-4D97-AF65-F5344CB8AC3E}">
        <p14:creationId xmlns:p14="http://schemas.microsoft.com/office/powerpoint/2010/main" val="695555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15022-6B88-3FA2-7A62-740B27E1606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F95B7E4-15E7-6C97-DBE2-BBD1CFD72BA7}"/>
              </a:ext>
            </a:extLst>
          </p:cNvPr>
          <p:cNvSpPr>
            <a:spLocks noGrp="1" noRot="1" noChangeAspect="1"/>
          </p:cNvSpPr>
          <p:nvPr>
            <p:ph type="sldImg"/>
          </p:nvPr>
        </p:nvSpPr>
        <p:spPr/>
        <p:txBody>
          <a:bodyPr/>
          <a:lstStyle/>
          <a:p>
            <a:endParaRPr lang="nl-BE"/>
          </a:p>
        </p:txBody>
      </p:sp>
      <p:sp>
        <p:nvSpPr>
          <p:cNvPr id="3" name="Tijdelijke aanduiding voor notities 2">
            <a:extLst>
              <a:ext uri="{FF2B5EF4-FFF2-40B4-BE49-F238E27FC236}">
                <a16:creationId xmlns:a16="http://schemas.microsoft.com/office/drawing/2014/main" id="{6A07DAE4-2D4C-0D9A-3301-CF8B002C6285}"/>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BCE443C4-D331-EA9D-4F8B-9CE91BA2122D}"/>
              </a:ext>
            </a:extLst>
          </p:cNvPr>
          <p:cNvSpPr>
            <a:spLocks noGrp="1"/>
          </p:cNvSpPr>
          <p:nvPr>
            <p:ph type="sldNum" sz="quarter" idx="5"/>
          </p:nvPr>
        </p:nvSpPr>
        <p:spPr/>
        <p:txBody>
          <a:bodyPr/>
          <a:lstStyle/>
          <a:p>
            <a:fld id="{2E603689-B7BB-40BC-AED4-CC91CCBADF78}" type="slidenum">
              <a:rPr lang="nl-BE" smtClean="0"/>
              <a:t>8</a:t>
            </a:fld>
            <a:endParaRPr lang="nl-BE"/>
          </a:p>
        </p:txBody>
      </p:sp>
    </p:spTree>
    <p:extLst>
      <p:ext uri="{BB962C8B-B14F-4D97-AF65-F5344CB8AC3E}">
        <p14:creationId xmlns:p14="http://schemas.microsoft.com/office/powerpoint/2010/main" val="36225973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E603689-B7BB-40BC-AED4-CC91CCBADF78}" type="slidenum">
              <a:rPr lang="nl-BE" smtClean="0"/>
              <a:t>56</a:t>
            </a:fld>
            <a:endParaRPr lang="nl-BE"/>
          </a:p>
        </p:txBody>
      </p:sp>
    </p:spTree>
    <p:extLst>
      <p:ext uri="{BB962C8B-B14F-4D97-AF65-F5344CB8AC3E}">
        <p14:creationId xmlns:p14="http://schemas.microsoft.com/office/powerpoint/2010/main" val="20194050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C5D4F-DC98-7FAC-625A-CD1774A7718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FEF2344-BDD2-D96E-67F3-84D759952FD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F2BAA86-A85C-5782-8843-10A67D979FCC}"/>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408E716F-369D-7D6D-D64F-E56B39129AF7}"/>
              </a:ext>
            </a:extLst>
          </p:cNvPr>
          <p:cNvSpPr>
            <a:spLocks noGrp="1"/>
          </p:cNvSpPr>
          <p:nvPr>
            <p:ph type="sldNum" sz="quarter" idx="5"/>
          </p:nvPr>
        </p:nvSpPr>
        <p:spPr/>
        <p:txBody>
          <a:bodyPr/>
          <a:lstStyle/>
          <a:p>
            <a:fld id="{2E603689-B7BB-40BC-AED4-CC91CCBADF78}" type="slidenum">
              <a:rPr lang="nl-BE" smtClean="0"/>
              <a:t>57</a:t>
            </a:fld>
            <a:endParaRPr lang="nl-BE"/>
          </a:p>
        </p:txBody>
      </p:sp>
    </p:spTree>
    <p:extLst>
      <p:ext uri="{BB962C8B-B14F-4D97-AF65-F5344CB8AC3E}">
        <p14:creationId xmlns:p14="http://schemas.microsoft.com/office/powerpoint/2010/main" val="1775864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D7507-D57B-1FA5-0B26-EE47C2075B2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C3C2A10-D77B-C51F-9E2B-CAAC89E0B0B5}"/>
              </a:ext>
            </a:extLst>
          </p:cNvPr>
          <p:cNvSpPr>
            <a:spLocks noGrp="1" noRot="1" noChangeAspect="1"/>
          </p:cNvSpPr>
          <p:nvPr>
            <p:ph type="sldImg"/>
          </p:nvPr>
        </p:nvSpPr>
        <p:spPr/>
        <p:txBody>
          <a:bodyPr/>
          <a:lstStyle/>
          <a:p>
            <a:endParaRPr lang="nl-BE"/>
          </a:p>
        </p:txBody>
      </p:sp>
      <p:sp>
        <p:nvSpPr>
          <p:cNvPr id="3" name="Tijdelijke aanduiding voor notities 2">
            <a:extLst>
              <a:ext uri="{FF2B5EF4-FFF2-40B4-BE49-F238E27FC236}">
                <a16:creationId xmlns:a16="http://schemas.microsoft.com/office/drawing/2014/main" id="{91A72CE3-3C13-B639-FC6A-15C9D12A01DE}"/>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11D737BC-56AB-89F9-9F12-981B3E148165}"/>
              </a:ext>
            </a:extLst>
          </p:cNvPr>
          <p:cNvSpPr>
            <a:spLocks noGrp="1"/>
          </p:cNvSpPr>
          <p:nvPr>
            <p:ph type="sldNum" sz="quarter" idx="5"/>
          </p:nvPr>
        </p:nvSpPr>
        <p:spPr/>
        <p:txBody>
          <a:bodyPr/>
          <a:lstStyle/>
          <a:p>
            <a:fld id="{2E603689-B7BB-40BC-AED4-CC91CCBADF78}" type="slidenum">
              <a:rPr lang="nl-BE" smtClean="0"/>
              <a:t>9</a:t>
            </a:fld>
            <a:endParaRPr lang="nl-BE"/>
          </a:p>
        </p:txBody>
      </p:sp>
    </p:spTree>
    <p:extLst>
      <p:ext uri="{BB962C8B-B14F-4D97-AF65-F5344CB8AC3E}">
        <p14:creationId xmlns:p14="http://schemas.microsoft.com/office/powerpoint/2010/main" val="1914049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B403A-6582-F5B3-783B-4319FE3074C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5BDE976-FB61-12E6-A7BB-369438A18DCC}"/>
              </a:ext>
            </a:extLst>
          </p:cNvPr>
          <p:cNvSpPr>
            <a:spLocks noGrp="1" noRot="1" noChangeAspect="1"/>
          </p:cNvSpPr>
          <p:nvPr>
            <p:ph type="sldImg"/>
          </p:nvPr>
        </p:nvSpPr>
        <p:spPr/>
        <p:txBody>
          <a:bodyPr/>
          <a:lstStyle/>
          <a:p>
            <a:endParaRPr lang="nl-BE"/>
          </a:p>
        </p:txBody>
      </p:sp>
      <p:sp>
        <p:nvSpPr>
          <p:cNvPr id="3" name="Tijdelijke aanduiding voor notities 2">
            <a:extLst>
              <a:ext uri="{FF2B5EF4-FFF2-40B4-BE49-F238E27FC236}">
                <a16:creationId xmlns:a16="http://schemas.microsoft.com/office/drawing/2014/main" id="{AFADDADC-D06A-7618-1A05-FBE430DFEF52}"/>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BA4DD675-0D1E-F109-42AE-AB6C4F82BDD3}"/>
              </a:ext>
            </a:extLst>
          </p:cNvPr>
          <p:cNvSpPr>
            <a:spLocks noGrp="1"/>
          </p:cNvSpPr>
          <p:nvPr>
            <p:ph type="sldNum" sz="quarter" idx="5"/>
          </p:nvPr>
        </p:nvSpPr>
        <p:spPr/>
        <p:txBody>
          <a:bodyPr/>
          <a:lstStyle/>
          <a:p>
            <a:fld id="{2E603689-B7BB-40BC-AED4-CC91CCBADF78}" type="slidenum">
              <a:rPr lang="nl-BE" smtClean="0"/>
              <a:t>10</a:t>
            </a:fld>
            <a:endParaRPr lang="nl-BE"/>
          </a:p>
        </p:txBody>
      </p:sp>
    </p:spTree>
    <p:extLst>
      <p:ext uri="{BB962C8B-B14F-4D97-AF65-F5344CB8AC3E}">
        <p14:creationId xmlns:p14="http://schemas.microsoft.com/office/powerpoint/2010/main" val="299960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2BFFA-5E89-C9A1-75C8-852D69A7986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BE5DCD0-4D2A-6F30-D407-2BFBD2C1249D}"/>
              </a:ext>
            </a:extLst>
          </p:cNvPr>
          <p:cNvSpPr>
            <a:spLocks noGrp="1" noRot="1" noChangeAspect="1"/>
          </p:cNvSpPr>
          <p:nvPr>
            <p:ph type="sldImg"/>
          </p:nvPr>
        </p:nvSpPr>
        <p:spPr/>
        <p:txBody>
          <a:bodyPr/>
          <a:lstStyle/>
          <a:p>
            <a:endParaRPr lang="nl-BE"/>
          </a:p>
        </p:txBody>
      </p:sp>
      <p:sp>
        <p:nvSpPr>
          <p:cNvPr id="3" name="Tijdelijke aanduiding voor notities 2">
            <a:extLst>
              <a:ext uri="{FF2B5EF4-FFF2-40B4-BE49-F238E27FC236}">
                <a16:creationId xmlns:a16="http://schemas.microsoft.com/office/drawing/2014/main" id="{1A27405F-CA9B-D6AE-73C3-2DAEFB91CB3C}"/>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C52048E6-0732-EACC-7E8E-6F013D2029C5}"/>
              </a:ext>
            </a:extLst>
          </p:cNvPr>
          <p:cNvSpPr>
            <a:spLocks noGrp="1"/>
          </p:cNvSpPr>
          <p:nvPr>
            <p:ph type="sldNum" sz="quarter" idx="5"/>
          </p:nvPr>
        </p:nvSpPr>
        <p:spPr/>
        <p:txBody>
          <a:bodyPr/>
          <a:lstStyle/>
          <a:p>
            <a:fld id="{2E603689-B7BB-40BC-AED4-CC91CCBADF78}" type="slidenum">
              <a:rPr lang="nl-BE" smtClean="0"/>
              <a:t>11</a:t>
            </a:fld>
            <a:endParaRPr lang="nl-BE"/>
          </a:p>
        </p:txBody>
      </p:sp>
    </p:spTree>
    <p:extLst>
      <p:ext uri="{BB962C8B-B14F-4D97-AF65-F5344CB8AC3E}">
        <p14:creationId xmlns:p14="http://schemas.microsoft.com/office/powerpoint/2010/main" val="1221026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B9114-DFE9-45CA-2018-F93775DDCF0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13EC936-32D0-9E14-8934-0AA400C07A07}"/>
              </a:ext>
            </a:extLst>
          </p:cNvPr>
          <p:cNvSpPr>
            <a:spLocks noGrp="1" noRot="1" noChangeAspect="1"/>
          </p:cNvSpPr>
          <p:nvPr>
            <p:ph type="sldImg"/>
          </p:nvPr>
        </p:nvSpPr>
        <p:spPr/>
        <p:txBody>
          <a:bodyPr/>
          <a:lstStyle/>
          <a:p>
            <a:endParaRPr lang="nl-BE"/>
          </a:p>
        </p:txBody>
      </p:sp>
      <p:sp>
        <p:nvSpPr>
          <p:cNvPr id="3" name="Tijdelijke aanduiding voor notities 2">
            <a:extLst>
              <a:ext uri="{FF2B5EF4-FFF2-40B4-BE49-F238E27FC236}">
                <a16:creationId xmlns:a16="http://schemas.microsoft.com/office/drawing/2014/main" id="{5D0F915A-1FD7-37F4-C6BF-94DE3414B221}"/>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D7D7CD6B-C8B5-0D12-C470-D6E17F314C9C}"/>
              </a:ext>
            </a:extLst>
          </p:cNvPr>
          <p:cNvSpPr>
            <a:spLocks noGrp="1"/>
          </p:cNvSpPr>
          <p:nvPr>
            <p:ph type="sldNum" sz="quarter" idx="5"/>
          </p:nvPr>
        </p:nvSpPr>
        <p:spPr/>
        <p:txBody>
          <a:bodyPr/>
          <a:lstStyle/>
          <a:p>
            <a:fld id="{2E603689-B7BB-40BC-AED4-CC91CCBADF78}" type="slidenum">
              <a:rPr lang="nl-BE" smtClean="0"/>
              <a:t>12</a:t>
            </a:fld>
            <a:endParaRPr lang="nl-BE"/>
          </a:p>
        </p:txBody>
      </p:sp>
    </p:spTree>
    <p:extLst>
      <p:ext uri="{BB962C8B-B14F-4D97-AF65-F5344CB8AC3E}">
        <p14:creationId xmlns:p14="http://schemas.microsoft.com/office/powerpoint/2010/main" val="1712572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99D43-0270-2522-35C0-F897ACC1130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D11D017-EEDA-CBB3-EE47-3DC6A9E371A1}"/>
              </a:ext>
            </a:extLst>
          </p:cNvPr>
          <p:cNvSpPr>
            <a:spLocks noGrp="1" noRot="1" noChangeAspect="1"/>
          </p:cNvSpPr>
          <p:nvPr>
            <p:ph type="sldImg"/>
          </p:nvPr>
        </p:nvSpPr>
        <p:spPr/>
        <p:txBody>
          <a:bodyPr/>
          <a:lstStyle/>
          <a:p>
            <a:endParaRPr lang="nl-BE"/>
          </a:p>
        </p:txBody>
      </p:sp>
      <p:sp>
        <p:nvSpPr>
          <p:cNvPr id="3" name="Tijdelijke aanduiding voor notities 2">
            <a:extLst>
              <a:ext uri="{FF2B5EF4-FFF2-40B4-BE49-F238E27FC236}">
                <a16:creationId xmlns:a16="http://schemas.microsoft.com/office/drawing/2014/main" id="{90981A66-77D9-6AB4-018C-4F20FB3D2ADC}"/>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709ED2F1-78E9-8209-FEC8-3DB195741C40}"/>
              </a:ext>
            </a:extLst>
          </p:cNvPr>
          <p:cNvSpPr>
            <a:spLocks noGrp="1"/>
          </p:cNvSpPr>
          <p:nvPr>
            <p:ph type="sldNum" sz="quarter" idx="5"/>
          </p:nvPr>
        </p:nvSpPr>
        <p:spPr/>
        <p:txBody>
          <a:bodyPr/>
          <a:lstStyle/>
          <a:p>
            <a:fld id="{2E603689-B7BB-40BC-AED4-CC91CCBADF78}" type="slidenum">
              <a:rPr lang="nl-BE" smtClean="0"/>
              <a:t>13</a:t>
            </a:fld>
            <a:endParaRPr lang="nl-BE"/>
          </a:p>
        </p:txBody>
      </p:sp>
    </p:spTree>
    <p:extLst>
      <p:ext uri="{BB962C8B-B14F-4D97-AF65-F5344CB8AC3E}">
        <p14:creationId xmlns:p14="http://schemas.microsoft.com/office/powerpoint/2010/main" val="36506758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4.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3" name="Ondertitel 2"/>
          <p:cNvSpPr>
            <a:spLocks noGrp="1"/>
          </p:cNvSpPr>
          <p:nvPr>
            <p:ph type="subTitle" idx="1" hasCustomPrompt="1"/>
          </p:nvPr>
        </p:nvSpPr>
        <p:spPr>
          <a:xfrm>
            <a:off x="1098590" y="4217318"/>
            <a:ext cx="10250557" cy="506820"/>
          </a:xfrm>
        </p:spPr>
        <p:txBody>
          <a:bodyPr/>
          <a:lstStyle>
            <a:lvl1pPr marL="0" indent="0" algn="ctr">
              <a:buNone/>
              <a:defRPr sz="2400" b="1" baseline="0">
                <a:solidFill>
                  <a:schemeClr val="accent5">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Wanneer huisarts en kinesitherapeut elkaar ontmoeten en communiceren</a:t>
            </a:r>
            <a:endParaRPr lang="nl-BE" dirty="0"/>
          </a:p>
        </p:txBody>
      </p:sp>
      <p:grpSp>
        <p:nvGrpSpPr>
          <p:cNvPr id="16" name="Groep 15"/>
          <p:cNvGrpSpPr/>
          <p:nvPr userDrawn="1"/>
        </p:nvGrpSpPr>
        <p:grpSpPr>
          <a:xfrm>
            <a:off x="-1166654" y="2936442"/>
            <a:ext cx="14127279" cy="1333500"/>
            <a:chOff x="-1097080" y="2191637"/>
            <a:chExt cx="14127279" cy="1333500"/>
          </a:xfrm>
        </p:grpSpPr>
        <p:pic>
          <p:nvPicPr>
            <p:cNvPr id="13" name="Afbeelding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080" y="2191637"/>
              <a:ext cx="7620000" cy="1333500"/>
            </a:xfrm>
            <a:prstGeom prst="rect">
              <a:avLst/>
            </a:prstGeom>
          </p:spPr>
        </p:pic>
        <p:pic>
          <p:nvPicPr>
            <p:cNvPr id="14" name="Afbeelding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0199" y="2191637"/>
              <a:ext cx="7620000" cy="1333500"/>
            </a:xfrm>
            <a:prstGeom prst="rect">
              <a:avLst/>
            </a:prstGeom>
          </p:spPr>
        </p:pic>
      </p:grpSp>
      <p:pic>
        <p:nvPicPr>
          <p:cNvPr id="15" name="Afbeelding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60558" y="-79134"/>
            <a:ext cx="2369461" cy="3353086"/>
          </a:xfrm>
          <a:prstGeom prst="rect">
            <a:avLst/>
          </a:prstGeom>
        </p:spPr>
      </p:pic>
      <p:grpSp>
        <p:nvGrpSpPr>
          <p:cNvPr id="19" name="Groep 18"/>
          <p:cNvGrpSpPr/>
          <p:nvPr userDrawn="1"/>
        </p:nvGrpSpPr>
        <p:grpSpPr>
          <a:xfrm>
            <a:off x="2308590" y="5387584"/>
            <a:ext cx="7161190" cy="1144901"/>
            <a:chOff x="962526" y="5387584"/>
            <a:chExt cx="7161190" cy="1144901"/>
          </a:xfrm>
        </p:grpSpPr>
        <p:pic>
          <p:nvPicPr>
            <p:cNvPr id="10" name="Afbeelding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126447" y="5420771"/>
              <a:ext cx="1997269" cy="1078525"/>
            </a:xfrm>
            <a:prstGeom prst="rect">
              <a:avLst/>
            </a:prstGeom>
          </p:spPr>
        </p:pic>
        <p:pic>
          <p:nvPicPr>
            <p:cNvPr id="18" name="Afbeelding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2526" y="5387584"/>
              <a:ext cx="2662561" cy="1144901"/>
            </a:xfrm>
            <a:prstGeom prst="rect">
              <a:avLst/>
            </a:prstGeom>
          </p:spPr>
        </p:pic>
      </p:grpSp>
      <p:sp>
        <p:nvSpPr>
          <p:cNvPr id="20" name="Rechthoek 19"/>
          <p:cNvSpPr/>
          <p:nvPr userDrawn="1"/>
        </p:nvSpPr>
        <p:spPr>
          <a:xfrm>
            <a:off x="5170844" y="304747"/>
            <a:ext cx="5804453" cy="2585323"/>
          </a:xfrm>
          <a:prstGeom prst="rect">
            <a:avLst/>
          </a:prstGeom>
        </p:spPr>
        <p:txBody>
          <a:bodyPr wrap="square">
            <a:spAutoFit/>
          </a:bodyPr>
          <a:lstStyle/>
          <a:p>
            <a:r>
              <a:rPr lang="nl-NL" sz="5400" dirty="0">
                <a:solidFill>
                  <a:srgbClr val="C00000"/>
                </a:solidFill>
              </a:rPr>
              <a:t>Medisch-</a:t>
            </a:r>
            <a:r>
              <a:rPr lang="nl-NL" sz="5400" dirty="0" err="1">
                <a:solidFill>
                  <a:srgbClr val="C00000"/>
                </a:solidFill>
              </a:rPr>
              <a:t>Kinesitherapeutisch</a:t>
            </a:r>
            <a:r>
              <a:rPr lang="nl-NL" sz="5400" dirty="0">
                <a:solidFill>
                  <a:srgbClr val="C00000"/>
                </a:solidFill>
              </a:rPr>
              <a:t> Overleg (MKO) </a:t>
            </a:r>
            <a:endParaRPr lang="nl-BE" sz="5400" dirty="0">
              <a:solidFill>
                <a:srgbClr val="C00000"/>
              </a:solidFill>
            </a:endParaRPr>
          </a:p>
        </p:txBody>
      </p:sp>
      <p:pic>
        <p:nvPicPr>
          <p:cNvPr id="2" name="Afbeelding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264960" y="4966537"/>
            <a:ext cx="1758389" cy="1882179"/>
          </a:xfrm>
          <a:prstGeom prst="rect">
            <a:avLst/>
          </a:prstGeom>
        </p:spPr>
      </p:pic>
      <p:pic>
        <p:nvPicPr>
          <p:cNvPr id="5" name="Afbeelding 4" descr="Afbeelding met pixel, kunst, Graphics&#10;&#10;Door AI gegenereerde inhoud is mogelijk onjuist.">
            <a:extLst>
              <a:ext uri="{FF2B5EF4-FFF2-40B4-BE49-F238E27FC236}">
                <a16:creationId xmlns:a16="http://schemas.microsoft.com/office/drawing/2014/main" id="{5CFAFAFC-DFEB-C49F-425F-5880A42EADB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343161" y="1443825"/>
            <a:ext cx="1196480" cy="1446245"/>
          </a:xfrm>
          <a:prstGeom prst="rect">
            <a:avLst/>
          </a:prstGeom>
        </p:spPr>
      </p:pic>
    </p:spTree>
    <p:extLst>
      <p:ext uri="{BB962C8B-B14F-4D97-AF65-F5344CB8AC3E}">
        <p14:creationId xmlns:p14="http://schemas.microsoft.com/office/powerpoint/2010/main" val="4146551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a:xfrm>
            <a:off x="838200" y="6356350"/>
            <a:ext cx="2743200" cy="365125"/>
          </a:xfrm>
          <a:prstGeom prst="rect">
            <a:avLst/>
          </a:prstGeom>
        </p:spPr>
        <p:txBody>
          <a:bodyPr/>
          <a:lstStyle/>
          <a:p>
            <a:endParaRPr lang="nl-BE"/>
          </a:p>
        </p:txBody>
      </p:sp>
      <p:sp>
        <p:nvSpPr>
          <p:cNvPr id="5" name="Tijdelijke aanduiding voor voettekst 4"/>
          <p:cNvSpPr>
            <a:spLocks noGrp="1"/>
          </p:cNvSpPr>
          <p:nvPr>
            <p:ph type="ftr" sz="quarter" idx="11"/>
          </p:nvPr>
        </p:nvSpPr>
        <p:spPr>
          <a:xfrm>
            <a:off x="4038600" y="6356350"/>
            <a:ext cx="4114800" cy="365125"/>
          </a:xfrm>
          <a:prstGeom prst="rect">
            <a:avLst/>
          </a:prstGeom>
        </p:spPr>
        <p:txBody>
          <a:bodyPr/>
          <a:lstStyle/>
          <a:p>
            <a:endParaRPr lang="nl-BE"/>
          </a:p>
        </p:txBody>
      </p:sp>
      <p:sp>
        <p:nvSpPr>
          <p:cNvPr id="6" name="Tijdelijke aanduiding voor dianummer 5"/>
          <p:cNvSpPr>
            <a:spLocks noGrp="1"/>
          </p:cNvSpPr>
          <p:nvPr>
            <p:ph type="sldNum" sz="quarter" idx="12"/>
          </p:nvPr>
        </p:nvSpPr>
        <p:spPr/>
        <p:txBody>
          <a:bodyPr/>
          <a:lstStyle/>
          <a:p>
            <a:fld id="{B99045C0-DED6-4B66-BE7F-5736784B78C4}" type="slidenum">
              <a:rPr lang="nl-BE" smtClean="0"/>
              <a:t>‹nr.›</a:t>
            </a:fld>
            <a:endParaRPr lang="nl-BE"/>
          </a:p>
        </p:txBody>
      </p:sp>
    </p:spTree>
    <p:extLst>
      <p:ext uri="{BB962C8B-B14F-4D97-AF65-F5344CB8AC3E}">
        <p14:creationId xmlns:p14="http://schemas.microsoft.com/office/powerpoint/2010/main" val="2804086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a:xfrm>
            <a:off x="838200" y="6356350"/>
            <a:ext cx="2743200" cy="365125"/>
          </a:xfrm>
          <a:prstGeom prst="rect">
            <a:avLst/>
          </a:prstGeom>
        </p:spPr>
        <p:txBody>
          <a:bodyPr/>
          <a:lstStyle/>
          <a:p>
            <a:endParaRPr lang="nl-BE"/>
          </a:p>
        </p:txBody>
      </p:sp>
      <p:sp>
        <p:nvSpPr>
          <p:cNvPr id="5" name="Tijdelijke aanduiding voor voettekst 4"/>
          <p:cNvSpPr>
            <a:spLocks noGrp="1"/>
          </p:cNvSpPr>
          <p:nvPr>
            <p:ph type="ftr" sz="quarter" idx="11"/>
          </p:nvPr>
        </p:nvSpPr>
        <p:spPr>
          <a:xfrm>
            <a:off x="4038600" y="6356350"/>
            <a:ext cx="4114800" cy="365125"/>
          </a:xfrm>
          <a:prstGeom prst="rect">
            <a:avLst/>
          </a:prstGeom>
        </p:spPr>
        <p:txBody>
          <a:bodyPr/>
          <a:lstStyle/>
          <a:p>
            <a:endParaRPr lang="nl-BE"/>
          </a:p>
        </p:txBody>
      </p:sp>
      <p:sp>
        <p:nvSpPr>
          <p:cNvPr id="6" name="Tijdelijke aanduiding voor dianummer 5"/>
          <p:cNvSpPr>
            <a:spLocks noGrp="1"/>
          </p:cNvSpPr>
          <p:nvPr>
            <p:ph type="sldNum" sz="quarter" idx="12"/>
          </p:nvPr>
        </p:nvSpPr>
        <p:spPr/>
        <p:txBody>
          <a:bodyPr/>
          <a:lstStyle/>
          <a:p>
            <a:fld id="{B99045C0-DED6-4B66-BE7F-5736784B78C4}" type="slidenum">
              <a:rPr lang="nl-BE" smtClean="0"/>
              <a:t>‹nr.›</a:t>
            </a:fld>
            <a:endParaRPr lang="nl-BE"/>
          </a:p>
        </p:txBody>
      </p:sp>
    </p:spTree>
    <p:extLst>
      <p:ext uri="{BB962C8B-B14F-4D97-AF65-F5344CB8AC3E}">
        <p14:creationId xmlns:p14="http://schemas.microsoft.com/office/powerpoint/2010/main" val="99597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C00000"/>
                </a:solidFill>
              </a:defRPr>
            </a:lvl1pPr>
          </a:lstStyle>
          <a:p>
            <a:r>
              <a:rPr lang="nl-NL" dirty="0"/>
              <a:t>Klik om de stijl te bewerken</a:t>
            </a:r>
            <a:endParaRPr lang="nl-BE" dirty="0"/>
          </a:p>
        </p:txBody>
      </p:sp>
      <p:sp>
        <p:nvSpPr>
          <p:cNvPr id="3" name="Tijdelijke aanduiding voor inhoud 2"/>
          <p:cNvSpPr>
            <a:spLocks noGrp="1"/>
          </p:cNvSpPr>
          <p:nvPr>
            <p:ph idx="1"/>
          </p:nvPr>
        </p:nvSpPr>
        <p:spPr/>
        <p:txBody>
          <a:bodyPr/>
          <a:lstStyle>
            <a:lvl1pPr>
              <a:defRPr>
                <a:solidFill>
                  <a:schemeClr val="accent5">
                    <a:lumMod val="75000"/>
                  </a:schemeClr>
                </a:solidFill>
              </a:defRPr>
            </a:lvl1pPr>
            <a:lvl2pPr>
              <a:defRPr>
                <a:solidFill>
                  <a:schemeClr val="accent5">
                    <a:lumMod val="75000"/>
                  </a:schemeClr>
                </a:solidFill>
              </a:defRPr>
            </a:lvl2pPr>
            <a:lvl3pPr>
              <a:defRPr>
                <a:solidFill>
                  <a:schemeClr val="accent5">
                    <a:lumMod val="75000"/>
                  </a:schemeClr>
                </a:solidFill>
              </a:defRPr>
            </a:lvl3pPr>
            <a:lvl4pPr>
              <a:defRPr>
                <a:solidFill>
                  <a:schemeClr val="accent5">
                    <a:lumMod val="75000"/>
                  </a:schemeClr>
                </a:solidFill>
              </a:defRPr>
            </a:lvl4pPr>
            <a:lvl5pPr>
              <a:defRPr>
                <a:solidFill>
                  <a:schemeClr val="accent5">
                    <a:lumMod val="75000"/>
                  </a:schemeClr>
                </a:solidFill>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6" name="Tijdelijke aanduiding voor dianummer 5"/>
          <p:cNvSpPr>
            <a:spLocks noGrp="1"/>
          </p:cNvSpPr>
          <p:nvPr>
            <p:ph type="sldNum" sz="quarter" idx="12"/>
          </p:nvPr>
        </p:nvSpPr>
        <p:spPr/>
        <p:txBody>
          <a:bodyPr/>
          <a:lstStyle>
            <a:lvl1pPr>
              <a:defRPr/>
            </a:lvl1pPr>
          </a:lstStyle>
          <a:p>
            <a:fld id="{C33FC180-8EA5-475A-B9A7-FCE9C8B4CFB8}" type="slidenum">
              <a:rPr lang="nl-BE" smtClean="0"/>
              <a:pPr/>
              <a:t>‹nr.›</a:t>
            </a:fld>
            <a:endParaRPr lang="nl-BE" dirty="0"/>
          </a:p>
        </p:txBody>
      </p:sp>
      <p:sp>
        <p:nvSpPr>
          <p:cNvPr id="7" name="Rechthoek 6"/>
          <p:cNvSpPr/>
          <p:nvPr userDrawn="1"/>
        </p:nvSpPr>
        <p:spPr>
          <a:xfrm>
            <a:off x="0" y="1003852"/>
            <a:ext cx="715617" cy="5854148"/>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52" y="33971"/>
            <a:ext cx="702365" cy="993935"/>
          </a:xfrm>
          <a:prstGeom prst="rect">
            <a:avLst/>
          </a:prstGeom>
        </p:spPr>
      </p:pic>
      <p:sp>
        <p:nvSpPr>
          <p:cNvPr id="14" name="Tekstvak 13"/>
          <p:cNvSpPr txBox="1"/>
          <p:nvPr userDrawn="1"/>
        </p:nvSpPr>
        <p:spPr>
          <a:xfrm rot="16200000">
            <a:off x="-1794014" y="3657844"/>
            <a:ext cx="4303643" cy="369332"/>
          </a:xfrm>
          <a:prstGeom prst="rect">
            <a:avLst/>
          </a:prstGeom>
          <a:noFill/>
        </p:spPr>
        <p:txBody>
          <a:bodyPr wrap="square" rtlCol="0">
            <a:spAutoFit/>
          </a:bodyPr>
          <a:lstStyle/>
          <a:p>
            <a:r>
              <a:rPr lang="nl-BE" dirty="0">
                <a:solidFill>
                  <a:schemeClr val="bg1"/>
                </a:solidFill>
              </a:rPr>
              <a:t>Medisch-</a:t>
            </a:r>
            <a:r>
              <a:rPr lang="nl-BE" dirty="0" err="1">
                <a:solidFill>
                  <a:schemeClr val="bg1"/>
                </a:solidFill>
              </a:rPr>
              <a:t>Kinesitherapeutisch</a:t>
            </a:r>
            <a:r>
              <a:rPr lang="nl-BE" baseline="0" dirty="0">
                <a:solidFill>
                  <a:schemeClr val="bg1"/>
                </a:solidFill>
              </a:rPr>
              <a:t> Overleg (MKO)</a:t>
            </a:r>
            <a:endParaRPr lang="nl-BE" dirty="0">
              <a:solidFill>
                <a:schemeClr val="bg1"/>
              </a:solidFill>
            </a:endParaRPr>
          </a:p>
        </p:txBody>
      </p:sp>
      <p:grpSp>
        <p:nvGrpSpPr>
          <p:cNvPr id="5" name="Groep 4"/>
          <p:cNvGrpSpPr/>
          <p:nvPr userDrawn="1"/>
        </p:nvGrpSpPr>
        <p:grpSpPr>
          <a:xfrm>
            <a:off x="5338355" y="6223383"/>
            <a:ext cx="2074565" cy="606977"/>
            <a:chOff x="4983721" y="6200067"/>
            <a:chExt cx="2074565" cy="606977"/>
          </a:xfrm>
        </p:grpSpPr>
        <p:grpSp>
          <p:nvGrpSpPr>
            <p:cNvPr id="9" name="Groep 8"/>
            <p:cNvGrpSpPr/>
            <p:nvPr userDrawn="1"/>
          </p:nvGrpSpPr>
          <p:grpSpPr>
            <a:xfrm>
              <a:off x="4983721" y="6362180"/>
              <a:ext cx="2074565" cy="331673"/>
              <a:chOff x="962526" y="5387584"/>
              <a:chExt cx="7161190" cy="1144901"/>
            </a:xfrm>
          </p:grpSpPr>
          <p:pic>
            <p:nvPicPr>
              <p:cNvPr id="11" name="Afbeelding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6447" y="5420771"/>
                <a:ext cx="1997269" cy="1078525"/>
              </a:xfrm>
              <a:prstGeom prst="rect">
                <a:avLst/>
              </a:prstGeom>
            </p:spPr>
          </p:pic>
          <p:pic>
            <p:nvPicPr>
              <p:cNvPr id="13" name="Afbeelding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2526" y="5387584"/>
                <a:ext cx="2662561" cy="1144901"/>
              </a:xfrm>
              <a:prstGeom prst="rect">
                <a:avLst/>
              </a:prstGeom>
            </p:spPr>
          </p:pic>
        </p:grpSp>
        <p:pic>
          <p:nvPicPr>
            <p:cNvPr id="4" name="Afbeelding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05019" y="6200067"/>
              <a:ext cx="567056" cy="606977"/>
            </a:xfrm>
            <a:prstGeom prst="rect">
              <a:avLst/>
            </a:prstGeom>
          </p:spPr>
        </p:pic>
      </p:grpSp>
    </p:spTree>
    <p:extLst>
      <p:ext uri="{BB962C8B-B14F-4D97-AF65-F5344CB8AC3E}">
        <p14:creationId xmlns:p14="http://schemas.microsoft.com/office/powerpoint/2010/main" val="3177741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grpSp>
        <p:nvGrpSpPr>
          <p:cNvPr id="12" name="Groep 11"/>
          <p:cNvGrpSpPr/>
          <p:nvPr userDrawn="1"/>
        </p:nvGrpSpPr>
        <p:grpSpPr>
          <a:xfrm>
            <a:off x="-1166654" y="2936442"/>
            <a:ext cx="14127279" cy="1333500"/>
            <a:chOff x="-1097080" y="2191637"/>
            <a:chExt cx="14127279" cy="1333500"/>
          </a:xfrm>
        </p:grpSpPr>
        <p:pic>
          <p:nvPicPr>
            <p:cNvPr id="13" name="Afbeelding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080" y="2191637"/>
              <a:ext cx="7620000" cy="1333500"/>
            </a:xfrm>
            <a:prstGeom prst="rect">
              <a:avLst/>
            </a:prstGeom>
          </p:spPr>
        </p:pic>
        <p:pic>
          <p:nvPicPr>
            <p:cNvPr id="14" name="Afbeelding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0199" y="2191637"/>
              <a:ext cx="7620000" cy="1333500"/>
            </a:xfrm>
            <a:prstGeom prst="rect">
              <a:avLst/>
            </a:prstGeom>
          </p:spPr>
        </p:pic>
      </p:grpSp>
      <p:pic>
        <p:nvPicPr>
          <p:cNvPr id="15" name="Afbeelding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31433" y="0"/>
            <a:ext cx="2369461" cy="3353086"/>
          </a:xfrm>
          <a:prstGeom prst="rect">
            <a:avLst/>
          </a:prstGeom>
        </p:spPr>
      </p:pic>
      <p:sp>
        <p:nvSpPr>
          <p:cNvPr id="16" name="Ondertitel 2"/>
          <p:cNvSpPr>
            <a:spLocks noGrp="1"/>
          </p:cNvSpPr>
          <p:nvPr>
            <p:ph type="subTitle" idx="1"/>
          </p:nvPr>
        </p:nvSpPr>
        <p:spPr>
          <a:xfrm>
            <a:off x="1098590" y="4217318"/>
            <a:ext cx="10250557" cy="506820"/>
          </a:xfrm>
        </p:spPr>
        <p:txBody>
          <a:bodyPr>
            <a:noAutofit/>
          </a:bodyPr>
          <a:lstStyle>
            <a:lvl1pPr marL="0" indent="0" algn="ctr">
              <a:buNone/>
              <a:defRPr sz="4000" b="1" baseline="0">
                <a:solidFill>
                  <a:srgbClr val="C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BE" dirty="0"/>
          </a:p>
        </p:txBody>
      </p:sp>
      <p:grpSp>
        <p:nvGrpSpPr>
          <p:cNvPr id="18" name="Groep 17"/>
          <p:cNvGrpSpPr/>
          <p:nvPr userDrawn="1"/>
        </p:nvGrpSpPr>
        <p:grpSpPr>
          <a:xfrm>
            <a:off x="5338355" y="6223383"/>
            <a:ext cx="2074565" cy="606977"/>
            <a:chOff x="4983721" y="6200067"/>
            <a:chExt cx="2074565" cy="606977"/>
          </a:xfrm>
        </p:grpSpPr>
        <p:grpSp>
          <p:nvGrpSpPr>
            <p:cNvPr id="19" name="Groep 18"/>
            <p:cNvGrpSpPr/>
            <p:nvPr userDrawn="1"/>
          </p:nvGrpSpPr>
          <p:grpSpPr>
            <a:xfrm>
              <a:off x="4983721" y="6362180"/>
              <a:ext cx="2074565" cy="331673"/>
              <a:chOff x="962526" y="5387584"/>
              <a:chExt cx="7161190" cy="1144901"/>
            </a:xfrm>
          </p:grpSpPr>
          <p:pic>
            <p:nvPicPr>
              <p:cNvPr id="21" name="Afbeelding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126447" y="5420771"/>
                <a:ext cx="1997269" cy="1078525"/>
              </a:xfrm>
              <a:prstGeom prst="rect">
                <a:avLst/>
              </a:prstGeom>
            </p:spPr>
          </p:pic>
          <p:pic>
            <p:nvPicPr>
              <p:cNvPr id="22" name="Afbeelding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2526" y="5387584"/>
                <a:ext cx="2662561" cy="1144901"/>
              </a:xfrm>
              <a:prstGeom prst="rect">
                <a:avLst/>
              </a:prstGeom>
            </p:spPr>
          </p:pic>
        </p:grpSp>
        <p:pic>
          <p:nvPicPr>
            <p:cNvPr id="20" name="Afbeelding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05019" y="6200067"/>
              <a:ext cx="567056" cy="606977"/>
            </a:xfrm>
            <a:prstGeom prst="rect">
              <a:avLst/>
            </a:prstGeom>
          </p:spPr>
        </p:pic>
      </p:grpSp>
      <p:pic>
        <p:nvPicPr>
          <p:cNvPr id="2" name="Afbeelding 1" descr="Afbeelding met pixel, kunst, Graphics&#10;&#10;Door AI gegenereerde inhoud is mogelijk onjuist.">
            <a:extLst>
              <a:ext uri="{FF2B5EF4-FFF2-40B4-BE49-F238E27FC236}">
                <a16:creationId xmlns:a16="http://schemas.microsoft.com/office/drawing/2014/main" id="{7A8E1942-D352-3157-2A12-77B7E3D231A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207659" y="1490197"/>
            <a:ext cx="1196480" cy="1446245"/>
          </a:xfrm>
          <a:prstGeom prst="rect">
            <a:avLst/>
          </a:prstGeom>
        </p:spPr>
      </p:pic>
    </p:spTree>
    <p:extLst>
      <p:ext uri="{BB962C8B-B14F-4D97-AF65-F5344CB8AC3E}">
        <p14:creationId xmlns:p14="http://schemas.microsoft.com/office/powerpoint/2010/main" val="1557085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1397478" y="1825625"/>
            <a:ext cx="4622322" cy="4351338"/>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inhoud 3"/>
          <p:cNvSpPr>
            <a:spLocks noGrp="1"/>
          </p:cNvSpPr>
          <p:nvPr>
            <p:ph sz="half" idx="2"/>
          </p:nvPr>
        </p:nvSpPr>
        <p:spPr>
          <a:xfrm>
            <a:off x="6711350" y="1825625"/>
            <a:ext cx="4642449"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a:xfrm>
            <a:off x="838200" y="6356350"/>
            <a:ext cx="2743200" cy="365125"/>
          </a:xfrm>
          <a:prstGeom prst="rect">
            <a:avLst/>
          </a:prstGeom>
        </p:spPr>
        <p:txBody>
          <a:bodyPr/>
          <a:lstStyle/>
          <a:p>
            <a:endParaRPr lang="nl-BE"/>
          </a:p>
        </p:txBody>
      </p:sp>
      <p:sp>
        <p:nvSpPr>
          <p:cNvPr id="6" name="Tijdelijke aanduiding voor voettekst 5"/>
          <p:cNvSpPr>
            <a:spLocks noGrp="1"/>
          </p:cNvSpPr>
          <p:nvPr>
            <p:ph type="ftr" sz="quarter" idx="11"/>
          </p:nvPr>
        </p:nvSpPr>
        <p:spPr>
          <a:xfrm>
            <a:off x="4038600" y="6356350"/>
            <a:ext cx="4114800" cy="365125"/>
          </a:xfrm>
          <a:prstGeom prst="rect">
            <a:avLst/>
          </a:prstGeom>
        </p:spPr>
        <p:txBody>
          <a:bodyPr/>
          <a:lstStyle/>
          <a:p>
            <a:endParaRPr lang="nl-BE"/>
          </a:p>
        </p:txBody>
      </p:sp>
      <p:sp>
        <p:nvSpPr>
          <p:cNvPr id="7" name="Tijdelijke aanduiding voor dianummer 6"/>
          <p:cNvSpPr>
            <a:spLocks noGrp="1"/>
          </p:cNvSpPr>
          <p:nvPr>
            <p:ph type="sldNum" sz="quarter" idx="12"/>
          </p:nvPr>
        </p:nvSpPr>
        <p:spPr/>
        <p:txBody>
          <a:bodyPr/>
          <a:lstStyle/>
          <a:p>
            <a:fld id="{B99045C0-DED6-4B66-BE7F-5736784B78C4}" type="slidenum">
              <a:rPr lang="nl-BE" smtClean="0"/>
              <a:t>‹nr.›</a:t>
            </a:fld>
            <a:endParaRPr lang="nl-BE"/>
          </a:p>
        </p:txBody>
      </p:sp>
    </p:spTree>
    <p:extLst>
      <p:ext uri="{BB962C8B-B14F-4D97-AF65-F5344CB8AC3E}">
        <p14:creationId xmlns:p14="http://schemas.microsoft.com/office/powerpoint/2010/main" val="3764696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a:xfrm>
            <a:off x="838200" y="6356350"/>
            <a:ext cx="2743200" cy="365125"/>
          </a:xfrm>
          <a:prstGeom prst="rect">
            <a:avLst/>
          </a:prstGeom>
        </p:spPr>
        <p:txBody>
          <a:bodyPr/>
          <a:lstStyle/>
          <a:p>
            <a:endParaRPr lang="nl-BE"/>
          </a:p>
        </p:txBody>
      </p:sp>
      <p:sp>
        <p:nvSpPr>
          <p:cNvPr id="8" name="Tijdelijke aanduiding voor voettekst 7"/>
          <p:cNvSpPr>
            <a:spLocks noGrp="1"/>
          </p:cNvSpPr>
          <p:nvPr>
            <p:ph type="ftr" sz="quarter" idx="11"/>
          </p:nvPr>
        </p:nvSpPr>
        <p:spPr>
          <a:xfrm>
            <a:off x="4038600" y="6356350"/>
            <a:ext cx="4114800" cy="365125"/>
          </a:xfrm>
          <a:prstGeom prst="rect">
            <a:avLst/>
          </a:prstGeom>
        </p:spPr>
        <p:txBody>
          <a:bodyPr/>
          <a:lstStyle/>
          <a:p>
            <a:endParaRPr lang="nl-BE"/>
          </a:p>
        </p:txBody>
      </p:sp>
      <p:sp>
        <p:nvSpPr>
          <p:cNvPr id="9" name="Tijdelijke aanduiding voor dianummer 8"/>
          <p:cNvSpPr>
            <a:spLocks noGrp="1"/>
          </p:cNvSpPr>
          <p:nvPr>
            <p:ph type="sldNum" sz="quarter" idx="12"/>
          </p:nvPr>
        </p:nvSpPr>
        <p:spPr/>
        <p:txBody>
          <a:bodyPr/>
          <a:lstStyle/>
          <a:p>
            <a:fld id="{B99045C0-DED6-4B66-BE7F-5736784B78C4}" type="slidenum">
              <a:rPr lang="nl-BE" smtClean="0"/>
              <a:t>‹nr.›</a:t>
            </a:fld>
            <a:endParaRPr lang="nl-BE"/>
          </a:p>
        </p:txBody>
      </p:sp>
    </p:spTree>
    <p:extLst>
      <p:ext uri="{BB962C8B-B14F-4D97-AF65-F5344CB8AC3E}">
        <p14:creationId xmlns:p14="http://schemas.microsoft.com/office/powerpoint/2010/main" val="1232287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a:xfrm>
            <a:off x="838200" y="6356350"/>
            <a:ext cx="2743200" cy="365125"/>
          </a:xfrm>
          <a:prstGeom prst="rect">
            <a:avLst/>
          </a:prstGeom>
        </p:spPr>
        <p:txBody>
          <a:bodyPr/>
          <a:lstStyle/>
          <a:p>
            <a:endParaRPr lang="nl-BE"/>
          </a:p>
        </p:txBody>
      </p:sp>
      <p:sp>
        <p:nvSpPr>
          <p:cNvPr id="4" name="Tijdelijke aanduiding voor voettekst 3"/>
          <p:cNvSpPr>
            <a:spLocks noGrp="1"/>
          </p:cNvSpPr>
          <p:nvPr>
            <p:ph type="ftr" sz="quarter" idx="11"/>
          </p:nvPr>
        </p:nvSpPr>
        <p:spPr>
          <a:xfrm>
            <a:off x="4038600" y="6356350"/>
            <a:ext cx="4114800" cy="365125"/>
          </a:xfrm>
          <a:prstGeom prst="rect">
            <a:avLst/>
          </a:prstGeom>
        </p:spPr>
        <p:txBody>
          <a:bodyPr/>
          <a:lstStyle/>
          <a:p>
            <a:endParaRPr lang="nl-BE"/>
          </a:p>
        </p:txBody>
      </p:sp>
      <p:sp>
        <p:nvSpPr>
          <p:cNvPr id="5" name="Tijdelijke aanduiding voor dianummer 4"/>
          <p:cNvSpPr>
            <a:spLocks noGrp="1"/>
          </p:cNvSpPr>
          <p:nvPr>
            <p:ph type="sldNum" sz="quarter" idx="12"/>
          </p:nvPr>
        </p:nvSpPr>
        <p:spPr/>
        <p:txBody>
          <a:bodyPr/>
          <a:lstStyle/>
          <a:p>
            <a:fld id="{B99045C0-DED6-4B66-BE7F-5736784B78C4}" type="slidenum">
              <a:rPr lang="nl-BE" smtClean="0"/>
              <a:t>‹nr.›</a:t>
            </a:fld>
            <a:endParaRPr lang="nl-BE"/>
          </a:p>
        </p:txBody>
      </p:sp>
    </p:spTree>
    <p:extLst>
      <p:ext uri="{BB962C8B-B14F-4D97-AF65-F5344CB8AC3E}">
        <p14:creationId xmlns:p14="http://schemas.microsoft.com/office/powerpoint/2010/main" val="171472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838200" y="6356350"/>
            <a:ext cx="2743200" cy="365125"/>
          </a:xfrm>
          <a:prstGeom prst="rect">
            <a:avLst/>
          </a:prstGeom>
        </p:spPr>
        <p:txBody>
          <a:bodyPr/>
          <a:lstStyle/>
          <a:p>
            <a:endParaRPr lang="nl-BE"/>
          </a:p>
        </p:txBody>
      </p:sp>
      <p:sp>
        <p:nvSpPr>
          <p:cNvPr id="3" name="Tijdelijke aanduiding voor voettekst 2"/>
          <p:cNvSpPr>
            <a:spLocks noGrp="1"/>
          </p:cNvSpPr>
          <p:nvPr>
            <p:ph type="ftr" sz="quarter" idx="11"/>
          </p:nvPr>
        </p:nvSpPr>
        <p:spPr>
          <a:xfrm>
            <a:off x="4038600" y="6356350"/>
            <a:ext cx="4114800" cy="365125"/>
          </a:xfrm>
          <a:prstGeom prst="rect">
            <a:avLst/>
          </a:prstGeom>
        </p:spPr>
        <p:txBody>
          <a:bodyPr/>
          <a:lstStyle/>
          <a:p>
            <a:endParaRPr lang="nl-BE"/>
          </a:p>
        </p:txBody>
      </p:sp>
      <p:sp>
        <p:nvSpPr>
          <p:cNvPr id="4" name="Tijdelijke aanduiding voor dianummer 3"/>
          <p:cNvSpPr>
            <a:spLocks noGrp="1"/>
          </p:cNvSpPr>
          <p:nvPr>
            <p:ph type="sldNum" sz="quarter" idx="12"/>
          </p:nvPr>
        </p:nvSpPr>
        <p:spPr/>
        <p:txBody>
          <a:bodyPr/>
          <a:lstStyle/>
          <a:p>
            <a:fld id="{B99045C0-DED6-4B66-BE7F-5736784B78C4}" type="slidenum">
              <a:rPr lang="nl-BE" smtClean="0"/>
              <a:t>‹nr.›</a:t>
            </a:fld>
            <a:endParaRPr lang="nl-BE"/>
          </a:p>
        </p:txBody>
      </p:sp>
    </p:spTree>
    <p:extLst>
      <p:ext uri="{BB962C8B-B14F-4D97-AF65-F5344CB8AC3E}">
        <p14:creationId xmlns:p14="http://schemas.microsoft.com/office/powerpoint/2010/main" val="403721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a:xfrm>
            <a:off x="838200" y="6356350"/>
            <a:ext cx="2743200" cy="365125"/>
          </a:xfrm>
          <a:prstGeom prst="rect">
            <a:avLst/>
          </a:prstGeom>
        </p:spPr>
        <p:txBody>
          <a:bodyPr/>
          <a:lstStyle/>
          <a:p>
            <a:endParaRPr lang="nl-BE"/>
          </a:p>
        </p:txBody>
      </p:sp>
      <p:sp>
        <p:nvSpPr>
          <p:cNvPr id="6" name="Tijdelijke aanduiding voor voettekst 5"/>
          <p:cNvSpPr>
            <a:spLocks noGrp="1"/>
          </p:cNvSpPr>
          <p:nvPr>
            <p:ph type="ftr" sz="quarter" idx="11"/>
          </p:nvPr>
        </p:nvSpPr>
        <p:spPr>
          <a:xfrm>
            <a:off x="4038600" y="6356350"/>
            <a:ext cx="4114800" cy="365125"/>
          </a:xfrm>
          <a:prstGeom prst="rect">
            <a:avLst/>
          </a:prstGeom>
        </p:spPr>
        <p:txBody>
          <a:bodyPr/>
          <a:lstStyle/>
          <a:p>
            <a:endParaRPr lang="nl-BE"/>
          </a:p>
        </p:txBody>
      </p:sp>
      <p:sp>
        <p:nvSpPr>
          <p:cNvPr id="7" name="Tijdelijke aanduiding voor dianummer 6"/>
          <p:cNvSpPr>
            <a:spLocks noGrp="1"/>
          </p:cNvSpPr>
          <p:nvPr>
            <p:ph type="sldNum" sz="quarter" idx="12"/>
          </p:nvPr>
        </p:nvSpPr>
        <p:spPr/>
        <p:txBody>
          <a:bodyPr/>
          <a:lstStyle/>
          <a:p>
            <a:fld id="{B99045C0-DED6-4B66-BE7F-5736784B78C4}" type="slidenum">
              <a:rPr lang="nl-BE" smtClean="0"/>
              <a:t>‹nr.›</a:t>
            </a:fld>
            <a:endParaRPr lang="nl-BE"/>
          </a:p>
        </p:txBody>
      </p:sp>
    </p:spTree>
    <p:extLst>
      <p:ext uri="{BB962C8B-B14F-4D97-AF65-F5344CB8AC3E}">
        <p14:creationId xmlns:p14="http://schemas.microsoft.com/office/powerpoint/2010/main" val="1909567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a:xfrm>
            <a:off x="838200" y="6356350"/>
            <a:ext cx="2743200" cy="365125"/>
          </a:xfrm>
          <a:prstGeom prst="rect">
            <a:avLst/>
          </a:prstGeom>
        </p:spPr>
        <p:txBody>
          <a:bodyPr/>
          <a:lstStyle/>
          <a:p>
            <a:endParaRPr lang="nl-BE"/>
          </a:p>
        </p:txBody>
      </p:sp>
      <p:sp>
        <p:nvSpPr>
          <p:cNvPr id="6" name="Tijdelijke aanduiding voor voettekst 5"/>
          <p:cNvSpPr>
            <a:spLocks noGrp="1"/>
          </p:cNvSpPr>
          <p:nvPr>
            <p:ph type="ftr" sz="quarter" idx="11"/>
          </p:nvPr>
        </p:nvSpPr>
        <p:spPr>
          <a:xfrm>
            <a:off x="4038600" y="6356350"/>
            <a:ext cx="4114800" cy="365125"/>
          </a:xfrm>
          <a:prstGeom prst="rect">
            <a:avLst/>
          </a:prstGeom>
        </p:spPr>
        <p:txBody>
          <a:bodyPr/>
          <a:lstStyle/>
          <a:p>
            <a:endParaRPr lang="nl-BE"/>
          </a:p>
        </p:txBody>
      </p:sp>
      <p:sp>
        <p:nvSpPr>
          <p:cNvPr id="7" name="Tijdelijke aanduiding voor dianummer 6"/>
          <p:cNvSpPr>
            <a:spLocks noGrp="1"/>
          </p:cNvSpPr>
          <p:nvPr>
            <p:ph type="sldNum" sz="quarter" idx="12"/>
          </p:nvPr>
        </p:nvSpPr>
        <p:spPr/>
        <p:txBody>
          <a:bodyPr/>
          <a:lstStyle/>
          <a:p>
            <a:fld id="{B99045C0-DED6-4B66-BE7F-5736784B78C4}" type="slidenum">
              <a:rPr lang="nl-BE" smtClean="0"/>
              <a:t>‹nr.›</a:t>
            </a:fld>
            <a:endParaRPr lang="nl-BE"/>
          </a:p>
        </p:txBody>
      </p:sp>
    </p:spTree>
    <p:extLst>
      <p:ext uri="{BB962C8B-B14F-4D97-AF65-F5344CB8AC3E}">
        <p14:creationId xmlns:p14="http://schemas.microsoft.com/office/powerpoint/2010/main" val="1950349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397478" y="365125"/>
            <a:ext cx="9956321" cy="1325563"/>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1397478" y="2173857"/>
            <a:ext cx="9956322" cy="4003106"/>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9045C0-DED6-4B66-BE7F-5736784B78C4}" type="slidenum">
              <a:rPr lang="nl-BE" smtClean="0"/>
              <a:t>‹nr.›</a:t>
            </a:fld>
            <a:endParaRPr lang="nl-BE"/>
          </a:p>
        </p:txBody>
      </p:sp>
    </p:spTree>
    <p:extLst>
      <p:ext uri="{BB962C8B-B14F-4D97-AF65-F5344CB8AC3E}">
        <p14:creationId xmlns:p14="http://schemas.microsoft.com/office/powerpoint/2010/main" val="1225949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rgbClr val="C0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kankerregister.org/sites/default/files/2025/2025_BE_CFS_ALL_V2_2.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ucanact.o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bit.ly/moving-through-cancer"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cepl.rehab.med.ubc.ca/2020/06/24/moving-through-cancer-exercise-for-people-living-with-and-beyond-cancer/"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acsm.org/physical-activity-guidelines-cancer-infographic/"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vvocm.nl/Portals/2/kngf-richtlijn_oncologie_praktijkrichtlijn.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arteveldehogeschool.be/nl/opleidingen/bijscholingen-en-studiedagen/moving-cancer-care-bewegen-tijdens-en-na-kanker-online" TargetMode="External"/><Relationship Id="rId4" Type="http://schemas.openxmlformats.org/officeDocument/2006/relationships/hyperlink" Target="https://www.gezondleven.be/projecten/bewegen-op-verwijzing?gad_source=1&amp;gad_campaignid=1732655952&amp;gbraid=0AAAAADhIJ3EmWnZx--4qDPTlqbmZBHs7h&amp;gclid=CjwKCAjw_-3GBhAYEiwAjh9fUAAEmqs7iJH4Nz4wbZZl3bhgHWDBf_eDw4yQnnJ24DDbOh2A4L5NBRoCPKUQAvD_BwE"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komoptegenkanker.be/help-mee/doe-een-gift?gad_source=1&amp;gad_campaignid=409171039&amp;gbraid=0AAAAADhyFgntIqbaUMZGYwaJTeDnBWvKt&amp;gclid=CjwKCAiAmKnKBhBrEiwAaqAnZ0xB_Tp2X9TrpuvhiKa8-eZRGNFc1bDrDx9EA7mnpwVqG3q6k9GSuBoCxFQQAvD_BwE" TargetMode="External"/><Relationship Id="rId2" Type="http://schemas.openxmlformats.org/officeDocument/2006/relationships/hyperlink" Target="https://www.ucanact.org/" TargetMode="External"/><Relationship Id="rId1" Type="http://schemas.openxmlformats.org/officeDocument/2006/relationships/slideLayout" Target="../slideLayouts/slideLayout2.xml"/><Relationship Id="rId4" Type="http://schemas.openxmlformats.org/officeDocument/2006/relationships/hyperlink" Target="https://www.tactic-project.be/n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0475275433-my.sharepoint.com/:b:/g/personal/alev_huisvoorgezondheid_be/Edc5etx48pFPjCKCkQNR0UAB6OUpYCERcbtou4if0a9G-A?e=1p0VfV"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file:///\\192.168.0.7\hvg\BO&#179;NZ\SD%205%20Tools\MKO%20-%20Overleg%20arts-kinesitherapeut\MKO\2025\Literatuur-INFO\Oncorevalidatie\kngf-richtlijn_oncologie_samenvatting_NED.pdf"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0475275433-my.sharepoint.com/:b:/g/personal/alev_huisvoorgezondheid_be/Edc5etx48pFPjCKCkQNR0UAB6OUpYCERcbtou4if0a9G-A?e=1p0VfV"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hyperlink" Target="https://0475275433-my.sharepoint.com/:b:/g/personal/alev_huisvoorgezondheid_be/Edc5etx48pFPjCKCkQNR0UAB6OUpYCERcbtou4if0a9G-A?e=1p0VfV"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hyperlink" Target="https://0475275433-my.sharepoint.com/:b:/g/personal/alev_huisvoorgezondheid_be/Edc5etx48pFPjCKCkQNR0UAB6OUpYCERcbtou4if0a9G-A?e=1p0VfV"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hyperlink" Target="https://0475275433-my.sharepoint.com/:b:/g/personal/alev_huisvoorgezondheid_be/Edc5etx48pFPjCKCkQNR0UAB6OUpYCERcbtou4if0a9G-A?e=1p0VfV"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hyperlink" Target="https://0475275433-my.sharepoint.com/:b:/g/personal/alev_huisvoorgezondheid_be/Edc5etx48pFPjCKCkQNR0UAB6OUpYCERcbtou4if0a9G-A?e=1p0VfV"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hyperlink" Target="https://0475275433-my.sharepoint.com/:b:/g/personal/alev_huisvoorgezondheid_be/Edc5etx48pFPjCKCkQNR0UAB6OUpYCERcbtou4if0a9G-A?e=1p0VfV"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hyperlink" Target="https://0475275433-my.sharepoint.com/:b:/g/personal/alev_huisvoorgezondheid_be/Edc5etx48pFPjCKCkQNR0UAB6OUpYCERcbtou4if0a9G-A?e=1p0VfV"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hyperlink" Target="https://0475275433-my.sharepoint.com/:b:/g/personal/alev_huisvoorgezondheid_be/Edc5etx48pFPjCKCkQNR0UAB6OUpYCERcbtou4if0a9G-A?e=1p0VfV"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oncohulp.b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s://www.gezondleven.be/projecten/bewegen-op-verwijzing/bov-coaches/?gad_source=1&amp;gad_campaignid=1732655952&amp;gbraid=0AAAAADhIJ3GDaQbF7_tHeC-7_gN1zj9G6&amp;gclid=CjwKCAiAmKnKBhBrEiwAaqAnZ2uoYrlAohaaFbqms1VXUbFnmSqvfEsPpubFHThc80wQ9LcTbHsKCRoCHd4QAvD_BwE" TargetMode="External"/><Relationship Id="rId4" Type="http://schemas.openxmlformats.org/officeDocument/2006/relationships/hyperlink" Target="ttps://www.kinecoach.net/nl/home/"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worel.be/worel/document?globals=%7B%22gSessionId%22%3A%220bba3668-9638-4b0a-b734-460a9ef4e2c8%22%7D&amp;parameters=%7B%22PublicationId%22%3A%22a898fcc4-8645-40ba-ad45-b2ce00e40695%22%2C%22pJumpFrom%22%3A%22Search%22%7D"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www.sciensano.be/nl/projecten/belgisch-handboek-voor-hemato-oncologisch-ondersteunende-zorg-beoncosup"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ucanact.org/"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https://www.exerciseismedicine.org/eim-in-action/moving-through-cancer-2/" TargetMode="External"/><Relationship Id="rId4" Type="http://schemas.openxmlformats.org/officeDocument/2006/relationships/hyperlink" Target="https://pubmed.ncbi.nlm.nih.gov/32233341/"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996474" y="4217318"/>
            <a:ext cx="10250557" cy="506820"/>
          </a:xfrm>
          <a:ln>
            <a:noFill/>
          </a:ln>
        </p:spPr>
        <p:txBody>
          <a:bodyPr>
            <a:normAutofit fontScale="85000" lnSpcReduction="10000"/>
          </a:bodyPr>
          <a:lstStyle/>
          <a:p>
            <a:r>
              <a:rPr lang="nl-BE" dirty="0"/>
              <a:t>Wanneer huisarts en kinesitherapeut elkaar ontmoeten en communiceren rond oncorevalidatie </a:t>
            </a:r>
          </a:p>
        </p:txBody>
      </p:sp>
    </p:spTree>
    <p:extLst>
      <p:ext uri="{BB962C8B-B14F-4D97-AF65-F5344CB8AC3E}">
        <p14:creationId xmlns:p14="http://schemas.microsoft.com/office/powerpoint/2010/main" val="641646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35ED9-C726-B814-E355-6C2A8B7C56A7}"/>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CC98C85D-BA76-AF9C-70B7-6E2F45E05870}"/>
              </a:ext>
            </a:extLst>
          </p:cNvPr>
          <p:cNvSpPr>
            <a:spLocks noGrp="1"/>
          </p:cNvSpPr>
          <p:nvPr>
            <p:ph idx="1"/>
          </p:nvPr>
        </p:nvSpPr>
        <p:spPr/>
        <p:txBody>
          <a:bodyPr>
            <a:normAutofit/>
          </a:bodyPr>
          <a:lstStyle/>
          <a:p>
            <a:pPr marL="0" indent="0">
              <a:buNone/>
            </a:pPr>
            <a:endParaRPr lang="nl-BE" dirty="0"/>
          </a:p>
          <a:p>
            <a:pPr marL="342900" lvl="0" indent="-342900"/>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73AA9F63-A58C-A75F-752B-14B1ACA4B0A6}"/>
              </a:ext>
            </a:extLst>
          </p:cNvPr>
          <p:cNvSpPr>
            <a:spLocks noGrp="1"/>
          </p:cNvSpPr>
          <p:nvPr>
            <p:ph type="sldNum" sz="quarter" idx="12"/>
          </p:nvPr>
        </p:nvSpPr>
        <p:spPr/>
        <p:txBody>
          <a:bodyPr/>
          <a:lstStyle/>
          <a:p>
            <a:fld id="{C33FC180-8EA5-475A-B9A7-FCE9C8B4CFB8}" type="slidenum">
              <a:rPr lang="nl-BE" smtClean="0"/>
              <a:pPr/>
              <a:t>10</a:t>
            </a:fld>
            <a:endParaRPr lang="nl-BE" dirty="0"/>
          </a:p>
        </p:txBody>
      </p:sp>
      <p:pic>
        <p:nvPicPr>
          <p:cNvPr id="5" name="Afbeelding 4" descr="Afbeelding met tekst, schermopname, software, Computerpictogram&#10;&#10;Door AI gegenereerde inhoud is mogelijk onjuist.">
            <a:extLst>
              <a:ext uri="{FF2B5EF4-FFF2-40B4-BE49-F238E27FC236}">
                <a16:creationId xmlns:a16="http://schemas.microsoft.com/office/drawing/2014/main" id="{0AB56D18-CB9B-2CCA-C69C-75B501D2DCEF}"/>
              </a:ext>
            </a:extLst>
          </p:cNvPr>
          <p:cNvPicPr>
            <a:picLocks noChangeAspect="1"/>
          </p:cNvPicPr>
          <p:nvPr/>
        </p:nvPicPr>
        <p:blipFill rotWithShape="1">
          <a:blip r:embed="rId3"/>
          <a:srcRect l="33951" t="31217" r="12257" b="10759"/>
          <a:stretch>
            <a:fillRect/>
          </a:stretch>
        </p:blipFill>
        <p:spPr bwMode="auto">
          <a:xfrm>
            <a:off x="2041125" y="422503"/>
            <a:ext cx="8669027" cy="58441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55702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8D76E-9B14-DD2C-E4C7-ACC0D533B94D}"/>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7C65BDB8-117A-7888-2005-F7BA2DA39AB8}"/>
              </a:ext>
            </a:extLst>
          </p:cNvPr>
          <p:cNvSpPr>
            <a:spLocks noGrp="1"/>
          </p:cNvSpPr>
          <p:nvPr>
            <p:ph idx="1"/>
          </p:nvPr>
        </p:nvSpPr>
        <p:spPr/>
        <p:txBody>
          <a:bodyPr>
            <a:normAutofit/>
          </a:bodyPr>
          <a:lstStyle/>
          <a:p>
            <a:pPr marL="0" indent="0">
              <a:buNone/>
            </a:pPr>
            <a:endParaRPr lang="nl-BE" dirty="0"/>
          </a:p>
          <a:p>
            <a:pPr marL="342900" lvl="0" indent="-342900"/>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0C990AC4-EE40-466B-6D10-1D993E21A360}"/>
              </a:ext>
            </a:extLst>
          </p:cNvPr>
          <p:cNvSpPr>
            <a:spLocks noGrp="1"/>
          </p:cNvSpPr>
          <p:nvPr>
            <p:ph type="sldNum" sz="quarter" idx="12"/>
          </p:nvPr>
        </p:nvSpPr>
        <p:spPr/>
        <p:txBody>
          <a:bodyPr/>
          <a:lstStyle/>
          <a:p>
            <a:fld id="{C33FC180-8EA5-475A-B9A7-FCE9C8B4CFB8}" type="slidenum">
              <a:rPr lang="nl-BE" smtClean="0"/>
              <a:pPr/>
              <a:t>11</a:t>
            </a:fld>
            <a:endParaRPr lang="nl-BE" dirty="0"/>
          </a:p>
        </p:txBody>
      </p:sp>
      <p:pic>
        <p:nvPicPr>
          <p:cNvPr id="6" name="Afbeelding 5" descr="Afbeelding met tekst, schermopname, software, Computerpictogram&#10;&#10;Door AI gegenereerde inhoud is mogelijk onjuist.">
            <a:extLst>
              <a:ext uri="{FF2B5EF4-FFF2-40B4-BE49-F238E27FC236}">
                <a16:creationId xmlns:a16="http://schemas.microsoft.com/office/drawing/2014/main" id="{AC0AC397-5D95-6CC6-9EEF-2CFE5CFFD9D4}"/>
              </a:ext>
            </a:extLst>
          </p:cNvPr>
          <p:cNvPicPr>
            <a:picLocks noChangeAspect="1"/>
          </p:cNvPicPr>
          <p:nvPr/>
        </p:nvPicPr>
        <p:blipFill rotWithShape="1">
          <a:blip r:embed="rId3"/>
          <a:srcRect l="31305" t="19048" r="9392" b="24515"/>
          <a:stretch>
            <a:fillRect/>
          </a:stretch>
        </p:blipFill>
        <p:spPr bwMode="auto">
          <a:xfrm>
            <a:off x="1704869" y="136525"/>
            <a:ext cx="9345205" cy="55580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3341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D917B-9EEA-F213-84C3-875FBBF6B8CA}"/>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1E7AB6E3-FB5D-9B4D-74D2-B97762097E2F}"/>
              </a:ext>
            </a:extLst>
          </p:cNvPr>
          <p:cNvSpPr>
            <a:spLocks noGrp="1"/>
          </p:cNvSpPr>
          <p:nvPr>
            <p:ph idx="1"/>
          </p:nvPr>
        </p:nvSpPr>
        <p:spPr/>
        <p:txBody>
          <a:bodyPr>
            <a:normAutofit/>
          </a:bodyPr>
          <a:lstStyle/>
          <a:p>
            <a:pPr marL="0" indent="0">
              <a:buNone/>
            </a:pPr>
            <a:endParaRPr lang="nl-BE" dirty="0"/>
          </a:p>
          <a:p>
            <a:pPr marL="342900" lvl="0" indent="-342900"/>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D45C1878-9353-2BBB-ABBA-B120B118356F}"/>
              </a:ext>
            </a:extLst>
          </p:cNvPr>
          <p:cNvSpPr>
            <a:spLocks noGrp="1"/>
          </p:cNvSpPr>
          <p:nvPr>
            <p:ph type="sldNum" sz="quarter" idx="12"/>
          </p:nvPr>
        </p:nvSpPr>
        <p:spPr/>
        <p:txBody>
          <a:bodyPr/>
          <a:lstStyle/>
          <a:p>
            <a:fld id="{C33FC180-8EA5-475A-B9A7-FCE9C8B4CFB8}" type="slidenum">
              <a:rPr lang="nl-BE" smtClean="0"/>
              <a:pPr/>
              <a:t>12</a:t>
            </a:fld>
            <a:endParaRPr lang="nl-BE" dirty="0"/>
          </a:p>
        </p:txBody>
      </p:sp>
      <p:pic>
        <p:nvPicPr>
          <p:cNvPr id="5" name="Afbeelding 4" descr="Afbeelding met tekst, software, Computerpictogram, Multimediasoftware&#10;&#10;Door AI gegenereerde inhoud is mogelijk onjuist.">
            <a:extLst>
              <a:ext uri="{FF2B5EF4-FFF2-40B4-BE49-F238E27FC236}">
                <a16:creationId xmlns:a16="http://schemas.microsoft.com/office/drawing/2014/main" id="{C6E6736C-77E1-3927-F910-EF2C36908813}"/>
              </a:ext>
            </a:extLst>
          </p:cNvPr>
          <p:cNvPicPr>
            <a:picLocks noChangeAspect="1"/>
          </p:cNvPicPr>
          <p:nvPr/>
        </p:nvPicPr>
        <p:blipFill rotWithShape="1">
          <a:blip r:embed="rId3"/>
          <a:srcRect l="34612" t="25925" r="11817" b="5996"/>
          <a:stretch>
            <a:fillRect/>
          </a:stretch>
        </p:blipFill>
        <p:spPr bwMode="auto">
          <a:xfrm>
            <a:off x="2596945" y="174934"/>
            <a:ext cx="7557387" cy="60020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01050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5BBBA-E49E-CD59-97F1-1C97720CA1E4}"/>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4D346719-E76D-A585-8011-6ADD45BD9D95}"/>
              </a:ext>
            </a:extLst>
          </p:cNvPr>
          <p:cNvSpPr>
            <a:spLocks noGrp="1"/>
          </p:cNvSpPr>
          <p:nvPr>
            <p:ph idx="1"/>
          </p:nvPr>
        </p:nvSpPr>
        <p:spPr/>
        <p:txBody>
          <a:bodyPr>
            <a:normAutofit/>
          </a:bodyPr>
          <a:lstStyle/>
          <a:p>
            <a:pPr marL="0" indent="0">
              <a:buNone/>
            </a:pPr>
            <a:endParaRPr lang="nl-BE" dirty="0"/>
          </a:p>
          <a:p>
            <a:pPr marL="342900" lvl="0" indent="-342900"/>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9CEB1093-D7F0-B1DA-E567-EB9278AE2954}"/>
              </a:ext>
            </a:extLst>
          </p:cNvPr>
          <p:cNvSpPr>
            <a:spLocks noGrp="1"/>
          </p:cNvSpPr>
          <p:nvPr>
            <p:ph type="sldNum" sz="quarter" idx="12"/>
          </p:nvPr>
        </p:nvSpPr>
        <p:spPr/>
        <p:txBody>
          <a:bodyPr/>
          <a:lstStyle/>
          <a:p>
            <a:fld id="{C33FC180-8EA5-475A-B9A7-FCE9C8B4CFB8}" type="slidenum">
              <a:rPr lang="nl-BE" smtClean="0"/>
              <a:pPr/>
              <a:t>13</a:t>
            </a:fld>
            <a:endParaRPr lang="nl-BE" dirty="0"/>
          </a:p>
        </p:txBody>
      </p:sp>
      <p:pic>
        <p:nvPicPr>
          <p:cNvPr id="6" name="Afbeelding 5" descr="Afbeelding met tekst, schermopname, software, Computerpictogram&#10;&#10;Door AI gegenereerde inhoud is mogelijk onjuist.">
            <a:extLst>
              <a:ext uri="{FF2B5EF4-FFF2-40B4-BE49-F238E27FC236}">
                <a16:creationId xmlns:a16="http://schemas.microsoft.com/office/drawing/2014/main" id="{AF349F34-B31B-11D4-47F0-9CB21D1CDF57}"/>
              </a:ext>
            </a:extLst>
          </p:cNvPr>
          <p:cNvPicPr>
            <a:picLocks noChangeAspect="1"/>
          </p:cNvPicPr>
          <p:nvPr/>
        </p:nvPicPr>
        <p:blipFill rotWithShape="1">
          <a:blip r:embed="rId3"/>
          <a:srcRect l="34613" t="18517" r="12917" b="11456"/>
          <a:stretch>
            <a:fillRect/>
          </a:stretch>
        </p:blipFill>
        <p:spPr bwMode="auto">
          <a:xfrm>
            <a:off x="2864152" y="275691"/>
            <a:ext cx="7057947" cy="59012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121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BECF2-B4FD-5AB7-48E4-0BF193E229A1}"/>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F8203289-215E-AD76-D54F-032FCB7AB586}"/>
              </a:ext>
            </a:extLst>
          </p:cNvPr>
          <p:cNvSpPr>
            <a:spLocks noGrp="1"/>
          </p:cNvSpPr>
          <p:nvPr>
            <p:ph idx="1"/>
          </p:nvPr>
        </p:nvSpPr>
        <p:spPr/>
        <p:txBody>
          <a:bodyPr>
            <a:normAutofit/>
          </a:bodyPr>
          <a:lstStyle/>
          <a:p>
            <a:pPr marL="0" indent="0">
              <a:buNone/>
            </a:pPr>
            <a:endParaRPr lang="nl-BE" dirty="0"/>
          </a:p>
          <a:p>
            <a:pPr marL="342900" lvl="0" indent="-342900"/>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6387F964-975B-8457-258D-995095D803E7}"/>
              </a:ext>
            </a:extLst>
          </p:cNvPr>
          <p:cNvSpPr>
            <a:spLocks noGrp="1"/>
          </p:cNvSpPr>
          <p:nvPr>
            <p:ph type="sldNum" sz="quarter" idx="12"/>
          </p:nvPr>
        </p:nvSpPr>
        <p:spPr/>
        <p:txBody>
          <a:bodyPr/>
          <a:lstStyle/>
          <a:p>
            <a:fld id="{C33FC180-8EA5-475A-B9A7-FCE9C8B4CFB8}" type="slidenum">
              <a:rPr lang="nl-BE" smtClean="0"/>
              <a:pPr/>
              <a:t>14</a:t>
            </a:fld>
            <a:endParaRPr lang="nl-BE" dirty="0"/>
          </a:p>
        </p:txBody>
      </p:sp>
      <p:pic>
        <p:nvPicPr>
          <p:cNvPr id="5" name="Afbeelding 4" descr="Afbeelding met tekst, schermopname, software, Computerpictogram&#10;&#10;Door AI gegenereerde inhoud is mogelijk onjuist.">
            <a:extLst>
              <a:ext uri="{FF2B5EF4-FFF2-40B4-BE49-F238E27FC236}">
                <a16:creationId xmlns:a16="http://schemas.microsoft.com/office/drawing/2014/main" id="{4376F898-9992-06CE-505C-CEEC5979D7F0}"/>
              </a:ext>
            </a:extLst>
          </p:cNvPr>
          <p:cNvPicPr>
            <a:picLocks noChangeAspect="1"/>
          </p:cNvPicPr>
          <p:nvPr/>
        </p:nvPicPr>
        <p:blipFill rotWithShape="1">
          <a:blip r:embed="rId3"/>
          <a:srcRect l="35825" t="37743" r="12919" b="17637"/>
          <a:stretch>
            <a:fillRect/>
          </a:stretch>
        </p:blipFill>
        <p:spPr bwMode="auto">
          <a:xfrm>
            <a:off x="1689005" y="1256567"/>
            <a:ext cx="9373268" cy="5099783"/>
          </a:xfrm>
          <a:prstGeom prst="rect">
            <a:avLst/>
          </a:prstGeom>
          <a:ln>
            <a:noFill/>
          </a:ln>
          <a:extLst>
            <a:ext uri="{53640926-AAD7-44D8-BBD7-CCE9431645EC}">
              <a14:shadowObscured xmlns:a14="http://schemas.microsoft.com/office/drawing/2010/main"/>
            </a:ext>
          </a:extLst>
        </p:spPr>
      </p:pic>
      <p:sp>
        <p:nvSpPr>
          <p:cNvPr id="8" name="Tekstvak 7">
            <a:extLst>
              <a:ext uri="{FF2B5EF4-FFF2-40B4-BE49-F238E27FC236}">
                <a16:creationId xmlns:a16="http://schemas.microsoft.com/office/drawing/2014/main" id="{7FD2A6EC-D344-4442-BB4D-A1951A45B3AA}"/>
              </a:ext>
            </a:extLst>
          </p:cNvPr>
          <p:cNvSpPr txBox="1"/>
          <p:nvPr/>
        </p:nvSpPr>
        <p:spPr>
          <a:xfrm>
            <a:off x="1397478" y="5710019"/>
            <a:ext cx="8634713" cy="646331"/>
          </a:xfrm>
          <a:prstGeom prst="rect">
            <a:avLst/>
          </a:prstGeom>
          <a:noFill/>
        </p:spPr>
        <p:txBody>
          <a:bodyPr wrap="square">
            <a:spAutoFit/>
          </a:bodyPr>
          <a:lstStyle/>
          <a:p>
            <a:r>
              <a:rPr lang="nl-BE" dirty="0">
                <a:solidFill>
                  <a:srgbClr val="954F72"/>
                </a:solidFill>
              </a:rPr>
              <a:t> </a:t>
            </a:r>
            <a:r>
              <a:rPr lang="nl-BE" dirty="0">
                <a:solidFill>
                  <a:srgbClr val="954F72"/>
                </a:solidFill>
                <a:hlinkClick r:id="rId4"/>
              </a:rPr>
              <a:t>Cancer </a:t>
            </a:r>
            <a:r>
              <a:rPr lang="nl-BE" dirty="0" err="1">
                <a:solidFill>
                  <a:srgbClr val="954F72"/>
                </a:solidFill>
                <a:hlinkClick r:id="rId4"/>
              </a:rPr>
              <a:t>Fact</a:t>
            </a:r>
            <a:r>
              <a:rPr lang="nl-BE" dirty="0">
                <a:solidFill>
                  <a:srgbClr val="954F72"/>
                </a:solidFill>
                <a:hlinkClick r:id="rId4"/>
              </a:rPr>
              <a:t> Sheet All </a:t>
            </a:r>
            <a:r>
              <a:rPr lang="nl-BE" dirty="0" err="1">
                <a:solidFill>
                  <a:srgbClr val="954F72"/>
                </a:solidFill>
                <a:hlinkClick r:id="rId4"/>
              </a:rPr>
              <a:t>Cancers</a:t>
            </a:r>
            <a:r>
              <a:rPr lang="nl-BE" dirty="0">
                <a:solidFill>
                  <a:srgbClr val="954F72"/>
                </a:solidFill>
                <a:hlinkClick r:id="rId4"/>
              </a:rPr>
              <a:t> in Belgium, 2023</a:t>
            </a:r>
            <a:endParaRPr lang="nl-BE" dirty="0"/>
          </a:p>
          <a:p>
            <a:endParaRPr lang="nl-BE" dirty="0"/>
          </a:p>
        </p:txBody>
      </p:sp>
      <p:sp>
        <p:nvSpPr>
          <p:cNvPr id="6" name="Rechthoek 5">
            <a:extLst>
              <a:ext uri="{FF2B5EF4-FFF2-40B4-BE49-F238E27FC236}">
                <a16:creationId xmlns:a16="http://schemas.microsoft.com/office/drawing/2014/main" id="{95BB7779-EA88-A75D-516C-500C740CFC8E}"/>
              </a:ext>
            </a:extLst>
          </p:cNvPr>
          <p:cNvSpPr/>
          <p:nvPr/>
        </p:nvSpPr>
        <p:spPr>
          <a:xfrm>
            <a:off x="10116272" y="5868365"/>
            <a:ext cx="276979" cy="4879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28287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01EBA-7024-8DB1-FFF5-B9EAE620962E}"/>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ADDFD1BC-FFF2-EF82-2173-20A1A7FBF0A1}"/>
              </a:ext>
            </a:extLst>
          </p:cNvPr>
          <p:cNvSpPr>
            <a:spLocks noGrp="1"/>
          </p:cNvSpPr>
          <p:nvPr>
            <p:ph type="title"/>
          </p:nvPr>
        </p:nvSpPr>
        <p:spPr/>
        <p:txBody>
          <a:bodyPr>
            <a:normAutofit/>
          </a:bodyPr>
          <a:lstStyle/>
          <a:p>
            <a:r>
              <a:rPr lang="nl-BE" dirty="0"/>
              <a:t>Het belang van een gezonde levensstijl en beweging </a:t>
            </a:r>
            <a:endParaRPr lang="nl-NL" dirty="0"/>
          </a:p>
        </p:txBody>
      </p:sp>
      <p:sp>
        <p:nvSpPr>
          <p:cNvPr id="4" name="Tijdelijke aanduiding voor inhoud 3">
            <a:extLst>
              <a:ext uri="{FF2B5EF4-FFF2-40B4-BE49-F238E27FC236}">
                <a16:creationId xmlns:a16="http://schemas.microsoft.com/office/drawing/2014/main" id="{58F3E7B0-0629-6258-F31D-EC30DF3FCDCF}"/>
              </a:ext>
            </a:extLst>
          </p:cNvPr>
          <p:cNvSpPr>
            <a:spLocks noGrp="1"/>
          </p:cNvSpPr>
          <p:nvPr>
            <p:ph idx="1"/>
          </p:nvPr>
        </p:nvSpPr>
        <p:spPr/>
        <p:txBody>
          <a:bodyPr>
            <a:normAutofit/>
          </a:bodyPr>
          <a:lstStyle/>
          <a:p>
            <a:pPr marL="0" indent="0">
              <a:buNone/>
            </a:pPr>
            <a:endParaRPr lang="nl-BE" dirty="0"/>
          </a:p>
          <a:p>
            <a:pPr marL="342900" lvl="0" indent="-342900"/>
            <a:r>
              <a:rPr lang="nl-NL" sz="2600" dirty="0"/>
              <a:t>Beweging = beschermende factor voor minstens 7 à 8 soorten kanker: borst, colon, endometrium, long, nier, lever, blaas, maag, slokdarm</a:t>
            </a:r>
            <a:endParaRPr lang="nl-BE" sz="2600" dirty="0"/>
          </a:p>
          <a:p>
            <a:pPr marL="342900" lvl="0" indent="-342900"/>
            <a:r>
              <a:rPr lang="nl-NL" sz="2600" dirty="0"/>
              <a:t>Cijfers: risicovermindering met % (bv. 30% lager risico op colonkanker bij actieve personen)</a:t>
            </a:r>
          </a:p>
          <a:p>
            <a:pPr marL="342900" lvl="0" indent="-342900"/>
            <a:r>
              <a:rPr lang="nl-NL" sz="2600" dirty="0"/>
              <a:t>Link met </a:t>
            </a:r>
            <a:r>
              <a:rPr lang="nl-NL" sz="2600" b="1" dirty="0"/>
              <a:t>UCanAct </a:t>
            </a:r>
            <a:r>
              <a:rPr lang="nl-NL" sz="2600" dirty="0"/>
              <a:t>project, meer info via </a:t>
            </a:r>
            <a:r>
              <a:rPr lang="nl-NL" sz="2600" dirty="0">
                <a:hlinkClick r:id="rId3"/>
              </a:rPr>
              <a:t>https://www.ucanact.org/</a:t>
            </a:r>
            <a:endParaRPr lang="nl-NL" sz="2600" dirty="0"/>
          </a:p>
          <a:p>
            <a:pPr marL="0" lvl="0" indent="0">
              <a:buNone/>
            </a:pPr>
            <a:endParaRPr lang="nl-NL" sz="2600" dirty="0"/>
          </a:p>
          <a:p>
            <a:pPr marL="0" lvl="0" indent="0">
              <a:buNone/>
            </a:pPr>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BC580AC9-9780-7CCD-546B-AC079E1064D5}"/>
              </a:ext>
            </a:extLst>
          </p:cNvPr>
          <p:cNvSpPr>
            <a:spLocks noGrp="1"/>
          </p:cNvSpPr>
          <p:nvPr>
            <p:ph type="sldNum" sz="quarter" idx="12"/>
          </p:nvPr>
        </p:nvSpPr>
        <p:spPr/>
        <p:txBody>
          <a:bodyPr/>
          <a:lstStyle/>
          <a:p>
            <a:fld id="{C33FC180-8EA5-475A-B9A7-FCE9C8B4CFB8}" type="slidenum">
              <a:rPr lang="nl-BE" smtClean="0"/>
              <a:pPr/>
              <a:t>15</a:t>
            </a:fld>
            <a:endParaRPr lang="nl-BE" dirty="0"/>
          </a:p>
        </p:txBody>
      </p:sp>
    </p:spTree>
    <p:extLst>
      <p:ext uri="{BB962C8B-B14F-4D97-AF65-F5344CB8AC3E}">
        <p14:creationId xmlns:p14="http://schemas.microsoft.com/office/powerpoint/2010/main" val="4256567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2488C-4DBD-8C20-48F6-B314F957E697}"/>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4E3AB265-9FBC-95D8-6F91-8C68771E86E7}"/>
              </a:ext>
            </a:extLst>
          </p:cNvPr>
          <p:cNvSpPr>
            <a:spLocks noGrp="1"/>
          </p:cNvSpPr>
          <p:nvPr>
            <p:ph type="title"/>
          </p:nvPr>
        </p:nvSpPr>
        <p:spPr/>
        <p:txBody>
          <a:bodyPr>
            <a:normAutofit/>
          </a:bodyPr>
          <a:lstStyle/>
          <a:p>
            <a:r>
              <a:rPr lang="nl-BE" dirty="0"/>
              <a:t>Het belang van een gezonde levensstijl en beweging: infographics </a:t>
            </a:r>
            <a:endParaRPr lang="nl-NL" dirty="0"/>
          </a:p>
        </p:txBody>
      </p:sp>
      <p:sp>
        <p:nvSpPr>
          <p:cNvPr id="4" name="Tijdelijke aanduiding voor inhoud 3">
            <a:extLst>
              <a:ext uri="{FF2B5EF4-FFF2-40B4-BE49-F238E27FC236}">
                <a16:creationId xmlns:a16="http://schemas.microsoft.com/office/drawing/2014/main" id="{BA128ACD-15AE-D174-149E-0139D409833D}"/>
              </a:ext>
            </a:extLst>
          </p:cNvPr>
          <p:cNvSpPr>
            <a:spLocks noGrp="1"/>
          </p:cNvSpPr>
          <p:nvPr>
            <p:ph idx="1"/>
          </p:nvPr>
        </p:nvSpPr>
        <p:spPr/>
        <p:txBody>
          <a:bodyPr>
            <a:normAutofit/>
          </a:bodyPr>
          <a:lstStyle/>
          <a:p>
            <a:pPr marL="0" indent="0">
              <a:buNone/>
            </a:pPr>
            <a:endParaRPr lang="nl-BE" dirty="0"/>
          </a:p>
          <a:p>
            <a:pPr marL="0" lvl="0" indent="0">
              <a:buNone/>
            </a:pPr>
            <a:endParaRPr lang="nl-BE" dirty="0"/>
          </a:p>
          <a:p>
            <a:pPr lvl="0">
              <a:buFont typeface="Wingdings" panose="05000000000000000000" pitchFamily="2" charset="2"/>
              <a:buChar char="§"/>
            </a:pPr>
            <a:endParaRPr lang="nl-NL" sz="2600" dirty="0"/>
          </a:p>
          <a:p>
            <a:pPr marL="0" lvl="0" indent="0">
              <a:buNone/>
            </a:pPr>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AFDE0B5F-7379-3266-D8E3-AB69420E7CC0}"/>
              </a:ext>
            </a:extLst>
          </p:cNvPr>
          <p:cNvSpPr>
            <a:spLocks noGrp="1"/>
          </p:cNvSpPr>
          <p:nvPr>
            <p:ph type="sldNum" sz="quarter" idx="12"/>
          </p:nvPr>
        </p:nvSpPr>
        <p:spPr/>
        <p:txBody>
          <a:bodyPr/>
          <a:lstStyle/>
          <a:p>
            <a:fld id="{C33FC180-8EA5-475A-B9A7-FCE9C8B4CFB8}" type="slidenum">
              <a:rPr lang="nl-BE" smtClean="0"/>
              <a:pPr/>
              <a:t>16</a:t>
            </a:fld>
            <a:endParaRPr lang="nl-BE" dirty="0"/>
          </a:p>
        </p:txBody>
      </p:sp>
      <p:pic>
        <p:nvPicPr>
          <p:cNvPr id="5" name="Afbeelding 4" descr="Afbeelding met tekst, schermopname, software, Computerpictogram&#10;&#10;Door AI gegenereerde inhoud is mogelijk onjuist.">
            <a:extLst>
              <a:ext uri="{FF2B5EF4-FFF2-40B4-BE49-F238E27FC236}">
                <a16:creationId xmlns:a16="http://schemas.microsoft.com/office/drawing/2014/main" id="{FE56D61D-62E7-6CEA-9A88-19428B686C25}"/>
              </a:ext>
            </a:extLst>
          </p:cNvPr>
          <p:cNvPicPr>
            <a:picLocks noChangeAspect="1"/>
          </p:cNvPicPr>
          <p:nvPr/>
        </p:nvPicPr>
        <p:blipFill rotWithShape="1">
          <a:blip r:embed="rId3"/>
          <a:srcRect l="45966" t="19577" r="23611" b="16931"/>
          <a:stretch>
            <a:fillRect/>
          </a:stretch>
        </p:blipFill>
        <p:spPr bwMode="auto">
          <a:xfrm>
            <a:off x="7243639" y="1330079"/>
            <a:ext cx="3589521" cy="4681558"/>
          </a:xfrm>
          <a:prstGeom prst="rect">
            <a:avLst/>
          </a:prstGeom>
          <a:ln>
            <a:noFill/>
          </a:ln>
          <a:extLst>
            <a:ext uri="{53640926-AAD7-44D8-BBD7-CCE9431645EC}">
              <a14:shadowObscured xmlns:a14="http://schemas.microsoft.com/office/drawing/2010/main"/>
            </a:ext>
          </a:extLst>
        </p:spPr>
      </p:pic>
      <p:sp>
        <p:nvSpPr>
          <p:cNvPr id="7" name="Tekstvak 6">
            <a:extLst>
              <a:ext uri="{FF2B5EF4-FFF2-40B4-BE49-F238E27FC236}">
                <a16:creationId xmlns:a16="http://schemas.microsoft.com/office/drawing/2014/main" id="{BC3A8F61-CECD-B376-F471-67EA2EDA4471}"/>
              </a:ext>
            </a:extLst>
          </p:cNvPr>
          <p:cNvSpPr txBox="1"/>
          <p:nvPr/>
        </p:nvSpPr>
        <p:spPr>
          <a:xfrm flipH="1">
            <a:off x="1397480" y="5472574"/>
            <a:ext cx="3589520" cy="369332"/>
          </a:xfrm>
          <a:prstGeom prst="rect">
            <a:avLst/>
          </a:prstGeom>
          <a:noFill/>
        </p:spPr>
        <p:txBody>
          <a:bodyPr wrap="square">
            <a:spAutoFit/>
          </a:bodyPr>
          <a:lstStyle/>
          <a:p>
            <a:r>
              <a:rPr lang="nl-BE" dirty="0">
                <a:hlinkClick r:id="rId4"/>
              </a:rPr>
              <a:t>http://bit.ly/moving-through-cancer</a:t>
            </a:r>
            <a:endParaRPr lang="nl-BE" dirty="0"/>
          </a:p>
        </p:txBody>
      </p:sp>
    </p:spTree>
    <p:extLst>
      <p:ext uri="{BB962C8B-B14F-4D97-AF65-F5344CB8AC3E}">
        <p14:creationId xmlns:p14="http://schemas.microsoft.com/office/powerpoint/2010/main" val="4085328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1141F-AA84-F1ED-E830-7393F650598A}"/>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05E88C34-9DA6-F19C-E71A-04C58CC5169D}"/>
              </a:ext>
            </a:extLst>
          </p:cNvPr>
          <p:cNvSpPr>
            <a:spLocks noGrp="1"/>
          </p:cNvSpPr>
          <p:nvPr>
            <p:ph idx="1"/>
          </p:nvPr>
        </p:nvSpPr>
        <p:spPr/>
        <p:txBody>
          <a:bodyPr>
            <a:normAutofit/>
          </a:bodyPr>
          <a:lstStyle/>
          <a:p>
            <a:pPr marL="0" indent="0">
              <a:buNone/>
            </a:pPr>
            <a:endParaRPr lang="nl-BE" dirty="0"/>
          </a:p>
          <a:p>
            <a:pPr marL="0" lvl="0" indent="0">
              <a:buNone/>
            </a:pPr>
            <a:endParaRPr lang="nl-BE" dirty="0"/>
          </a:p>
          <a:p>
            <a:pPr lvl="0">
              <a:buFont typeface="Wingdings" panose="05000000000000000000" pitchFamily="2" charset="2"/>
              <a:buChar char="§"/>
            </a:pPr>
            <a:endParaRPr lang="nl-NL" sz="2600" dirty="0"/>
          </a:p>
          <a:p>
            <a:pPr marL="0" lvl="0" indent="0">
              <a:buNone/>
            </a:pPr>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F195A5D5-B1C2-2CBD-E357-F1D1CD518B6E}"/>
              </a:ext>
            </a:extLst>
          </p:cNvPr>
          <p:cNvSpPr>
            <a:spLocks noGrp="1"/>
          </p:cNvSpPr>
          <p:nvPr>
            <p:ph type="sldNum" sz="quarter" idx="12"/>
          </p:nvPr>
        </p:nvSpPr>
        <p:spPr/>
        <p:txBody>
          <a:bodyPr/>
          <a:lstStyle/>
          <a:p>
            <a:fld id="{C33FC180-8EA5-475A-B9A7-FCE9C8B4CFB8}" type="slidenum">
              <a:rPr lang="nl-BE" smtClean="0"/>
              <a:pPr/>
              <a:t>17</a:t>
            </a:fld>
            <a:endParaRPr lang="nl-BE" dirty="0"/>
          </a:p>
        </p:txBody>
      </p:sp>
      <p:pic>
        <p:nvPicPr>
          <p:cNvPr id="2050" name="Picture 2">
            <a:extLst>
              <a:ext uri="{FF2B5EF4-FFF2-40B4-BE49-F238E27FC236}">
                <a16:creationId xmlns:a16="http://schemas.microsoft.com/office/drawing/2014/main" id="{C718D69D-CDDA-A6B2-DCA4-AAA7DF66AB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5149" y="340916"/>
            <a:ext cx="4327617" cy="5600752"/>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A4876D57-4FBA-4FFE-7E37-3055C26F7D2A}"/>
              </a:ext>
            </a:extLst>
          </p:cNvPr>
          <p:cNvSpPr txBox="1"/>
          <p:nvPr/>
        </p:nvSpPr>
        <p:spPr>
          <a:xfrm>
            <a:off x="8610600" y="4451972"/>
            <a:ext cx="3087547" cy="1489696"/>
          </a:xfrm>
          <a:prstGeom prst="rect">
            <a:avLst/>
          </a:prstGeom>
          <a:noFill/>
        </p:spPr>
        <p:txBody>
          <a:bodyPr wrap="square">
            <a:spAutoFit/>
          </a:bodyPr>
          <a:lstStyle/>
          <a:p>
            <a:pPr lvl="0"/>
            <a:r>
              <a:rPr lang="nl-BE" dirty="0">
                <a:hlinkClick r:id="rId4"/>
              </a:rPr>
              <a:t>https://cepl.rehab.med.ubc.ca/2020/06/24/moving-through-cancer-exercise-for-people-living-with-and-beyond-cancer/</a:t>
            </a:r>
            <a:endParaRPr lang="nl-BE" dirty="0"/>
          </a:p>
        </p:txBody>
      </p:sp>
    </p:spTree>
    <p:extLst>
      <p:ext uri="{BB962C8B-B14F-4D97-AF65-F5344CB8AC3E}">
        <p14:creationId xmlns:p14="http://schemas.microsoft.com/office/powerpoint/2010/main" val="296350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BB48F-6B8B-6CE1-4C81-945897921F59}"/>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DF289C22-B693-992F-3C6E-235C2C0CAB85}"/>
              </a:ext>
            </a:extLst>
          </p:cNvPr>
          <p:cNvSpPr>
            <a:spLocks noGrp="1"/>
          </p:cNvSpPr>
          <p:nvPr>
            <p:ph idx="1"/>
          </p:nvPr>
        </p:nvSpPr>
        <p:spPr/>
        <p:txBody>
          <a:bodyPr>
            <a:normAutofit/>
          </a:bodyPr>
          <a:lstStyle/>
          <a:p>
            <a:pPr marL="0" indent="0">
              <a:buNone/>
            </a:pPr>
            <a:endParaRPr lang="nl-BE" dirty="0"/>
          </a:p>
          <a:p>
            <a:pPr marL="0" lvl="0" indent="0">
              <a:buNone/>
            </a:pPr>
            <a:endParaRPr lang="nl-BE" dirty="0"/>
          </a:p>
          <a:p>
            <a:pPr lvl="0">
              <a:buFont typeface="Wingdings" panose="05000000000000000000" pitchFamily="2" charset="2"/>
              <a:buChar char="§"/>
            </a:pPr>
            <a:endParaRPr lang="nl-NL" sz="2600" dirty="0"/>
          </a:p>
          <a:p>
            <a:pPr marL="0" lvl="0" indent="0">
              <a:buNone/>
            </a:pPr>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4C54FFAD-2FAC-7072-5398-8BCB6CF21FBE}"/>
              </a:ext>
            </a:extLst>
          </p:cNvPr>
          <p:cNvSpPr>
            <a:spLocks noGrp="1"/>
          </p:cNvSpPr>
          <p:nvPr>
            <p:ph type="sldNum" sz="quarter" idx="12"/>
          </p:nvPr>
        </p:nvSpPr>
        <p:spPr/>
        <p:txBody>
          <a:bodyPr/>
          <a:lstStyle/>
          <a:p>
            <a:fld id="{C33FC180-8EA5-475A-B9A7-FCE9C8B4CFB8}" type="slidenum">
              <a:rPr lang="nl-BE" smtClean="0"/>
              <a:pPr/>
              <a:t>18</a:t>
            </a:fld>
            <a:endParaRPr lang="nl-BE" dirty="0"/>
          </a:p>
        </p:txBody>
      </p:sp>
      <p:pic>
        <p:nvPicPr>
          <p:cNvPr id="3074" name="Picture 2">
            <a:extLst>
              <a:ext uri="{FF2B5EF4-FFF2-40B4-BE49-F238E27FC236}">
                <a16:creationId xmlns:a16="http://schemas.microsoft.com/office/drawing/2014/main" id="{9FAFC518-B0E7-4350-ECEC-3056D075E9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510" y="399246"/>
            <a:ext cx="7290482" cy="5539766"/>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0B48681F-E5E3-109B-A783-CAAF425B1D90}"/>
              </a:ext>
            </a:extLst>
          </p:cNvPr>
          <p:cNvSpPr txBox="1"/>
          <p:nvPr/>
        </p:nvSpPr>
        <p:spPr>
          <a:xfrm>
            <a:off x="9611622" y="4881662"/>
            <a:ext cx="2365800" cy="923330"/>
          </a:xfrm>
          <a:prstGeom prst="rect">
            <a:avLst/>
          </a:prstGeom>
          <a:noFill/>
        </p:spPr>
        <p:txBody>
          <a:bodyPr wrap="square">
            <a:spAutoFit/>
          </a:bodyPr>
          <a:lstStyle/>
          <a:p>
            <a:r>
              <a:rPr lang="nl-BE" dirty="0">
                <a:hlinkClick r:id="rId4"/>
              </a:rPr>
              <a:t>https://acsm.org/physical-activity-guidelines-cancer-infographic</a:t>
            </a:r>
            <a:endParaRPr lang="nl-BE" dirty="0"/>
          </a:p>
        </p:txBody>
      </p:sp>
    </p:spTree>
    <p:extLst>
      <p:ext uri="{BB962C8B-B14F-4D97-AF65-F5344CB8AC3E}">
        <p14:creationId xmlns:p14="http://schemas.microsoft.com/office/powerpoint/2010/main" val="1176456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06CDB-7E5F-CB27-3213-8B2ADE6D6D49}"/>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7F393021-0E90-EA29-A745-8DCB232B5C35}"/>
              </a:ext>
            </a:extLst>
          </p:cNvPr>
          <p:cNvSpPr>
            <a:spLocks noGrp="1"/>
          </p:cNvSpPr>
          <p:nvPr>
            <p:ph type="title"/>
          </p:nvPr>
        </p:nvSpPr>
        <p:spPr/>
        <p:txBody>
          <a:bodyPr>
            <a:normAutofit/>
          </a:bodyPr>
          <a:lstStyle/>
          <a:p>
            <a:r>
              <a:rPr lang="nl-BE" dirty="0"/>
              <a:t>Wat gebeurt er op celniveau?</a:t>
            </a:r>
            <a:br>
              <a:rPr lang="nl-BE" dirty="0"/>
            </a:br>
            <a:r>
              <a:rPr lang="nl-BE" dirty="0"/>
              <a:t>Gezonde cel vs. Kankercel </a:t>
            </a:r>
            <a:endParaRPr lang="nl-NL" dirty="0"/>
          </a:p>
        </p:txBody>
      </p:sp>
      <p:sp>
        <p:nvSpPr>
          <p:cNvPr id="4" name="Tijdelijke aanduiding voor inhoud 3">
            <a:extLst>
              <a:ext uri="{FF2B5EF4-FFF2-40B4-BE49-F238E27FC236}">
                <a16:creationId xmlns:a16="http://schemas.microsoft.com/office/drawing/2014/main" id="{642591BC-AF6F-38F2-3470-D207DB6360CA}"/>
              </a:ext>
            </a:extLst>
          </p:cNvPr>
          <p:cNvSpPr>
            <a:spLocks noGrp="1"/>
          </p:cNvSpPr>
          <p:nvPr>
            <p:ph idx="1"/>
          </p:nvPr>
        </p:nvSpPr>
        <p:spPr/>
        <p:txBody>
          <a:bodyPr>
            <a:normAutofit/>
          </a:bodyPr>
          <a:lstStyle/>
          <a:p>
            <a:pPr marL="0" indent="0">
              <a:buNone/>
            </a:pPr>
            <a:endParaRPr lang="nl-BE" dirty="0"/>
          </a:p>
          <a:p>
            <a:pPr marL="342900" lvl="0" indent="-342900"/>
            <a:r>
              <a:rPr lang="nl-NL" sz="2600" dirty="0"/>
              <a:t>Beelden van </a:t>
            </a:r>
            <a:r>
              <a:rPr lang="nl-NL" sz="2600" dirty="0" err="1"/>
              <a:t>celprocessen</a:t>
            </a:r>
            <a:r>
              <a:rPr lang="nl-NL" sz="2600" dirty="0"/>
              <a:t>: DNA-schade, apoptose, deling</a:t>
            </a:r>
            <a:endParaRPr lang="nl-BE" sz="2600" dirty="0"/>
          </a:p>
          <a:p>
            <a:pPr marL="342900" lvl="0" indent="-342900"/>
            <a:r>
              <a:rPr lang="nl-NL" sz="2600" dirty="0"/>
              <a:t>Invloed van oxidatieve stress, chronische ontsteking</a:t>
            </a:r>
          </a:p>
          <a:p>
            <a:pPr marL="0" lvl="0" indent="0">
              <a:buNone/>
            </a:pPr>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6D341D34-408B-0C7D-5C09-2319619830E0}"/>
              </a:ext>
            </a:extLst>
          </p:cNvPr>
          <p:cNvSpPr>
            <a:spLocks noGrp="1"/>
          </p:cNvSpPr>
          <p:nvPr>
            <p:ph type="sldNum" sz="quarter" idx="12"/>
          </p:nvPr>
        </p:nvSpPr>
        <p:spPr/>
        <p:txBody>
          <a:bodyPr/>
          <a:lstStyle/>
          <a:p>
            <a:fld id="{C33FC180-8EA5-475A-B9A7-FCE9C8B4CFB8}" type="slidenum">
              <a:rPr lang="nl-BE" smtClean="0"/>
              <a:pPr/>
              <a:t>19</a:t>
            </a:fld>
            <a:endParaRPr lang="nl-BE" dirty="0"/>
          </a:p>
        </p:txBody>
      </p:sp>
    </p:spTree>
    <p:extLst>
      <p:ext uri="{BB962C8B-B14F-4D97-AF65-F5344CB8AC3E}">
        <p14:creationId xmlns:p14="http://schemas.microsoft.com/office/powerpoint/2010/main" val="1672646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Hoe ziet deze bijeenkomst eruit?</a:t>
            </a:r>
          </a:p>
        </p:txBody>
      </p:sp>
      <p:sp>
        <p:nvSpPr>
          <p:cNvPr id="3" name="Tijdelijke aanduiding voor inhoud 2"/>
          <p:cNvSpPr>
            <a:spLocks noGrp="1"/>
          </p:cNvSpPr>
          <p:nvPr>
            <p:ph idx="1"/>
          </p:nvPr>
        </p:nvSpPr>
        <p:spPr/>
        <p:txBody>
          <a:bodyPr/>
          <a:lstStyle/>
          <a:p>
            <a:pPr marL="514350" indent="-514350">
              <a:buFont typeface="+mj-lt"/>
              <a:buAutoNum type="arabicPeriod"/>
            </a:pPr>
            <a:r>
              <a:rPr lang="nl-BE" dirty="0"/>
              <a:t>Kennismaking </a:t>
            </a:r>
          </a:p>
          <a:p>
            <a:pPr marL="514350" indent="-514350">
              <a:buFont typeface="+mj-lt"/>
              <a:buAutoNum type="arabicPeriod"/>
            </a:pPr>
            <a:r>
              <a:rPr lang="nl-BE" dirty="0"/>
              <a:t>Overlopen van de thema’s </a:t>
            </a:r>
          </a:p>
          <a:p>
            <a:pPr marL="514350" indent="-514350">
              <a:buFont typeface="+mj-lt"/>
              <a:buAutoNum type="arabicPeriod"/>
            </a:pPr>
            <a:r>
              <a:rPr lang="nl-BE" dirty="0"/>
              <a:t>Individuele rondvraag </a:t>
            </a:r>
          </a:p>
          <a:p>
            <a:pPr marL="514350" indent="-514350">
              <a:buFont typeface="+mj-lt"/>
              <a:buAutoNum type="arabicPeriod"/>
            </a:pPr>
            <a:r>
              <a:rPr lang="nl-BE" dirty="0"/>
              <a:t>Optioneel - netwerkmoment</a:t>
            </a:r>
          </a:p>
        </p:txBody>
      </p:sp>
      <p:sp>
        <p:nvSpPr>
          <p:cNvPr id="4" name="Tijdelijke aanduiding voor dianummer 3"/>
          <p:cNvSpPr>
            <a:spLocks noGrp="1"/>
          </p:cNvSpPr>
          <p:nvPr>
            <p:ph type="sldNum" sz="quarter" idx="12"/>
          </p:nvPr>
        </p:nvSpPr>
        <p:spPr/>
        <p:txBody>
          <a:bodyPr/>
          <a:lstStyle/>
          <a:p>
            <a:fld id="{C33FC180-8EA5-475A-B9A7-FCE9C8B4CFB8}" type="slidenum">
              <a:rPr lang="nl-BE" smtClean="0"/>
              <a:pPr/>
              <a:t>2</a:t>
            </a:fld>
            <a:endParaRPr lang="nl-BE" dirty="0"/>
          </a:p>
        </p:txBody>
      </p:sp>
    </p:spTree>
    <p:extLst>
      <p:ext uri="{BB962C8B-B14F-4D97-AF65-F5344CB8AC3E}">
        <p14:creationId xmlns:p14="http://schemas.microsoft.com/office/powerpoint/2010/main" val="1408211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D78E7-D51A-01BD-B89B-D2591C02929D}"/>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1F909FBD-6BFE-6C46-ED67-2DBC1DCCDDF6}"/>
              </a:ext>
            </a:extLst>
          </p:cNvPr>
          <p:cNvSpPr>
            <a:spLocks noGrp="1"/>
          </p:cNvSpPr>
          <p:nvPr>
            <p:ph type="title"/>
          </p:nvPr>
        </p:nvSpPr>
        <p:spPr/>
        <p:txBody>
          <a:bodyPr>
            <a:normAutofit/>
          </a:bodyPr>
          <a:lstStyle/>
          <a:p>
            <a:r>
              <a:rPr lang="nl-BE" dirty="0"/>
              <a:t>Wat gebeurt er op celniveau?</a:t>
            </a:r>
            <a:br>
              <a:rPr lang="nl-BE" dirty="0"/>
            </a:br>
            <a:r>
              <a:rPr lang="nl-BE" dirty="0"/>
              <a:t>Hoe beweging beschermt </a:t>
            </a:r>
            <a:endParaRPr lang="nl-NL" dirty="0"/>
          </a:p>
        </p:txBody>
      </p:sp>
      <p:sp>
        <p:nvSpPr>
          <p:cNvPr id="4" name="Tijdelijke aanduiding voor inhoud 3">
            <a:extLst>
              <a:ext uri="{FF2B5EF4-FFF2-40B4-BE49-F238E27FC236}">
                <a16:creationId xmlns:a16="http://schemas.microsoft.com/office/drawing/2014/main" id="{FDC8C99C-5303-C09E-F7EB-D66F7C1E5F1F}"/>
              </a:ext>
            </a:extLst>
          </p:cNvPr>
          <p:cNvSpPr>
            <a:spLocks noGrp="1"/>
          </p:cNvSpPr>
          <p:nvPr>
            <p:ph idx="1"/>
          </p:nvPr>
        </p:nvSpPr>
        <p:spPr/>
        <p:txBody>
          <a:bodyPr>
            <a:normAutofit/>
          </a:bodyPr>
          <a:lstStyle/>
          <a:p>
            <a:pPr marL="0" indent="0">
              <a:buNone/>
            </a:pPr>
            <a:endParaRPr lang="nl-BE" dirty="0"/>
          </a:p>
          <a:p>
            <a:pPr marL="0" lvl="0" indent="0">
              <a:buNone/>
            </a:pPr>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C151BB55-1812-AB23-64A5-DCEEDAD4B1BF}"/>
              </a:ext>
            </a:extLst>
          </p:cNvPr>
          <p:cNvSpPr>
            <a:spLocks noGrp="1"/>
          </p:cNvSpPr>
          <p:nvPr>
            <p:ph type="sldNum" sz="quarter" idx="12"/>
          </p:nvPr>
        </p:nvSpPr>
        <p:spPr/>
        <p:txBody>
          <a:bodyPr/>
          <a:lstStyle/>
          <a:p>
            <a:fld id="{C33FC180-8EA5-475A-B9A7-FCE9C8B4CFB8}" type="slidenum">
              <a:rPr lang="nl-BE" smtClean="0"/>
              <a:pPr/>
              <a:t>20</a:t>
            </a:fld>
            <a:endParaRPr lang="nl-BE" dirty="0"/>
          </a:p>
        </p:txBody>
      </p:sp>
      <p:pic>
        <p:nvPicPr>
          <p:cNvPr id="5" name="Afbeelding 4">
            <a:extLst>
              <a:ext uri="{FF2B5EF4-FFF2-40B4-BE49-F238E27FC236}">
                <a16:creationId xmlns:a16="http://schemas.microsoft.com/office/drawing/2014/main" id="{0B268D74-13A2-0609-915D-8B3CEC19D894}"/>
              </a:ext>
            </a:extLst>
          </p:cNvPr>
          <p:cNvPicPr>
            <a:picLocks noChangeAspect="1"/>
          </p:cNvPicPr>
          <p:nvPr/>
        </p:nvPicPr>
        <p:blipFill rotWithShape="1">
          <a:blip r:embed="rId3"/>
          <a:srcRect l="5491" t="37562" r="6702" b="8290"/>
          <a:stretch>
            <a:fillRect/>
          </a:stretch>
        </p:blipFill>
        <p:spPr bwMode="auto">
          <a:xfrm>
            <a:off x="1882558" y="2173857"/>
            <a:ext cx="9280741" cy="357710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63406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6ADF7-D388-759F-D746-9D653C1D9E9B}"/>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170E1984-951E-ABCB-E547-C2F71890A67B}"/>
              </a:ext>
            </a:extLst>
          </p:cNvPr>
          <p:cNvSpPr>
            <a:spLocks noGrp="1"/>
          </p:cNvSpPr>
          <p:nvPr>
            <p:ph type="title"/>
          </p:nvPr>
        </p:nvSpPr>
        <p:spPr/>
        <p:txBody>
          <a:bodyPr>
            <a:normAutofit/>
          </a:bodyPr>
          <a:lstStyle/>
          <a:p>
            <a:r>
              <a:rPr lang="nl-BE" dirty="0"/>
              <a:t>Wat gebeurt er op celniveau?</a:t>
            </a:r>
            <a:br>
              <a:rPr lang="nl-BE" dirty="0"/>
            </a:br>
            <a:r>
              <a:rPr lang="nl-BE" dirty="0"/>
              <a:t>Hoe beweging beschermt </a:t>
            </a:r>
            <a:endParaRPr lang="nl-NL" dirty="0"/>
          </a:p>
        </p:txBody>
      </p:sp>
      <p:sp>
        <p:nvSpPr>
          <p:cNvPr id="4" name="Tijdelijke aanduiding voor inhoud 3">
            <a:extLst>
              <a:ext uri="{FF2B5EF4-FFF2-40B4-BE49-F238E27FC236}">
                <a16:creationId xmlns:a16="http://schemas.microsoft.com/office/drawing/2014/main" id="{D25E5965-FDF4-3CD7-F70F-B06411037662}"/>
              </a:ext>
            </a:extLst>
          </p:cNvPr>
          <p:cNvSpPr>
            <a:spLocks noGrp="1"/>
          </p:cNvSpPr>
          <p:nvPr>
            <p:ph idx="1"/>
          </p:nvPr>
        </p:nvSpPr>
        <p:spPr/>
        <p:txBody>
          <a:bodyPr>
            <a:normAutofit/>
          </a:bodyPr>
          <a:lstStyle/>
          <a:p>
            <a:pPr marL="0" indent="0">
              <a:buNone/>
            </a:pPr>
            <a:endParaRPr lang="nl-BE" dirty="0"/>
          </a:p>
          <a:p>
            <a:pPr marL="0" lvl="0" indent="0">
              <a:buNone/>
            </a:pPr>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2D6B7522-16B2-B81F-8C69-A68ABE6AAC96}"/>
              </a:ext>
            </a:extLst>
          </p:cNvPr>
          <p:cNvSpPr>
            <a:spLocks noGrp="1"/>
          </p:cNvSpPr>
          <p:nvPr>
            <p:ph type="sldNum" sz="quarter" idx="12"/>
          </p:nvPr>
        </p:nvSpPr>
        <p:spPr/>
        <p:txBody>
          <a:bodyPr/>
          <a:lstStyle/>
          <a:p>
            <a:fld id="{C33FC180-8EA5-475A-B9A7-FCE9C8B4CFB8}" type="slidenum">
              <a:rPr lang="nl-BE" smtClean="0"/>
              <a:pPr/>
              <a:t>21</a:t>
            </a:fld>
            <a:endParaRPr lang="nl-BE" dirty="0"/>
          </a:p>
        </p:txBody>
      </p:sp>
      <p:pic>
        <p:nvPicPr>
          <p:cNvPr id="6" name="Afbeelding 5" descr="Afbeelding met tekst, schermopname, software, Computerpictogram&#10;&#10;Door AI gegenereerde inhoud is mogelijk onjuist.">
            <a:extLst>
              <a:ext uri="{FF2B5EF4-FFF2-40B4-BE49-F238E27FC236}">
                <a16:creationId xmlns:a16="http://schemas.microsoft.com/office/drawing/2014/main" id="{301AAFD8-19D9-7FFF-7A7B-896CD1D57769}"/>
              </a:ext>
            </a:extLst>
          </p:cNvPr>
          <p:cNvPicPr>
            <a:picLocks noChangeAspect="1"/>
          </p:cNvPicPr>
          <p:nvPr/>
        </p:nvPicPr>
        <p:blipFill rotWithShape="1">
          <a:blip r:embed="rId3"/>
          <a:srcRect l="9370" t="30159" r="8288" b="7584"/>
          <a:stretch>
            <a:fillRect/>
          </a:stretch>
        </p:blipFill>
        <p:spPr bwMode="auto">
          <a:xfrm>
            <a:off x="1814927" y="1866756"/>
            <a:ext cx="9121422" cy="43102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29347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C03EA-CF58-55BE-BAAC-DB4FB264EF53}"/>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0577EF1C-7CEA-B8DE-F88D-CC45F97467D7}"/>
              </a:ext>
            </a:extLst>
          </p:cNvPr>
          <p:cNvSpPr>
            <a:spLocks noGrp="1"/>
          </p:cNvSpPr>
          <p:nvPr>
            <p:ph type="title"/>
          </p:nvPr>
        </p:nvSpPr>
        <p:spPr/>
        <p:txBody>
          <a:bodyPr>
            <a:normAutofit/>
          </a:bodyPr>
          <a:lstStyle/>
          <a:p>
            <a:r>
              <a:rPr lang="nl-BE" dirty="0"/>
              <a:t>Tijdens de behandeling: Onder controle houden van nevenwerkingen</a:t>
            </a:r>
            <a:endParaRPr lang="nl-NL" dirty="0"/>
          </a:p>
        </p:txBody>
      </p:sp>
      <p:sp>
        <p:nvSpPr>
          <p:cNvPr id="4" name="Tijdelijke aanduiding voor inhoud 3">
            <a:extLst>
              <a:ext uri="{FF2B5EF4-FFF2-40B4-BE49-F238E27FC236}">
                <a16:creationId xmlns:a16="http://schemas.microsoft.com/office/drawing/2014/main" id="{320C098E-44FE-BEC3-85C5-09457FD5A754}"/>
              </a:ext>
            </a:extLst>
          </p:cNvPr>
          <p:cNvSpPr>
            <a:spLocks noGrp="1"/>
          </p:cNvSpPr>
          <p:nvPr>
            <p:ph idx="1"/>
          </p:nvPr>
        </p:nvSpPr>
        <p:spPr/>
        <p:txBody>
          <a:bodyPr>
            <a:normAutofit/>
          </a:bodyPr>
          <a:lstStyle/>
          <a:p>
            <a:pPr marL="0" indent="0">
              <a:buNone/>
            </a:pPr>
            <a:r>
              <a:rPr lang="nl-BE" sz="2400" b="1" dirty="0"/>
              <a:t>Algemene voordelen van fysieke activiteit tijdens oncologische behandeling</a:t>
            </a:r>
            <a:endParaRPr lang="nl-BE" sz="2400" dirty="0"/>
          </a:p>
          <a:p>
            <a:pPr lvl="0"/>
            <a:r>
              <a:rPr lang="nl-BE" sz="2400" dirty="0"/>
              <a:t>Reductie van </a:t>
            </a:r>
            <a:r>
              <a:rPr lang="nl-BE" sz="2400" dirty="0" err="1"/>
              <a:t>kankergerelateerde</a:t>
            </a:r>
            <a:r>
              <a:rPr lang="nl-BE" sz="2400" dirty="0"/>
              <a:t> vermoeidheid</a:t>
            </a:r>
          </a:p>
          <a:p>
            <a:pPr lvl="0"/>
            <a:r>
              <a:rPr lang="nl-BE" sz="2400" dirty="0"/>
              <a:t>Positieve effecten op de fysieke fitheid en het lichamelijk functioneren, met inbegrip van:</a:t>
            </a:r>
            <a:br>
              <a:rPr lang="nl-BE" sz="2400" dirty="0"/>
            </a:br>
            <a:r>
              <a:rPr lang="nl-BE" sz="2400" dirty="0"/>
              <a:t>- Cardiorespiratoire capaciteit</a:t>
            </a:r>
            <a:br>
              <a:rPr lang="nl-BE" sz="2400" dirty="0"/>
            </a:br>
            <a:r>
              <a:rPr lang="nl-BE" sz="2400" dirty="0"/>
              <a:t>- Spierkracht en spieruithoudingsvermogen</a:t>
            </a:r>
            <a:br>
              <a:rPr lang="nl-BE" sz="2400" dirty="0"/>
            </a:br>
            <a:r>
              <a:rPr lang="nl-BE" sz="2400" dirty="0"/>
              <a:t>- Gewrichtsmobiliteit en bewegingsbereik</a:t>
            </a:r>
            <a:br>
              <a:rPr lang="nl-BE" sz="2400" dirty="0"/>
            </a:br>
            <a:r>
              <a:rPr lang="nl-BE" sz="2400" dirty="0"/>
              <a:t>- Functioneren in activiteiten van het dagelijks leven</a:t>
            </a:r>
          </a:p>
          <a:p>
            <a:r>
              <a:rPr lang="nl-BE" sz="2400" dirty="0"/>
              <a:t>Behoud en optimalisatie van lichaamssamenstelling </a:t>
            </a:r>
            <a:br>
              <a:rPr lang="nl-BE" sz="2400" dirty="0"/>
            </a:br>
            <a:r>
              <a:rPr lang="nl-BE" sz="2400" dirty="0"/>
              <a:t>(preventie van spieratrofie en toename van vetmassa)</a:t>
            </a:r>
          </a:p>
          <a:p>
            <a:pPr lvl="0"/>
            <a:endParaRPr lang="nl-BE" sz="2400" dirty="0"/>
          </a:p>
          <a:p>
            <a:pPr marL="0" lvl="0" indent="0">
              <a:buNone/>
            </a:pPr>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6225DAAF-A6BC-B207-7B9F-888E168090B9}"/>
              </a:ext>
            </a:extLst>
          </p:cNvPr>
          <p:cNvSpPr>
            <a:spLocks noGrp="1"/>
          </p:cNvSpPr>
          <p:nvPr>
            <p:ph type="sldNum" sz="quarter" idx="12"/>
          </p:nvPr>
        </p:nvSpPr>
        <p:spPr/>
        <p:txBody>
          <a:bodyPr/>
          <a:lstStyle/>
          <a:p>
            <a:fld id="{C33FC180-8EA5-475A-B9A7-FCE9C8B4CFB8}" type="slidenum">
              <a:rPr lang="nl-BE" smtClean="0"/>
              <a:pPr/>
              <a:t>22</a:t>
            </a:fld>
            <a:endParaRPr lang="nl-BE" dirty="0"/>
          </a:p>
        </p:txBody>
      </p:sp>
    </p:spTree>
    <p:extLst>
      <p:ext uri="{BB962C8B-B14F-4D97-AF65-F5344CB8AC3E}">
        <p14:creationId xmlns:p14="http://schemas.microsoft.com/office/powerpoint/2010/main" val="305712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CC763-1BAE-852B-1712-211B279E54DF}"/>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9EF40B00-C97E-5499-024D-EF428837D78A}"/>
              </a:ext>
            </a:extLst>
          </p:cNvPr>
          <p:cNvSpPr>
            <a:spLocks noGrp="1"/>
          </p:cNvSpPr>
          <p:nvPr>
            <p:ph type="title"/>
          </p:nvPr>
        </p:nvSpPr>
        <p:spPr/>
        <p:txBody>
          <a:bodyPr>
            <a:normAutofit/>
          </a:bodyPr>
          <a:lstStyle/>
          <a:p>
            <a:r>
              <a:rPr lang="nl-BE" dirty="0"/>
              <a:t>Tijdens de behandeling: Onder controle houden van nevenwerkingen</a:t>
            </a:r>
            <a:endParaRPr lang="nl-NL" dirty="0"/>
          </a:p>
        </p:txBody>
      </p:sp>
      <p:sp>
        <p:nvSpPr>
          <p:cNvPr id="4" name="Tijdelijke aanduiding voor inhoud 3">
            <a:extLst>
              <a:ext uri="{FF2B5EF4-FFF2-40B4-BE49-F238E27FC236}">
                <a16:creationId xmlns:a16="http://schemas.microsoft.com/office/drawing/2014/main" id="{26CF2682-1C4A-4689-D745-E62751DCFB10}"/>
              </a:ext>
            </a:extLst>
          </p:cNvPr>
          <p:cNvSpPr>
            <a:spLocks noGrp="1"/>
          </p:cNvSpPr>
          <p:nvPr>
            <p:ph idx="1"/>
          </p:nvPr>
        </p:nvSpPr>
        <p:spPr/>
        <p:txBody>
          <a:bodyPr>
            <a:normAutofit lnSpcReduction="10000"/>
          </a:bodyPr>
          <a:lstStyle/>
          <a:p>
            <a:pPr marL="0" indent="0">
              <a:buNone/>
            </a:pPr>
            <a:r>
              <a:rPr lang="nl-BE" sz="2400" b="1" dirty="0"/>
              <a:t>Algemene voordelen van fysieke activiteit tijdens oncologische behandeling - Vervolg</a:t>
            </a:r>
            <a:endParaRPr lang="nl-BE" sz="2400" dirty="0"/>
          </a:p>
          <a:p>
            <a:pPr lvl="0"/>
            <a:r>
              <a:rPr lang="nl-BE" sz="2400" dirty="0"/>
              <a:t>Verbetering van diverse </a:t>
            </a:r>
            <a:r>
              <a:rPr lang="nl-BE" sz="2400" dirty="0" err="1"/>
              <a:t>behandelingsgerelateerde</a:t>
            </a:r>
            <a:r>
              <a:rPr lang="nl-BE" sz="2400" dirty="0"/>
              <a:t> symptomen, </a:t>
            </a:r>
            <a:br>
              <a:rPr lang="nl-BE" sz="2400" dirty="0"/>
            </a:br>
            <a:r>
              <a:rPr lang="nl-BE" sz="2400" dirty="0"/>
              <a:t>zoals slaapkwaliteit, depressieve klachten en pijn</a:t>
            </a:r>
          </a:p>
          <a:p>
            <a:pPr lvl="0"/>
            <a:r>
              <a:rPr lang="nl-BE" sz="2400" dirty="0"/>
              <a:t>Toename van de kwaliteit van leven, inclusief fysieke, functionele, </a:t>
            </a:r>
            <a:br>
              <a:rPr lang="nl-BE" sz="2400" dirty="0"/>
            </a:br>
            <a:r>
              <a:rPr lang="nl-BE" sz="2400" dirty="0"/>
              <a:t>sociale en emotionele dimensies</a:t>
            </a:r>
          </a:p>
          <a:p>
            <a:pPr lvl="0"/>
            <a:r>
              <a:rPr lang="nl-BE" sz="2400" dirty="0"/>
              <a:t>Potentiële verbetering van behandeluitkomsten door:</a:t>
            </a:r>
            <a:br>
              <a:rPr lang="nl-BE" sz="2400" dirty="0"/>
            </a:br>
            <a:r>
              <a:rPr lang="nl-BE" sz="2400" dirty="0"/>
              <a:t>- Verhoogde verdraagbaarheid van chemotherapiedoseringen</a:t>
            </a:r>
            <a:br>
              <a:rPr lang="nl-BE" sz="2400" dirty="0"/>
            </a:br>
            <a:r>
              <a:rPr lang="nl-BE" sz="2400" dirty="0"/>
              <a:t>- Verbeterde therapietrouw (mate waarin een patiënt zich aan de afgesproken therapie houdt) en </a:t>
            </a:r>
            <a:r>
              <a:rPr lang="nl-BE" sz="2400" dirty="0" err="1"/>
              <a:t>behandelingscompliance</a:t>
            </a:r>
            <a:r>
              <a:rPr lang="nl-BE" sz="2400" dirty="0"/>
              <a:t> (volgen van medische instructies)</a:t>
            </a:r>
          </a:p>
          <a:p>
            <a:pPr lvl="0"/>
            <a:endParaRPr lang="nl-BE" sz="2400" dirty="0"/>
          </a:p>
          <a:p>
            <a:pPr marL="0" lvl="0" indent="0">
              <a:buNone/>
            </a:pPr>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09327AB1-0EB5-3D71-707B-0ACA672AE2D8}"/>
              </a:ext>
            </a:extLst>
          </p:cNvPr>
          <p:cNvSpPr>
            <a:spLocks noGrp="1"/>
          </p:cNvSpPr>
          <p:nvPr>
            <p:ph type="sldNum" sz="quarter" idx="12"/>
          </p:nvPr>
        </p:nvSpPr>
        <p:spPr/>
        <p:txBody>
          <a:bodyPr/>
          <a:lstStyle/>
          <a:p>
            <a:fld id="{C33FC180-8EA5-475A-B9A7-FCE9C8B4CFB8}" type="slidenum">
              <a:rPr lang="nl-BE" smtClean="0"/>
              <a:pPr/>
              <a:t>23</a:t>
            </a:fld>
            <a:endParaRPr lang="nl-BE" dirty="0"/>
          </a:p>
        </p:txBody>
      </p:sp>
    </p:spTree>
    <p:extLst>
      <p:ext uri="{BB962C8B-B14F-4D97-AF65-F5344CB8AC3E}">
        <p14:creationId xmlns:p14="http://schemas.microsoft.com/office/powerpoint/2010/main" val="3750948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142EB-FE09-1780-5C05-E525DB77EFF0}"/>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F3184F0F-700B-CEDE-1069-12057B414B28}"/>
              </a:ext>
            </a:extLst>
          </p:cNvPr>
          <p:cNvSpPr>
            <a:spLocks noGrp="1"/>
          </p:cNvSpPr>
          <p:nvPr>
            <p:ph type="title"/>
          </p:nvPr>
        </p:nvSpPr>
        <p:spPr/>
        <p:txBody>
          <a:bodyPr>
            <a:normAutofit/>
          </a:bodyPr>
          <a:lstStyle/>
          <a:p>
            <a:r>
              <a:rPr lang="nl-BE" dirty="0"/>
              <a:t>Langetermijn: secundaire en tertiaire preventie </a:t>
            </a:r>
            <a:endParaRPr lang="nl-NL" dirty="0"/>
          </a:p>
        </p:txBody>
      </p:sp>
      <p:sp>
        <p:nvSpPr>
          <p:cNvPr id="4" name="Tijdelijke aanduiding voor inhoud 3">
            <a:extLst>
              <a:ext uri="{FF2B5EF4-FFF2-40B4-BE49-F238E27FC236}">
                <a16:creationId xmlns:a16="http://schemas.microsoft.com/office/drawing/2014/main" id="{FBD63ACC-919E-18FD-32DC-63ECBED73497}"/>
              </a:ext>
            </a:extLst>
          </p:cNvPr>
          <p:cNvSpPr>
            <a:spLocks noGrp="1"/>
          </p:cNvSpPr>
          <p:nvPr>
            <p:ph idx="1"/>
          </p:nvPr>
        </p:nvSpPr>
        <p:spPr>
          <a:xfrm>
            <a:off x="1397478" y="1906438"/>
            <a:ext cx="9956322" cy="4270525"/>
          </a:xfrm>
        </p:spPr>
        <p:txBody>
          <a:bodyPr>
            <a:normAutofit/>
          </a:bodyPr>
          <a:lstStyle/>
          <a:p>
            <a:pPr marL="0" indent="0">
              <a:buNone/>
            </a:pPr>
            <a:endParaRPr lang="nl-BE" dirty="0"/>
          </a:p>
          <a:p>
            <a:pPr marL="342900" lvl="0" indent="-342900"/>
            <a:r>
              <a:rPr lang="nl-NL" sz="2600" dirty="0"/>
              <a:t>Secundaire preventie = herval voorkomen</a:t>
            </a:r>
          </a:p>
          <a:p>
            <a:pPr marL="342900" lvl="0" indent="-342900"/>
            <a:r>
              <a:rPr lang="nl-NL" sz="2600" dirty="0"/>
              <a:t>Tertiaire = kwaliteit van leven verbeteren en complicaties beperken</a:t>
            </a:r>
          </a:p>
          <a:p>
            <a:pPr marL="342900" lvl="0" indent="-342900"/>
            <a:r>
              <a:rPr lang="nl-NL" sz="2600" dirty="0"/>
              <a:t>Beweging vermindert kans op: </a:t>
            </a:r>
          </a:p>
          <a:p>
            <a:pPr lvl="1">
              <a:buFont typeface="Wingdings" panose="05000000000000000000" pitchFamily="2" charset="2"/>
              <a:buChar char="Ø"/>
            </a:pPr>
            <a:r>
              <a:rPr lang="nl-NL" sz="2200" dirty="0"/>
              <a:t> Nieuwe kankers</a:t>
            </a:r>
          </a:p>
          <a:p>
            <a:pPr lvl="1">
              <a:buFont typeface="Wingdings" panose="05000000000000000000" pitchFamily="2" charset="2"/>
              <a:buChar char="Ø"/>
            </a:pPr>
            <a:r>
              <a:rPr lang="nl-NL" sz="2200" dirty="0"/>
              <a:t> Cardiovasculaire ziekten (vaakst doodsoorzaak bij overlevenden) </a:t>
            </a:r>
          </a:p>
          <a:p>
            <a:pPr lvl="1">
              <a:buFont typeface="Wingdings" panose="05000000000000000000" pitchFamily="2" charset="2"/>
              <a:buChar char="Ø"/>
            </a:pPr>
            <a:r>
              <a:rPr lang="nl-NL" sz="2200" dirty="0"/>
              <a:t> Metabool syndroom</a:t>
            </a:r>
          </a:p>
          <a:p>
            <a:pPr lvl="0"/>
            <a:r>
              <a:rPr lang="nl-NL" sz="2600" dirty="0"/>
              <a:t>Rol van kinesitherapeut en huisarts in opvolging en motivatie </a:t>
            </a:r>
          </a:p>
          <a:p>
            <a:pPr marL="0" lvl="0" indent="0">
              <a:buNone/>
            </a:pPr>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583F38EE-2DE5-EF6A-A7BB-3CE68842E566}"/>
              </a:ext>
            </a:extLst>
          </p:cNvPr>
          <p:cNvSpPr>
            <a:spLocks noGrp="1"/>
          </p:cNvSpPr>
          <p:nvPr>
            <p:ph type="sldNum" sz="quarter" idx="12"/>
          </p:nvPr>
        </p:nvSpPr>
        <p:spPr/>
        <p:txBody>
          <a:bodyPr/>
          <a:lstStyle/>
          <a:p>
            <a:fld id="{C33FC180-8EA5-475A-B9A7-FCE9C8B4CFB8}" type="slidenum">
              <a:rPr lang="nl-BE" smtClean="0"/>
              <a:pPr/>
              <a:t>24</a:t>
            </a:fld>
            <a:endParaRPr lang="nl-BE" dirty="0"/>
          </a:p>
        </p:txBody>
      </p:sp>
    </p:spTree>
    <p:extLst>
      <p:ext uri="{BB962C8B-B14F-4D97-AF65-F5344CB8AC3E}">
        <p14:creationId xmlns:p14="http://schemas.microsoft.com/office/powerpoint/2010/main" val="949515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7BA31-7DA0-0D60-5EB7-40DB1088E5F8}"/>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B5964884-1220-231A-F740-4B4E0FA7B0A4}"/>
              </a:ext>
            </a:extLst>
          </p:cNvPr>
          <p:cNvSpPr>
            <a:spLocks noGrp="1"/>
          </p:cNvSpPr>
          <p:nvPr>
            <p:ph type="title"/>
          </p:nvPr>
        </p:nvSpPr>
        <p:spPr/>
        <p:txBody>
          <a:bodyPr>
            <a:normAutofit/>
          </a:bodyPr>
          <a:lstStyle/>
          <a:p>
            <a:r>
              <a:rPr lang="nl-BE" dirty="0"/>
              <a:t>Praktische implementatie</a:t>
            </a:r>
            <a:endParaRPr lang="nl-NL" dirty="0"/>
          </a:p>
        </p:txBody>
      </p:sp>
      <p:sp>
        <p:nvSpPr>
          <p:cNvPr id="4" name="Tijdelijke aanduiding voor inhoud 3">
            <a:extLst>
              <a:ext uri="{FF2B5EF4-FFF2-40B4-BE49-F238E27FC236}">
                <a16:creationId xmlns:a16="http://schemas.microsoft.com/office/drawing/2014/main" id="{781EE0B7-4544-D455-07E0-AB801FC844E6}"/>
              </a:ext>
            </a:extLst>
          </p:cNvPr>
          <p:cNvSpPr>
            <a:spLocks noGrp="1"/>
          </p:cNvSpPr>
          <p:nvPr>
            <p:ph idx="1"/>
          </p:nvPr>
        </p:nvSpPr>
        <p:spPr>
          <a:xfrm>
            <a:off x="1397478" y="1906438"/>
            <a:ext cx="9956322" cy="4270525"/>
          </a:xfrm>
        </p:spPr>
        <p:txBody>
          <a:bodyPr>
            <a:normAutofit lnSpcReduction="10000"/>
          </a:bodyPr>
          <a:lstStyle/>
          <a:p>
            <a:pPr marL="0" indent="0">
              <a:buNone/>
            </a:pPr>
            <a:endParaRPr lang="nl-BE" dirty="0"/>
          </a:p>
          <a:p>
            <a:pPr marL="342900" lvl="0" indent="-342900"/>
            <a:r>
              <a:rPr lang="nl-NL" sz="2600" dirty="0"/>
              <a:t>Gebruik van meetinstrumenten: </a:t>
            </a:r>
            <a:r>
              <a:rPr lang="nl-NL" sz="2600" dirty="0">
                <a:hlinkClick r:id="rId3"/>
              </a:rPr>
              <a:t>https://vvocm.nl/Portals/2/kngf-richtlijn_oncologie_praktijkrichtlijn.pdf</a:t>
            </a:r>
            <a:r>
              <a:rPr lang="nl-NL" sz="2600" dirty="0"/>
              <a:t>, pag. 35 </a:t>
            </a:r>
          </a:p>
          <a:p>
            <a:pPr marL="342900" lvl="0" indent="-342900"/>
            <a:r>
              <a:rPr lang="nl-NL" sz="2600" dirty="0"/>
              <a:t>Doorverwijzing naar kinesitherapeuten met oncologische expertise</a:t>
            </a:r>
          </a:p>
          <a:p>
            <a:pPr marL="342900" lvl="0" indent="-342900"/>
            <a:r>
              <a:rPr lang="nl-NL" sz="2600" dirty="0"/>
              <a:t>Multidisciplinaire samenwerking (huisarts – kinesitherapeut – oncoloog) </a:t>
            </a:r>
          </a:p>
          <a:p>
            <a:pPr marL="342900" lvl="0" indent="-342900"/>
            <a:r>
              <a:rPr lang="nl-NL" sz="2600" dirty="0"/>
              <a:t>Fase na revalidatie: doorverwijzing naar </a:t>
            </a:r>
            <a:r>
              <a:rPr lang="nl-NL" sz="2600" dirty="0">
                <a:hlinkClick r:id="rId4"/>
              </a:rPr>
              <a:t>Bewegen Op Verwijzing coach </a:t>
            </a:r>
            <a:r>
              <a:rPr lang="nl-NL" sz="2600" dirty="0"/>
              <a:t>of naar professionals die afgestuurd zijn van </a:t>
            </a:r>
            <a:r>
              <a:rPr lang="nl-NL" sz="2600" dirty="0">
                <a:hlinkClick r:id="rId5"/>
              </a:rPr>
              <a:t>Moving Cancer Care opleiding</a:t>
            </a:r>
            <a:r>
              <a:rPr lang="nl-NL" sz="2600" dirty="0"/>
              <a:t> van Arteveldehogeschool</a:t>
            </a:r>
          </a:p>
          <a:p>
            <a:pPr marL="0" lvl="0" indent="0">
              <a:buNone/>
            </a:pPr>
            <a:r>
              <a:rPr lang="nl-NL" sz="2600" dirty="0"/>
              <a:t> </a:t>
            </a:r>
          </a:p>
          <a:p>
            <a:pPr marL="0" lvl="0" indent="0">
              <a:buNone/>
            </a:pPr>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F2871527-F70B-6305-62ED-7C357B6365AE}"/>
              </a:ext>
            </a:extLst>
          </p:cNvPr>
          <p:cNvSpPr>
            <a:spLocks noGrp="1"/>
          </p:cNvSpPr>
          <p:nvPr>
            <p:ph type="sldNum" sz="quarter" idx="12"/>
          </p:nvPr>
        </p:nvSpPr>
        <p:spPr/>
        <p:txBody>
          <a:bodyPr/>
          <a:lstStyle/>
          <a:p>
            <a:fld id="{C33FC180-8EA5-475A-B9A7-FCE9C8B4CFB8}" type="slidenum">
              <a:rPr lang="nl-BE" smtClean="0"/>
              <a:pPr/>
              <a:t>25</a:t>
            </a:fld>
            <a:endParaRPr lang="nl-BE" dirty="0"/>
          </a:p>
        </p:txBody>
      </p:sp>
    </p:spTree>
    <p:extLst>
      <p:ext uri="{BB962C8B-B14F-4D97-AF65-F5344CB8AC3E}">
        <p14:creationId xmlns:p14="http://schemas.microsoft.com/office/powerpoint/2010/main" val="3343062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71252-43D4-B582-91C9-E7EFFA959E10}"/>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5BDF962-5507-818E-634F-2A093D0EFA10}"/>
              </a:ext>
            </a:extLst>
          </p:cNvPr>
          <p:cNvSpPr>
            <a:spLocks noGrp="1"/>
          </p:cNvSpPr>
          <p:nvPr>
            <p:ph type="title"/>
          </p:nvPr>
        </p:nvSpPr>
        <p:spPr/>
        <p:txBody>
          <a:bodyPr>
            <a:normAutofit/>
          </a:bodyPr>
          <a:lstStyle/>
          <a:p>
            <a:r>
              <a:rPr lang="nl-NL" dirty="0"/>
              <a:t>REFERENTIES &amp; VERDER LEZEN</a:t>
            </a:r>
          </a:p>
        </p:txBody>
      </p:sp>
      <p:sp>
        <p:nvSpPr>
          <p:cNvPr id="4" name="Tijdelijke aanduiding voor inhoud 3">
            <a:extLst>
              <a:ext uri="{FF2B5EF4-FFF2-40B4-BE49-F238E27FC236}">
                <a16:creationId xmlns:a16="http://schemas.microsoft.com/office/drawing/2014/main" id="{9DF85593-B8DA-C4A7-A22F-91F8BFD52807}"/>
              </a:ext>
            </a:extLst>
          </p:cNvPr>
          <p:cNvSpPr>
            <a:spLocks noGrp="1"/>
          </p:cNvSpPr>
          <p:nvPr>
            <p:ph idx="1"/>
          </p:nvPr>
        </p:nvSpPr>
        <p:spPr>
          <a:xfrm>
            <a:off x="1397478" y="1906438"/>
            <a:ext cx="9956322" cy="4270525"/>
          </a:xfrm>
        </p:spPr>
        <p:txBody>
          <a:bodyPr>
            <a:normAutofit fontScale="92500" lnSpcReduction="20000"/>
          </a:bodyPr>
          <a:lstStyle/>
          <a:p>
            <a:pPr marL="0" indent="0">
              <a:buNone/>
            </a:pPr>
            <a:endParaRPr lang="nl-BE" dirty="0"/>
          </a:p>
          <a:p>
            <a:pPr marL="0" lvl="0" indent="0">
              <a:buNone/>
            </a:pPr>
            <a:r>
              <a:rPr lang="nl-NL" sz="2600" dirty="0"/>
              <a:t> </a:t>
            </a:r>
          </a:p>
          <a:p>
            <a:pPr marL="342900" lvl="0" indent="-342900"/>
            <a:r>
              <a:rPr lang="nl-NL" sz="2600" dirty="0">
                <a:hlinkClick r:id="rId2"/>
              </a:rPr>
              <a:t>UCanAct </a:t>
            </a:r>
            <a:endParaRPr lang="nl-NL" sz="2600" dirty="0"/>
          </a:p>
          <a:p>
            <a:pPr marL="342900" lvl="0" indent="-342900"/>
            <a:r>
              <a:rPr lang="nl-NL" sz="2600" dirty="0">
                <a:hlinkClick r:id="rId3"/>
              </a:rPr>
              <a:t>Kom op tegen Kanker  </a:t>
            </a:r>
            <a:endParaRPr lang="nl-NL" sz="2600" dirty="0"/>
          </a:p>
          <a:p>
            <a:pPr marL="342900" indent="-342900"/>
            <a:r>
              <a:rPr lang="nl-BE" dirty="0">
                <a:hlinkClick r:id="rId4"/>
              </a:rPr>
              <a:t>Stichting tegen kanker</a:t>
            </a:r>
            <a:endParaRPr lang="nl-BE" dirty="0"/>
          </a:p>
          <a:p>
            <a:pPr marL="342900" indent="-342900"/>
            <a:r>
              <a:rPr lang="nl-BE" dirty="0"/>
              <a:t>Exercise is </a:t>
            </a:r>
            <a:r>
              <a:rPr lang="nl-BE" dirty="0" err="1"/>
              <a:t>medicine</a:t>
            </a:r>
            <a:r>
              <a:rPr lang="nl-BE" dirty="0"/>
              <a:t> in </a:t>
            </a:r>
            <a:r>
              <a:rPr lang="nl-BE" dirty="0" err="1"/>
              <a:t>oncology</a:t>
            </a:r>
            <a:r>
              <a:rPr lang="nl-BE" dirty="0"/>
              <a:t>: </a:t>
            </a:r>
            <a:r>
              <a:rPr lang="nl-BE" dirty="0" err="1"/>
              <a:t>engaging</a:t>
            </a:r>
            <a:r>
              <a:rPr lang="nl-BE" dirty="0"/>
              <a:t> </a:t>
            </a:r>
            <a:r>
              <a:rPr lang="nl-BE" dirty="0" err="1"/>
              <a:t>clinicians</a:t>
            </a:r>
            <a:r>
              <a:rPr lang="nl-BE" dirty="0"/>
              <a:t> to help patients move </a:t>
            </a:r>
            <a:r>
              <a:rPr lang="nl-BE" dirty="0" err="1"/>
              <a:t>through</a:t>
            </a:r>
            <a:r>
              <a:rPr lang="nl-BE" dirty="0"/>
              <a:t> </a:t>
            </a:r>
            <a:r>
              <a:rPr lang="nl-BE" dirty="0" err="1"/>
              <a:t>cancer</a:t>
            </a:r>
            <a:r>
              <a:rPr lang="nl-BE" dirty="0"/>
              <a:t>. Schmitz et al 2019 (artikel in bijlage) </a:t>
            </a:r>
          </a:p>
          <a:p>
            <a:pPr marL="342900" indent="-342900"/>
            <a:endParaRPr lang="nl-BE" dirty="0"/>
          </a:p>
          <a:p>
            <a:pPr marL="342900" indent="-342900"/>
            <a:endParaRPr lang="nl-BE" dirty="0"/>
          </a:p>
          <a:p>
            <a:pPr marL="342900" lvl="0" indent="-342900"/>
            <a:endParaRPr lang="nl-NL" sz="2600" dirty="0"/>
          </a:p>
          <a:p>
            <a:pPr marL="0" lvl="0" indent="0">
              <a:buNone/>
            </a:pPr>
            <a:r>
              <a:rPr lang="nl-NL" sz="2600" dirty="0"/>
              <a:t> </a:t>
            </a:r>
          </a:p>
          <a:p>
            <a:pPr marL="0" lvl="0" indent="0">
              <a:buNone/>
            </a:pPr>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F5E7541E-177C-27DA-5F70-88EFF709A748}"/>
              </a:ext>
            </a:extLst>
          </p:cNvPr>
          <p:cNvSpPr>
            <a:spLocks noGrp="1"/>
          </p:cNvSpPr>
          <p:nvPr>
            <p:ph type="sldNum" sz="quarter" idx="12"/>
          </p:nvPr>
        </p:nvSpPr>
        <p:spPr/>
        <p:txBody>
          <a:bodyPr/>
          <a:lstStyle/>
          <a:p>
            <a:fld id="{C33FC180-8EA5-475A-B9A7-FCE9C8B4CFB8}" type="slidenum">
              <a:rPr lang="nl-BE" smtClean="0"/>
              <a:pPr/>
              <a:t>26</a:t>
            </a:fld>
            <a:endParaRPr lang="nl-BE" dirty="0"/>
          </a:p>
        </p:txBody>
      </p:sp>
    </p:spTree>
    <p:extLst>
      <p:ext uri="{BB962C8B-B14F-4D97-AF65-F5344CB8AC3E}">
        <p14:creationId xmlns:p14="http://schemas.microsoft.com/office/powerpoint/2010/main" val="799320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F63CB-EB7D-BFC3-1817-059FE37ABF98}"/>
            </a:ext>
          </a:extLst>
        </p:cNvPr>
        <p:cNvGrpSpPr/>
        <p:nvPr/>
      </p:nvGrpSpPr>
      <p:grpSpPr>
        <a:xfrm>
          <a:off x="0" y="0"/>
          <a:ext cx="0" cy="0"/>
          <a:chOff x="0" y="0"/>
          <a:chExt cx="0" cy="0"/>
        </a:xfrm>
      </p:grpSpPr>
      <p:sp>
        <p:nvSpPr>
          <p:cNvPr id="4" name="Ondertitel 3">
            <a:extLst>
              <a:ext uri="{FF2B5EF4-FFF2-40B4-BE49-F238E27FC236}">
                <a16:creationId xmlns:a16="http://schemas.microsoft.com/office/drawing/2014/main" id="{117F8BC9-8775-DB6F-8AF7-9A6ACDC39289}"/>
              </a:ext>
            </a:extLst>
          </p:cNvPr>
          <p:cNvSpPr>
            <a:spLocks noGrp="1"/>
          </p:cNvSpPr>
          <p:nvPr>
            <p:ph type="subTitle" idx="1"/>
          </p:nvPr>
        </p:nvSpPr>
        <p:spPr/>
        <p:txBody>
          <a:bodyPr/>
          <a:lstStyle/>
          <a:p>
            <a:r>
              <a:rPr lang="nl-NL" b="0" dirty="0"/>
              <a:t>Oefentherapie bij kanker: Richtlijnen en praktijktoepassing voor eerste lijn </a:t>
            </a:r>
            <a:endParaRPr lang="nl-BE" b="0" dirty="0"/>
          </a:p>
        </p:txBody>
      </p:sp>
    </p:spTree>
    <p:extLst>
      <p:ext uri="{BB962C8B-B14F-4D97-AF65-F5344CB8AC3E}">
        <p14:creationId xmlns:p14="http://schemas.microsoft.com/office/powerpoint/2010/main" val="1533797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1C07F-0C97-D44D-86B8-6F81C2432A33}"/>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FA4BE7FA-8E92-278B-6589-2DD0E2CEF47E}"/>
              </a:ext>
            </a:extLst>
          </p:cNvPr>
          <p:cNvSpPr>
            <a:spLocks noGrp="1"/>
          </p:cNvSpPr>
          <p:nvPr>
            <p:ph type="title"/>
          </p:nvPr>
        </p:nvSpPr>
        <p:spPr/>
        <p:txBody>
          <a:bodyPr>
            <a:normAutofit/>
          </a:bodyPr>
          <a:lstStyle/>
          <a:p>
            <a:r>
              <a:rPr lang="nl-BE" dirty="0"/>
              <a:t>Introductie </a:t>
            </a:r>
            <a:endParaRPr lang="nl-NL" dirty="0"/>
          </a:p>
        </p:txBody>
      </p:sp>
      <p:sp>
        <p:nvSpPr>
          <p:cNvPr id="4" name="Tijdelijke aanduiding voor inhoud 3">
            <a:extLst>
              <a:ext uri="{FF2B5EF4-FFF2-40B4-BE49-F238E27FC236}">
                <a16:creationId xmlns:a16="http://schemas.microsoft.com/office/drawing/2014/main" id="{440E9298-CE61-C538-8198-21395202DBAC}"/>
              </a:ext>
            </a:extLst>
          </p:cNvPr>
          <p:cNvSpPr>
            <a:spLocks noGrp="1"/>
          </p:cNvSpPr>
          <p:nvPr>
            <p:ph idx="1"/>
          </p:nvPr>
        </p:nvSpPr>
        <p:spPr/>
        <p:txBody>
          <a:bodyPr>
            <a:normAutofit/>
          </a:bodyPr>
          <a:lstStyle/>
          <a:p>
            <a:pPr marL="0" indent="0">
              <a:buNone/>
            </a:pPr>
            <a:endParaRPr lang="nl-BE" dirty="0"/>
          </a:p>
          <a:p>
            <a:pPr marL="342900" lvl="0" indent="-342900"/>
            <a:r>
              <a:rPr lang="nl-NL" dirty="0"/>
              <a:t>Bewegen is belangrijk, dit werd reeds aangetoond in het vorige thema </a:t>
            </a:r>
          </a:p>
          <a:p>
            <a:pPr marL="342900" lvl="0" indent="-342900"/>
            <a:r>
              <a:rPr lang="nl-NL" dirty="0"/>
              <a:t>Doel: concrete handvaten aanreiken (richtlijnen, tools, praktijk) </a:t>
            </a:r>
            <a:endParaRPr lang="nl-BE"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35E75285-F974-0A7B-DD41-B1244D4EF251}"/>
              </a:ext>
            </a:extLst>
          </p:cNvPr>
          <p:cNvSpPr>
            <a:spLocks noGrp="1"/>
          </p:cNvSpPr>
          <p:nvPr>
            <p:ph type="sldNum" sz="quarter" idx="12"/>
          </p:nvPr>
        </p:nvSpPr>
        <p:spPr/>
        <p:txBody>
          <a:bodyPr/>
          <a:lstStyle/>
          <a:p>
            <a:fld id="{C33FC180-8EA5-475A-B9A7-FCE9C8B4CFB8}" type="slidenum">
              <a:rPr lang="nl-BE" smtClean="0"/>
              <a:pPr/>
              <a:t>28</a:t>
            </a:fld>
            <a:endParaRPr lang="nl-BE" dirty="0"/>
          </a:p>
        </p:txBody>
      </p:sp>
    </p:spTree>
    <p:extLst>
      <p:ext uri="{BB962C8B-B14F-4D97-AF65-F5344CB8AC3E}">
        <p14:creationId xmlns:p14="http://schemas.microsoft.com/office/powerpoint/2010/main" val="2881126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215B6-E55C-F9C4-64EA-87619142BEE2}"/>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AA5CDFEF-FF58-7C7A-0901-ADBEDFDBB3E4}"/>
              </a:ext>
            </a:extLst>
          </p:cNvPr>
          <p:cNvSpPr>
            <a:spLocks noGrp="1"/>
          </p:cNvSpPr>
          <p:nvPr>
            <p:ph type="title"/>
          </p:nvPr>
        </p:nvSpPr>
        <p:spPr/>
        <p:txBody>
          <a:bodyPr>
            <a:normAutofit/>
          </a:bodyPr>
          <a:lstStyle/>
          <a:p>
            <a:r>
              <a:rPr lang="nl-BE" dirty="0"/>
              <a:t>Overzicht KNGF-richtlijn</a:t>
            </a:r>
            <a:br>
              <a:rPr lang="nl-BE" dirty="0"/>
            </a:br>
            <a:r>
              <a:rPr lang="nl-BE" dirty="0"/>
              <a:t>Wat is de KNGF-richtlijn?  </a:t>
            </a:r>
            <a:endParaRPr lang="nl-NL" dirty="0"/>
          </a:p>
        </p:txBody>
      </p:sp>
      <p:sp>
        <p:nvSpPr>
          <p:cNvPr id="4" name="Tijdelijke aanduiding voor inhoud 3">
            <a:extLst>
              <a:ext uri="{FF2B5EF4-FFF2-40B4-BE49-F238E27FC236}">
                <a16:creationId xmlns:a16="http://schemas.microsoft.com/office/drawing/2014/main" id="{3D8E29B0-7B05-FF20-D39D-EF6F0E39D334}"/>
              </a:ext>
            </a:extLst>
          </p:cNvPr>
          <p:cNvSpPr>
            <a:spLocks noGrp="1"/>
          </p:cNvSpPr>
          <p:nvPr>
            <p:ph idx="1"/>
          </p:nvPr>
        </p:nvSpPr>
        <p:spPr/>
        <p:txBody>
          <a:bodyPr>
            <a:normAutofit/>
          </a:bodyPr>
          <a:lstStyle/>
          <a:p>
            <a:pPr marL="0" indent="0">
              <a:buNone/>
            </a:pPr>
            <a:endParaRPr lang="nl-BE" dirty="0"/>
          </a:p>
          <a:p>
            <a:pPr marL="342900" lvl="0" indent="-342900"/>
            <a:r>
              <a:rPr lang="nl-NL" dirty="0"/>
              <a:t>Gebaseerd op de American College of </a:t>
            </a:r>
            <a:r>
              <a:rPr lang="nl-NL" dirty="0" err="1"/>
              <a:t>Sports</a:t>
            </a:r>
            <a:r>
              <a:rPr lang="nl-NL" dirty="0"/>
              <a:t> </a:t>
            </a:r>
            <a:r>
              <a:rPr lang="nl-NL" dirty="0" err="1"/>
              <a:t>Medicine</a:t>
            </a:r>
            <a:r>
              <a:rPr lang="nl-NL" dirty="0"/>
              <a:t> (ACSM)</a:t>
            </a:r>
          </a:p>
          <a:p>
            <a:pPr marL="342900" lvl="0" indent="-342900"/>
            <a:r>
              <a:rPr lang="nl-NL" dirty="0"/>
              <a:t>Richt zich op volwassenen tijdens en na kankerbehandeling</a:t>
            </a:r>
          </a:p>
          <a:p>
            <a:pPr marL="342900" lvl="0" indent="-342900"/>
            <a:r>
              <a:rPr lang="nl-NL" dirty="0"/>
              <a:t>Doel: veilige en effectieve oefentherapie aanbieden </a:t>
            </a:r>
            <a:endParaRPr lang="nl-BE"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4D7937FE-28D8-E9B0-1C6D-8C81888FD9F3}"/>
              </a:ext>
            </a:extLst>
          </p:cNvPr>
          <p:cNvSpPr>
            <a:spLocks noGrp="1"/>
          </p:cNvSpPr>
          <p:nvPr>
            <p:ph type="sldNum" sz="quarter" idx="12"/>
          </p:nvPr>
        </p:nvSpPr>
        <p:spPr/>
        <p:txBody>
          <a:bodyPr/>
          <a:lstStyle/>
          <a:p>
            <a:fld id="{C33FC180-8EA5-475A-B9A7-FCE9C8B4CFB8}" type="slidenum">
              <a:rPr lang="nl-BE" smtClean="0"/>
              <a:pPr/>
              <a:t>29</a:t>
            </a:fld>
            <a:endParaRPr lang="nl-BE" dirty="0"/>
          </a:p>
        </p:txBody>
      </p:sp>
    </p:spTree>
    <p:extLst>
      <p:ext uri="{BB962C8B-B14F-4D97-AF65-F5344CB8AC3E}">
        <p14:creationId xmlns:p14="http://schemas.microsoft.com/office/powerpoint/2010/main" val="2685116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a:t>Kennismaking: </a:t>
            </a:r>
            <a:br>
              <a:rPr lang="nl-BE" dirty="0"/>
            </a:br>
            <a:r>
              <a:rPr lang="nl-BE" dirty="0"/>
              <a:t>Tafelronde</a:t>
            </a:r>
          </a:p>
        </p:txBody>
      </p:sp>
      <p:sp>
        <p:nvSpPr>
          <p:cNvPr id="4" name="Tijdelijke aanduiding voor inhoud 3"/>
          <p:cNvSpPr>
            <a:spLocks noGrp="1"/>
          </p:cNvSpPr>
          <p:nvPr>
            <p:ph idx="1"/>
          </p:nvPr>
        </p:nvSpPr>
        <p:spPr/>
        <p:txBody>
          <a:bodyPr/>
          <a:lstStyle/>
          <a:p>
            <a:r>
              <a:rPr lang="nl-BE" dirty="0"/>
              <a:t>Wie bent u?</a:t>
            </a:r>
          </a:p>
          <a:p>
            <a:r>
              <a:rPr lang="nl-BE" dirty="0"/>
              <a:t>Waar is uw praktijk gevestigd?</a:t>
            </a:r>
          </a:p>
          <a:p>
            <a:r>
              <a:rPr lang="nl-BE" dirty="0"/>
              <a:t>Wat verwacht u van dit overleg?</a:t>
            </a:r>
          </a:p>
          <a:p>
            <a:endParaRPr lang="nl-BE" dirty="0"/>
          </a:p>
        </p:txBody>
      </p:sp>
      <p:sp>
        <p:nvSpPr>
          <p:cNvPr id="5" name="Tijdelijke aanduiding voor dianummer 4"/>
          <p:cNvSpPr>
            <a:spLocks noGrp="1"/>
          </p:cNvSpPr>
          <p:nvPr>
            <p:ph type="sldNum" sz="quarter" idx="12"/>
          </p:nvPr>
        </p:nvSpPr>
        <p:spPr/>
        <p:txBody>
          <a:bodyPr/>
          <a:lstStyle/>
          <a:p>
            <a:fld id="{C33FC180-8EA5-475A-B9A7-FCE9C8B4CFB8}" type="slidenum">
              <a:rPr lang="nl-BE" smtClean="0"/>
              <a:pPr/>
              <a:t>3</a:t>
            </a:fld>
            <a:endParaRPr lang="nl-BE" dirty="0"/>
          </a:p>
        </p:txBody>
      </p:sp>
    </p:spTree>
    <p:extLst>
      <p:ext uri="{BB962C8B-B14F-4D97-AF65-F5344CB8AC3E}">
        <p14:creationId xmlns:p14="http://schemas.microsoft.com/office/powerpoint/2010/main" val="35810510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AA4D0-5247-D516-EB07-7EA314E01D5F}"/>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CE2E619-12B9-9B2B-F833-2890EB519600}"/>
              </a:ext>
            </a:extLst>
          </p:cNvPr>
          <p:cNvSpPr>
            <a:spLocks noGrp="1"/>
          </p:cNvSpPr>
          <p:nvPr>
            <p:ph type="title"/>
          </p:nvPr>
        </p:nvSpPr>
        <p:spPr/>
        <p:txBody>
          <a:bodyPr>
            <a:normAutofit/>
          </a:bodyPr>
          <a:lstStyle/>
          <a:p>
            <a:r>
              <a:rPr lang="nl-BE" dirty="0"/>
              <a:t>Overzicht KNGF-richtlijn</a:t>
            </a:r>
            <a:br>
              <a:rPr lang="nl-BE" dirty="0"/>
            </a:br>
            <a:r>
              <a:rPr lang="nl-BE" dirty="0"/>
              <a:t>Beschikbare versies  </a:t>
            </a:r>
            <a:endParaRPr lang="nl-NL" dirty="0"/>
          </a:p>
        </p:txBody>
      </p:sp>
      <p:sp>
        <p:nvSpPr>
          <p:cNvPr id="4" name="Tijdelijke aanduiding voor inhoud 3">
            <a:extLst>
              <a:ext uri="{FF2B5EF4-FFF2-40B4-BE49-F238E27FC236}">
                <a16:creationId xmlns:a16="http://schemas.microsoft.com/office/drawing/2014/main" id="{4396B6F1-235F-DED9-1CB1-D18672A33546}"/>
              </a:ext>
            </a:extLst>
          </p:cNvPr>
          <p:cNvSpPr>
            <a:spLocks noGrp="1"/>
          </p:cNvSpPr>
          <p:nvPr>
            <p:ph idx="1"/>
          </p:nvPr>
        </p:nvSpPr>
        <p:spPr/>
        <p:txBody>
          <a:bodyPr>
            <a:normAutofit/>
          </a:bodyPr>
          <a:lstStyle/>
          <a:p>
            <a:pPr marL="0" indent="0">
              <a:buNone/>
            </a:pPr>
            <a:endParaRPr lang="nl-BE" dirty="0"/>
          </a:p>
          <a:p>
            <a:pPr marL="342900" lvl="0" indent="-342900"/>
            <a:r>
              <a:rPr lang="nl-NL" dirty="0">
                <a:hlinkClick r:id="rId3"/>
              </a:rPr>
              <a:t>Volledige richtlijn</a:t>
            </a:r>
          </a:p>
          <a:p>
            <a:pPr marL="342900" lvl="0" indent="-342900"/>
            <a:r>
              <a:rPr lang="nl-NL" dirty="0">
                <a:hlinkClick r:id="rId4" action="ppaction://hlinkfile"/>
              </a:rPr>
              <a:t>Samenvatting </a:t>
            </a:r>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89CA4E16-EB74-0998-85FC-861ACBD132E5}"/>
              </a:ext>
            </a:extLst>
          </p:cNvPr>
          <p:cNvSpPr>
            <a:spLocks noGrp="1"/>
          </p:cNvSpPr>
          <p:nvPr>
            <p:ph type="sldNum" sz="quarter" idx="12"/>
          </p:nvPr>
        </p:nvSpPr>
        <p:spPr/>
        <p:txBody>
          <a:bodyPr/>
          <a:lstStyle/>
          <a:p>
            <a:fld id="{C33FC180-8EA5-475A-B9A7-FCE9C8B4CFB8}" type="slidenum">
              <a:rPr lang="nl-BE" smtClean="0"/>
              <a:pPr/>
              <a:t>30</a:t>
            </a:fld>
            <a:endParaRPr lang="nl-BE" dirty="0"/>
          </a:p>
        </p:txBody>
      </p:sp>
    </p:spTree>
    <p:extLst>
      <p:ext uri="{BB962C8B-B14F-4D97-AF65-F5344CB8AC3E}">
        <p14:creationId xmlns:p14="http://schemas.microsoft.com/office/powerpoint/2010/main" val="3478943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A713F-2BE3-ADD9-53F0-8D579BBCB1DD}"/>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A5ECBE5-79D9-3DA5-F60D-46D4CD114811}"/>
              </a:ext>
            </a:extLst>
          </p:cNvPr>
          <p:cNvSpPr>
            <a:spLocks noGrp="1"/>
          </p:cNvSpPr>
          <p:nvPr>
            <p:ph type="title"/>
          </p:nvPr>
        </p:nvSpPr>
        <p:spPr/>
        <p:txBody>
          <a:bodyPr>
            <a:normAutofit/>
          </a:bodyPr>
          <a:lstStyle/>
          <a:p>
            <a:r>
              <a:rPr lang="nl-BE" dirty="0"/>
              <a:t>  </a:t>
            </a:r>
            <a:endParaRPr lang="nl-NL" dirty="0"/>
          </a:p>
        </p:txBody>
      </p:sp>
      <p:sp>
        <p:nvSpPr>
          <p:cNvPr id="4" name="Tijdelijke aanduiding voor inhoud 3">
            <a:extLst>
              <a:ext uri="{FF2B5EF4-FFF2-40B4-BE49-F238E27FC236}">
                <a16:creationId xmlns:a16="http://schemas.microsoft.com/office/drawing/2014/main" id="{A37F8805-9474-C183-50AA-6F5135A52481}"/>
              </a:ext>
            </a:extLst>
          </p:cNvPr>
          <p:cNvSpPr>
            <a:spLocks noGrp="1"/>
          </p:cNvSpPr>
          <p:nvPr>
            <p:ph idx="1"/>
          </p:nvPr>
        </p:nvSpPr>
        <p:spPr/>
        <p:txBody>
          <a:bodyPr>
            <a:normAutofit/>
          </a:bodyPr>
          <a:lstStyle/>
          <a:p>
            <a:pPr marL="0" lvl="0" indent="0">
              <a:buNone/>
            </a:pPr>
            <a:r>
              <a:rPr lang="nl-NL" dirty="0">
                <a:hlinkClick r:id="rId3"/>
              </a:rPr>
              <a:t> </a:t>
            </a:r>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5AF64756-348B-2014-66AC-8F3A0D243398}"/>
              </a:ext>
            </a:extLst>
          </p:cNvPr>
          <p:cNvSpPr>
            <a:spLocks noGrp="1"/>
          </p:cNvSpPr>
          <p:nvPr>
            <p:ph type="sldNum" sz="quarter" idx="12"/>
          </p:nvPr>
        </p:nvSpPr>
        <p:spPr/>
        <p:txBody>
          <a:bodyPr/>
          <a:lstStyle/>
          <a:p>
            <a:fld id="{C33FC180-8EA5-475A-B9A7-FCE9C8B4CFB8}" type="slidenum">
              <a:rPr lang="nl-BE" smtClean="0"/>
              <a:pPr/>
              <a:t>31</a:t>
            </a:fld>
            <a:endParaRPr lang="nl-BE" dirty="0"/>
          </a:p>
        </p:txBody>
      </p:sp>
      <p:pic>
        <p:nvPicPr>
          <p:cNvPr id="5" name="Afbeelding 4" descr="Afbeelding met tekst, schermopname, software, Computerpictogram&#10;&#10;Door AI gegenereerde inhoud is mogelijk onjuist.">
            <a:extLst>
              <a:ext uri="{FF2B5EF4-FFF2-40B4-BE49-F238E27FC236}">
                <a16:creationId xmlns:a16="http://schemas.microsoft.com/office/drawing/2014/main" id="{089E0F6E-8ED7-EBAE-AB22-1B4BC1CA23B7}"/>
              </a:ext>
            </a:extLst>
          </p:cNvPr>
          <p:cNvPicPr>
            <a:picLocks noChangeAspect="1"/>
          </p:cNvPicPr>
          <p:nvPr/>
        </p:nvPicPr>
        <p:blipFill rotWithShape="1">
          <a:blip r:embed="rId4"/>
          <a:srcRect l="32076" t="19400" r="32981" b="10934"/>
          <a:stretch>
            <a:fillRect/>
          </a:stretch>
        </p:blipFill>
        <p:spPr bwMode="auto">
          <a:xfrm>
            <a:off x="3650506" y="82826"/>
            <a:ext cx="4890987" cy="60941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13571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5A1AA-BFB7-0E1B-E452-33D7A4FB1B7E}"/>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6BB23B5F-04F6-B973-61C8-F7D2084EFAAD}"/>
              </a:ext>
            </a:extLst>
          </p:cNvPr>
          <p:cNvSpPr>
            <a:spLocks noGrp="1"/>
          </p:cNvSpPr>
          <p:nvPr>
            <p:ph type="title"/>
          </p:nvPr>
        </p:nvSpPr>
        <p:spPr/>
        <p:txBody>
          <a:bodyPr>
            <a:normAutofit/>
          </a:bodyPr>
          <a:lstStyle/>
          <a:p>
            <a:r>
              <a:rPr lang="nl-BE" dirty="0"/>
              <a:t>  </a:t>
            </a:r>
            <a:endParaRPr lang="nl-NL" dirty="0"/>
          </a:p>
        </p:txBody>
      </p:sp>
      <p:sp>
        <p:nvSpPr>
          <p:cNvPr id="4" name="Tijdelijke aanduiding voor inhoud 3">
            <a:extLst>
              <a:ext uri="{FF2B5EF4-FFF2-40B4-BE49-F238E27FC236}">
                <a16:creationId xmlns:a16="http://schemas.microsoft.com/office/drawing/2014/main" id="{D84A3C39-36BD-DF95-DF35-8AE50974FBA1}"/>
              </a:ext>
            </a:extLst>
          </p:cNvPr>
          <p:cNvSpPr>
            <a:spLocks noGrp="1"/>
          </p:cNvSpPr>
          <p:nvPr>
            <p:ph idx="1"/>
          </p:nvPr>
        </p:nvSpPr>
        <p:spPr/>
        <p:txBody>
          <a:bodyPr>
            <a:normAutofit/>
          </a:bodyPr>
          <a:lstStyle/>
          <a:p>
            <a:pPr marL="0" lvl="0" indent="0">
              <a:buNone/>
            </a:pPr>
            <a:r>
              <a:rPr lang="nl-NL" dirty="0">
                <a:hlinkClick r:id="rId3"/>
              </a:rPr>
              <a:t> </a:t>
            </a:r>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68CD60AE-13EC-4376-E19A-CC1563CA026A}"/>
              </a:ext>
            </a:extLst>
          </p:cNvPr>
          <p:cNvSpPr>
            <a:spLocks noGrp="1"/>
          </p:cNvSpPr>
          <p:nvPr>
            <p:ph type="sldNum" sz="quarter" idx="12"/>
          </p:nvPr>
        </p:nvSpPr>
        <p:spPr/>
        <p:txBody>
          <a:bodyPr/>
          <a:lstStyle/>
          <a:p>
            <a:fld id="{C33FC180-8EA5-475A-B9A7-FCE9C8B4CFB8}" type="slidenum">
              <a:rPr lang="nl-BE" smtClean="0"/>
              <a:pPr/>
              <a:t>32</a:t>
            </a:fld>
            <a:endParaRPr lang="nl-BE" dirty="0"/>
          </a:p>
        </p:txBody>
      </p:sp>
      <p:pic>
        <p:nvPicPr>
          <p:cNvPr id="6" name="Afbeelding 5" descr="Afbeelding met tekst, schermopname, software, Webpagina&#10;&#10;Door AI gegenereerde inhoud is mogelijk onjuist.">
            <a:extLst>
              <a:ext uri="{FF2B5EF4-FFF2-40B4-BE49-F238E27FC236}">
                <a16:creationId xmlns:a16="http://schemas.microsoft.com/office/drawing/2014/main" id="{BF06C14A-8641-DC76-A950-5398F86629F6}"/>
              </a:ext>
            </a:extLst>
          </p:cNvPr>
          <p:cNvPicPr>
            <a:picLocks noChangeAspect="1"/>
          </p:cNvPicPr>
          <p:nvPr/>
        </p:nvPicPr>
        <p:blipFill rotWithShape="1">
          <a:blip r:embed="rId4"/>
          <a:srcRect l="25132" t="26631" r="29959" b="22455"/>
          <a:stretch>
            <a:fillRect/>
          </a:stretch>
        </p:blipFill>
        <p:spPr bwMode="auto">
          <a:xfrm>
            <a:off x="1759352" y="-61378"/>
            <a:ext cx="8646289" cy="61265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917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03DB0-AED6-5600-CD3E-16DE9F1E4267}"/>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9D057231-FD91-4A6B-DDFB-F39862321860}"/>
              </a:ext>
            </a:extLst>
          </p:cNvPr>
          <p:cNvSpPr>
            <a:spLocks noGrp="1"/>
          </p:cNvSpPr>
          <p:nvPr>
            <p:ph type="title"/>
          </p:nvPr>
        </p:nvSpPr>
        <p:spPr/>
        <p:txBody>
          <a:bodyPr>
            <a:normAutofit/>
          </a:bodyPr>
          <a:lstStyle/>
          <a:p>
            <a:r>
              <a:rPr lang="nl-BE" dirty="0"/>
              <a:t>  </a:t>
            </a:r>
            <a:endParaRPr lang="nl-NL" dirty="0"/>
          </a:p>
        </p:txBody>
      </p:sp>
      <p:sp>
        <p:nvSpPr>
          <p:cNvPr id="4" name="Tijdelijke aanduiding voor inhoud 3">
            <a:extLst>
              <a:ext uri="{FF2B5EF4-FFF2-40B4-BE49-F238E27FC236}">
                <a16:creationId xmlns:a16="http://schemas.microsoft.com/office/drawing/2014/main" id="{00D532CA-7D9B-872E-989E-D364E29111CE}"/>
              </a:ext>
            </a:extLst>
          </p:cNvPr>
          <p:cNvSpPr>
            <a:spLocks noGrp="1"/>
          </p:cNvSpPr>
          <p:nvPr>
            <p:ph idx="1"/>
          </p:nvPr>
        </p:nvSpPr>
        <p:spPr/>
        <p:txBody>
          <a:bodyPr>
            <a:normAutofit/>
          </a:bodyPr>
          <a:lstStyle/>
          <a:p>
            <a:pPr marL="0" lvl="0" indent="0">
              <a:buNone/>
            </a:pPr>
            <a:r>
              <a:rPr lang="nl-NL" dirty="0">
                <a:hlinkClick r:id="rId3"/>
              </a:rPr>
              <a:t> </a:t>
            </a:r>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632BC906-98E6-AA00-2F8E-50A9AED1A6F3}"/>
              </a:ext>
            </a:extLst>
          </p:cNvPr>
          <p:cNvSpPr>
            <a:spLocks noGrp="1"/>
          </p:cNvSpPr>
          <p:nvPr>
            <p:ph type="sldNum" sz="quarter" idx="12"/>
          </p:nvPr>
        </p:nvSpPr>
        <p:spPr/>
        <p:txBody>
          <a:bodyPr/>
          <a:lstStyle/>
          <a:p>
            <a:fld id="{C33FC180-8EA5-475A-B9A7-FCE9C8B4CFB8}" type="slidenum">
              <a:rPr lang="nl-BE" smtClean="0"/>
              <a:pPr/>
              <a:t>33</a:t>
            </a:fld>
            <a:endParaRPr lang="nl-BE" dirty="0"/>
          </a:p>
        </p:txBody>
      </p:sp>
      <p:pic>
        <p:nvPicPr>
          <p:cNvPr id="5" name="Afbeelding 4" descr="Afbeelding met tekst, schermopname, software, Computerpictogram&#10;&#10;Door AI gegenereerde inhoud is mogelijk onjuist.">
            <a:extLst>
              <a:ext uri="{FF2B5EF4-FFF2-40B4-BE49-F238E27FC236}">
                <a16:creationId xmlns:a16="http://schemas.microsoft.com/office/drawing/2014/main" id="{F670C0E1-2E32-055F-D141-7D5962470F03}"/>
              </a:ext>
            </a:extLst>
          </p:cNvPr>
          <p:cNvPicPr>
            <a:picLocks noChangeAspect="1"/>
          </p:cNvPicPr>
          <p:nvPr/>
        </p:nvPicPr>
        <p:blipFill rotWithShape="1">
          <a:blip r:embed="rId4"/>
          <a:srcRect l="10140" t="11993" r="16226" b="17812"/>
          <a:stretch>
            <a:fillRect/>
          </a:stretch>
        </p:blipFill>
        <p:spPr bwMode="auto">
          <a:xfrm>
            <a:off x="1746637" y="343156"/>
            <a:ext cx="9352343" cy="55716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8847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276E1-1614-FE8E-7781-AC933F9CB5DE}"/>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70854F6-9EED-3DF3-F36D-9F3329C02E0E}"/>
              </a:ext>
            </a:extLst>
          </p:cNvPr>
          <p:cNvSpPr>
            <a:spLocks noGrp="1"/>
          </p:cNvSpPr>
          <p:nvPr>
            <p:ph type="title"/>
          </p:nvPr>
        </p:nvSpPr>
        <p:spPr/>
        <p:txBody>
          <a:bodyPr>
            <a:normAutofit/>
          </a:bodyPr>
          <a:lstStyle/>
          <a:p>
            <a:r>
              <a:rPr lang="nl-BE" dirty="0"/>
              <a:t>  </a:t>
            </a:r>
            <a:endParaRPr lang="nl-NL" dirty="0"/>
          </a:p>
        </p:txBody>
      </p:sp>
      <p:sp>
        <p:nvSpPr>
          <p:cNvPr id="4" name="Tijdelijke aanduiding voor inhoud 3">
            <a:extLst>
              <a:ext uri="{FF2B5EF4-FFF2-40B4-BE49-F238E27FC236}">
                <a16:creationId xmlns:a16="http://schemas.microsoft.com/office/drawing/2014/main" id="{745DB0EB-3079-F0ED-92F1-AEC36C978EFE}"/>
              </a:ext>
            </a:extLst>
          </p:cNvPr>
          <p:cNvSpPr>
            <a:spLocks noGrp="1"/>
          </p:cNvSpPr>
          <p:nvPr>
            <p:ph idx="1"/>
          </p:nvPr>
        </p:nvSpPr>
        <p:spPr/>
        <p:txBody>
          <a:bodyPr>
            <a:normAutofit/>
          </a:bodyPr>
          <a:lstStyle/>
          <a:p>
            <a:pPr marL="0" lvl="0" indent="0">
              <a:buNone/>
            </a:pPr>
            <a:r>
              <a:rPr lang="nl-NL" dirty="0">
                <a:hlinkClick r:id="rId3"/>
              </a:rPr>
              <a:t> </a:t>
            </a:r>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705ACF08-4905-5B3A-CE0C-39CC7E310BF6}"/>
              </a:ext>
            </a:extLst>
          </p:cNvPr>
          <p:cNvSpPr>
            <a:spLocks noGrp="1"/>
          </p:cNvSpPr>
          <p:nvPr>
            <p:ph type="sldNum" sz="quarter" idx="12"/>
          </p:nvPr>
        </p:nvSpPr>
        <p:spPr/>
        <p:txBody>
          <a:bodyPr/>
          <a:lstStyle/>
          <a:p>
            <a:fld id="{C33FC180-8EA5-475A-B9A7-FCE9C8B4CFB8}" type="slidenum">
              <a:rPr lang="nl-BE" smtClean="0"/>
              <a:pPr/>
              <a:t>34</a:t>
            </a:fld>
            <a:endParaRPr lang="nl-BE" dirty="0"/>
          </a:p>
        </p:txBody>
      </p:sp>
      <p:pic>
        <p:nvPicPr>
          <p:cNvPr id="6" name="Afbeelding 5" descr="Afbeelding met tekst, schermopname, software, Computerpictogram&#10;&#10;Door AI gegenereerde inhoud is mogelijk onjuist.">
            <a:extLst>
              <a:ext uri="{FF2B5EF4-FFF2-40B4-BE49-F238E27FC236}">
                <a16:creationId xmlns:a16="http://schemas.microsoft.com/office/drawing/2014/main" id="{4F57645C-EFBA-C570-E51D-FA0A447DC086}"/>
              </a:ext>
            </a:extLst>
          </p:cNvPr>
          <p:cNvPicPr>
            <a:picLocks noChangeAspect="1"/>
          </p:cNvPicPr>
          <p:nvPr/>
        </p:nvPicPr>
        <p:blipFill rotWithShape="1">
          <a:blip r:embed="rId4"/>
          <a:srcRect l="10472" t="14461" r="16997" b="11464"/>
          <a:stretch>
            <a:fillRect/>
          </a:stretch>
        </p:blipFill>
        <p:spPr bwMode="auto">
          <a:xfrm>
            <a:off x="1747776" y="279455"/>
            <a:ext cx="9046746" cy="57736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896977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707B3-89DD-126E-8C1D-0D6EC239B3E9}"/>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C353355E-3201-E749-B551-46890316C6CD}"/>
              </a:ext>
            </a:extLst>
          </p:cNvPr>
          <p:cNvSpPr>
            <a:spLocks noGrp="1"/>
          </p:cNvSpPr>
          <p:nvPr>
            <p:ph type="title"/>
          </p:nvPr>
        </p:nvSpPr>
        <p:spPr/>
        <p:txBody>
          <a:bodyPr>
            <a:normAutofit/>
          </a:bodyPr>
          <a:lstStyle/>
          <a:p>
            <a:r>
              <a:rPr lang="nl-BE" dirty="0"/>
              <a:t>  </a:t>
            </a:r>
            <a:endParaRPr lang="nl-NL" dirty="0"/>
          </a:p>
        </p:txBody>
      </p:sp>
      <p:sp>
        <p:nvSpPr>
          <p:cNvPr id="4" name="Tijdelijke aanduiding voor inhoud 3">
            <a:extLst>
              <a:ext uri="{FF2B5EF4-FFF2-40B4-BE49-F238E27FC236}">
                <a16:creationId xmlns:a16="http://schemas.microsoft.com/office/drawing/2014/main" id="{BBF3D896-708C-9AEB-A24C-E4F7D257920F}"/>
              </a:ext>
            </a:extLst>
          </p:cNvPr>
          <p:cNvSpPr>
            <a:spLocks noGrp="1"/>
          </p:cNvSpPr>
          <p:nvPr>
            <p:ph idx="1"/>
          </p:nvPr>
        </p:nvSpPr>
        <p:spPr/>
        <p:txBody>
          <a:bodyPr>
            <a:normAutofit/>
          </a:bodyPr>
          <a:lstStyle/>
          <a:p>
            <a:pPr marL="0" lvl="0" indent="0">
              <a:buNone/>
            </a:pPr>
            <a:r>
              <a:rPr lang="nl-NL" dirty="0">
                <a:hlinkClick r:id="rId3"/>
              </a:rPr>
              <a:t> </a:t>
            </a:r>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9EA941F1-8355-E67D-E4E2-354B09640BFA}"/>
              </a:ext>
            </a:extLst>
          </p:cNvPr>
          <p:cNvSpPr>
            <a:spLocks noGrp="1"/>
          </p:cNvSpPr>
          <p:nvPr>
            <p:ph type="sldNum" sz="quarter" idx="12"/>
          </p:nvPr>
        </p:nvSpPr>
        <p:spPr/>
        <p:txBody>
          <a:bodyPr/>
          <a:lstStyle/>
          <a:p>
            <a:fld id="{C33FC180-8EA5-475A-B9A7-FCE9C8B4CFB8}" type="slidenum">
              <a:rPr lang="nl-BE" smtClean="0"/>
              <a:pPr/>
              <a:t>35</a:t>
            </a:fld>
            <a:endParaRPr lang="nl-BE" dirty="0"/>
          </a:p>
        </p:txBody>
      </p:sp>
      <p:pic>
        <p:nvPicPr>
          <p:cNvPr id="5" name="Afbeelding 4" descr="Afbeelding met tekst, schermopname, software, Computerpictogram&#10;&#10;Door AI gegenereerde inhoud is mogelijk onjuist.">
            <a:extLst>
              <a:ext uri="{FF2B5EF4-FFF2-40B4-BE49-F238E27FC236}">
                <a16:creationId xmlns:a16="http://schemas.microsoft.com/office/drawing/2014/main" id="{8645D3FD-FB20-002A-F36E-E2C994F97AD3}"/>
              </a:ext>
            </a:extLst>
          </p:cNvPr>
          <p:cNvPicPr>
            <a:picLocks noChangeAspect="1"/>
          </p:cNvPicPr>
          <p:nvPr/>
        </p:nvPicPr>
        <p:blipFill rotWithShape="1">
          <a:blip r:embed="rId4"/>
          <a:srcRect l="11464" t="12169" r="20084" b="10934"/>
          <a:stretch>
            <a:fillRect/>
          </a:stretch>
        </p:blipFill>
        <p:spPr bwMode="auto">
          <a:xfrm>
            <a:off x="1756258" y="93566"/>
            <a:ext cx="8664780" cy="60833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3355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49DC5-872A-56A8-A1EB-5BDF66DD1D44}"/>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747797B6-4735-4AC4-24DE-188CFAFC6045}"/>
              </a:ext>
            </a:extLst>
          </p:cNvPr>
          <p:cNvSpPr>
            <a:spLocks noGrp="1"/>
          </p:cNvSpPr>
          <p:nvPr>
            <p:ph type="title"/>
          </p:nvPr>
        </p:nvSpPr>
        <p:spPr/>
        <p:txBody>
          <a:bodyPr>
            <a:normAutofit/>
          </a:bodyPr>
          <a:lstStyle/>
          <a:p>
            <a:r>
              <a:rPr lang="nl-BE" dirty="0"/>
              <a:t>  </a:t>
            </a:r>
            <a:endParaRPr lang="nl-NL" dirty="0"/>
          </a:p>
        </p:txBody>
      </p:sp>
      <p:sp>
        <p:nvSpPr>
          <p:cNvPr id="4" name="Tijdelijke aanduiding voor inhoud 3">
            <a:extLst>
              <a:ext uri="{FF2B5EF4-FFF2-40B4-BE49-F238E27FC236}">
                <a16:creationId xmlns:a16="http://schemas.microsoft.com/office/drawing/2014/main" id="{50A32ECB-973A-4F8A-638E-F427736A3E69}"/>
              </a:ext>
            </a:extLst>
          </p:cNvPr>
          <p:cNvSpPr>
            <a:spLocks noGrp="1"/>
          </p:cNvSpPr>
          <p:nvPr>
            <p:ph idx="1"/>
          </p:nvPr>
        </p:nvSpPr>
        <p:spPr/>
        <p:txBody>
          <a:bodyPr>
            <a:normAutofit/>
          </a:bodyPr>
          <a:lstStyle/>
          <a:p>
            <a:pPr marL="0" lvl="0" indent="0">
              <a:buNone/>
            </a:pPr>
            <a:r>
              <a:rPr lang="nl-NL" dirty="0">
                <a:hlinkClick r:id="rId3"/>
              </a:rPr>
              <a:t> </a:t>
            </a:r>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28684529-D156-5771-ECC5-2E88E9DE223B}"/>
              </a:ext>
            </a:extLst>
          </p:cNvPr>
          <p:cNvSpPr>
            <a:spLocks noGrp="1"/>
          </p:cNvSpPr>
          <p:nvPr>
            <p:ph type="sldNum" sz="quarter" idx="12"/>
          </p:nvPr>
        </p:nvSpPr>
        <p:spPr/>
        <p:txBody>
          <a:bodyPr/>
          <a:lstStyle/>
          <a:p>
            <a:fld id="{C33FC180-8EA5-475A-B9A7-FCE9C8B4CFB8}" type="slidenum">
              <a:rPr lang="nl-BE" smtClean="0"/>
              <a:pPr/>
              <a:t>36</a:t>
            </a:fld>
            <a:endParaRPr lang="nl-BE" dirty="0"/>
          </a:p>
        </p:txBody>
      </p:sp>
      <p:pic>
        <p:nvPicPr>
          <p:cNvPr id="6" name="Afbeelding 5" descr="Afbeelding met tekst, schermopname, software, Computerpictogram&#10;&#10;Door AI gegenereerde inhoud is mogelijk onjuist.">
            <a:extLst>
              <a:ext uri="{FF2B5EF4-FFF2-40B4-BE49-F238E27FC236}">
                <a16:creationId xmlns:a16="http://schemas.microsoft.com/office/drawing/2014/main" id="{9E218015-61A3-127C-443F-70EEC73159EB}"/>
              </a:ext>
            </a:extLst>
          </p:cNvPr>
          <p:cNvPicPr>
            <a:picLocks noChangeAspect="1"/>
          </p:cNvPicPr>
          <p:nvPr/>
        </p:nvPicPr>
        <p:blipFill rotWithShape="1">
          <a:blip r:embed="rId4"/>
          <a:srcRect l="25464" t="32278" r="29382" b="19047"/>
          <a:stretch>
            <a:fillRect/>
          </a:stretch>
        </p:blipFill>
        <p:spPr bwMode="auto">
          <a:xfrm>
            <a:off x="1795053" y="85609"/>
            <a:ext cx="8576840" cy="57779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74818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C168D-938B-EEE4-B3FC-BBC694097876}"/>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E806BDF3-40B5-AE42-A3BD-AB738A109581}"/>
              </a:ext>
            </a:extLst>
          </p:cNvPr>
          <p:cNvSpPr>
            <a:spLocks noGrp="1"/>
          </p:cNvSpPr>
          <p:nvPr>
            <p:ph type="title"/>
          </p:nvPr>
        </p:nvSpPr>
        <p:spPr/>
        <p:txBody>
          <a:bodyPr>
            <a:normAutofit/>
          </a:bodyPr>
          <a:lstStyle/>
          <a:p>
            <a:r>
              <a:rPr lang="nl-BE" dirty="0"/>
              <a:t>  </a:t>
            </a:r>
            <a:endParaRPr lang="nl-NL" dirty="0"/>
          </a:p>
        </p:txBody>
      </p:sp>
      <p:sp>
        <p:nvSpPr>
          <p:cNvPr id="4" name="Tijdelijke aanduiding voor inhoud 3">
            <a:extLst>
              <a:ext uri="{FF2B5EF4-FFF2-40B4-BE49-F238E27FC236}">
                <a16:creationId xmlns:a16="http://schemas.microsoft.com/office/drawing/2014/main" id="{1DFD0497-F112-E4FD-237E-50C917C460A1}"/>
              </a:ext>
            </a:extLst>
          </p:cNvPr>
          <p:cNvSpPr>
            <a:spLocks noGrp="1"/>
          </p:cNvSpPr>
          <p:nvPr>
            <p:ph idx="1"/>
          </p:nvPr>
        </p:nvSpPr>
        <p:spPr/>
        <p:txBody>
          <a:bodyPr>
            <a:normAutofit/>
          </a:bodyPr>
          <a:lstStyle/>
          <a:p>
            <a:pPr marL="0" lvl="0" indent="0">
              <a:buNone/>
            </a:pPr>
            <a:r>
              <a:rPr lang="nl-NL" dirty="0">
                <a:hlinkClick r:id="rId3"/>
              </a:rPr>
              <a:t> </a:t>
            </a:r>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B563F40A-E750-5D27-116D-8EA01BAB575A}"/>
              </a:ext>
            </a:extLst>
          </p:cNvPr>
          <p:cNvSpPr>
            <a:spLocks noGrp="1"/>
          </p:cNvSpPr>
          <p:nvPr>
            <p:ph type="sldNum" sz="quarter" idx="12"/>
          </p:nvPr>
        </p:nvSpPr>
        <p:spPr/>
        <p:txBody>
          <a:bodyPr/>
          <a:lstStyle/>
          <a:p>
            <a:fld id="{C33FC180-8EA5-475A-B9A7-FCE9C8B4CFB8}" type="slidenum">
              <a:rPr lang="nl-BE" smtClean="0"/>
              <a:pPr/>
              <a:t>37</a:t>
            </a:fld>
            <a:endParaRPr lang="nl-BE" dirty="0"/>
          </a:p>
        </p:txBody>
      </p:sp>
      <p:pic>
        <p:nvPicPr>
          <p:cNvPr id="5" name="Afbeelding 4" descr="Afbeelding met tekst, schermopname, software, Computerpictogram&#10;&#10;Door AI gegenereerde inhoud is mogelijk onjuist.">
            <a:extLst>
              <a:ext uri="{FF2B5EF4-FFF2-40B4-BE49-F238E27FC236}">
                <a16:creationId xmlns:a16="http://schemas.microsoft.com/office/drawing/2014/main" id="{0A3E4726-5A26-4CD8-E2BD-F4C4F731474B}"/>
              </a:ext>
            </a:extLst>
          </p:cNvPr>
          <p:cNvPicPr>
            <a:picLocks noChangeAspect="1"/>
          </p:cNvPicPr>
          <p:nvPr/>
        </p:nvPicPr>
        <p:blipFill rotWithShape="1">
          <a:blip r:embed="rId4"/>
          <a:srcRect l="25684" t="26102" r="28571" b="26455"/>
          <a:stretch>
            <a:fillRect/>
          </a:stretch>
        </p:blipFill>
        <p:spPr bwMode="auto">
          <a:xfrm>
            <a:off x="1864526" y="227776"/>
            <a:ext cx="8738885" cy="56642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47966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84719-546B-4EE0-3853-DF0E9FF2CB2C}"/>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B4945A3E-184F-8B1B-E773-FF8F54803EBA}"/>
              </a:ext>
            </a:extLst>
          </p:cNvPr>
          <p:cNvSpPr>
            <a:spLocks noGrp="1"/>
          </p:cNvSpPr>
          <p:nvPr>
            <p:ph type="title"/>
          </p:nvPr>
        </p:nvSpPr>
        <p:spPr/>
        <p:txBody>
          <a:bodyPr>
            <a:normAutofit/>
          </a:bodyPr>
          <a:lstStyle/>
          <a:p>
            <a:r>
              <a:rPr lang="nl-BE" dirty="0"/>
              <a:t>  </a:t>
            </a:r>
            <a:endParaRPr lang="nl-NL" dirty="0"/>
          </a:p>
        </p:txBody>
      </p:sp>
      <p:sp>
        <p:nvSpPr>
          <p:cNvPr id="4" name="Tijdelijke aanduiding voor inhoud 3">
            <a:extLst>
              <a:ext uri="{FF2B5EF4-FFF2-40B4-BE49-F238E27FC236}">
                <a16:creationId xmlns:a16="http://schemas.microsoft.com/office/drawing/2014/main" id="{D434A238-FE80-4744-9C45-BEF1D7B150E6}"/>
              </a:ext>
            </a:extLst>
          </p:cNvPr>
          <p:cNvSpPr>
            <a:spLocks noGrp="1"/>
          </p:cNvSpPr>
          <p:nvPr>
            <p:ph idx="1"/>
          </p:nvPr>
        </p:nvSpPr>
        <p:spPr/>
        <p:txBody>
          <a:bodyPr>
            <a:normAutofit/>
          </a:bodyPr>
          <a:lstStyle/>
          <a:p>
            <a:pPr marL="0" lvl="0" indent="0">
              <a:buNone/>
            </a:pPr>
            <a:r>
              <a:rPr lang="nl-NL" dirty="0">
                <a:hlinkClick r:id="rId3"/>
              </a:rPr>
              <a:t> </a:t>
            </a:r>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4A2F0C0D-1532-CBEA-C289-3583E7C50E61}"/>
              </a:ext>
            </a:extLst>
          </p:cNvPr>
          <p:cNvSpPr>
            <a:spLocks noGrp="1"/>
          </p:cNvSpPr>
          <p:nvPr>
            <p:ph type="sldNum" sz="quarter" idx="12"/>
          </p:nvPr>
        </p:nvSpPr>
        <p:spPr/>
        <p:txBody>
          <a:bodyPr/>
          <a:lstStyle/>
          <a:p>
            <a:fld id="{C33FC180-8EA5-475A-B9A7-FCE9C8B4CFB8}" type="slidenum">
              <a:rPr lang="nl-BE" smtClean="0"/>
              <a:pPr/>
              <a:t>38</a:t>
            </a:fld>
            <a:endParaRPr lang="nl-BE" dirty="0"/>
          </a:p>
        </p:txBody>
      </p:sp>
      <p:pic>
        <p:nvPicPr>
          <p:cNvPr id="6" name="Afbeelding 5" descr="Afbeelding met tekst, schermopname, software, Computerpictogram&#10;&#10;Door AI gegenereerde inhoud is mogelijk onjuist.">
            <a:extLst>
              <a:ext uri="{FF2B5EF4-FFF2-40B4-BE49-F238E27FC236}">
                <a16:creationId xmlns:a16="http://schemas.microsoft.com/office/drawing/2014/main" id="{83E14BA4-B038-66A6-7E4E-1A2122D67AC2}"/>
              </a:ext>
            </a:extLst>
          </p:cNvPr>
          <p:cNvPicPr>
            <a:picLocks noChangeAspect="1"/>
          </p:cNvPicPr>
          <p:nvPr/>
        </p:nvPicPr>
        <p:blipFill rotWithShape="1">
          <a:blip r:embed="rId4"/>
          <a:srcRect l="24912" t="20988" r="29233" b="31216"/>
          <a:stretch>
            <a:fillRect/>
          </a:stretch>
        </p:blipFill>
        <p:spPr bwMode="auto">
          <a:xfrm>
            <a:off x="1360740" y="-32067"/>
            <a:ext cx="9669184" cy="62987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30619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DBF91-C0F9-56FC-AC0C-3F66B0ABCD35}"/>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03ECA8BF-19C2-AC65-A118-EBAF03B0A325}"/>
              </a:ext>
            </a:extLst>
          </p:cNvPr>
          <p:cNvSpPr>
            <a:spLocks noGrp="1"/>
          </p:cNvSpPr>
          <p:nvPr>
            <p:ph type="title"/>
          </p:nvPr>
        </p:nvSpPr>
        <p:spPr/>
        <p:txBody>
          <a:bodyPr>
            <a:normAutofit/>
          </a:bodyPr>
          <a:lstStyle/>
          <a:p>
            <a:r>
              <a:rPr lang="nl-BE" dirty="0"/>
              <a:t>Veelvoorkomende neveneffecten: </a:t>
            </a:r>
            <a:br>
              <a:rPr lang="nl-BE" dirty="0"/>
            </a:br>
            <a:r>
              <a:rPr lang="nl-BE" dirty="0"/>
              <a:t>wat doe je ermee?</a:t>
            </a:r>
            <a:endParaRPr lang="nl-NL" dirty="0"/>
          </a:p>
        </p:txBody>
      </p:sp>
      <p:sp>
        <p:nvSpPr>
          <p:cNvPr id="4" name="Tijdelijke aanduiding voor inhoud 3">
            <a:extLst>
              <a:ext uri="{FF2B5EF4-FFF2-40B4-BE49-F238E27FC236}">
                <a16:creationId xmlns:a16="http://schemas.microsoft.com/office/drawing/2014/main" id="{AA398058-0DF5-4800-C8AE-29559D1D16F8}"/>
              </a:ext>
            </a:extLst>
          </p:cNvPr>
          <p:cNvSpPr>
            <a:spLocks noGrp="1"/>
          </p:cNvSpPr>
          <p:nvPr>
            <p:ph idx="1"/>
          </p:nvPr>
        </p:nvSpPr>
        <p:spPr/>
        <p:txBody>
          <a:bodyPr>
            <a:normAutofit/>
          </a:bodyPr>
          <a:lstStyle/>
          <a:p>
            <a:pPr marL="0" indent="0">
              <a:buNone/>
            </a:pPr>
            <a:r>
              <a:rPr lang="nl-BE" dirty="0"/>
              <a:t>Geef telkens: </a:t>
            </a:r>
          </a:p>
          <a:p>
            <a:pPr marL="342900" lvl="0" indent="-342900"/>
            <a:r>
              <a:rPr lang="nl-NL" dirty="0"/>
              <a:t>Wat is het effect?</a:t>
            </a:r>
          </a:p>
          <a:p>
            <a:pPr marL="342900" lvl="0" indent="-342900"/>
            <a:r>
              <a:rPr lang="nl-NL" dirty="0"/>
              <a:t>Hoe beïnvloedt dit het functioneren?</a:t>
            </a:r>
          </a:p>
          <a:p>
            <a:pPr marL="342900" lvl="0" indent="-342900"/>
            <a:r>
              <a:rPr lang="nl-NL" dirty="0"/>
              <a:t>Wat zegt de richtlijn? (oefenvormen, intensiteit, monitoring) </a:t>
            </a:r>
            <a:endParaRPr lang="nl-BE"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827B1C7F-B855-46AE-8446-CA86C6F7A6D4}"/>
              </a:ext>
            </a:extLst>
          </p:cNvPr>
          <p:cNvSpPr>
            <a:spLocks noGrp="1"/>
          </p:cNvSpPr>
          <p:nvPr>
            <p:ph type="sldNum" sz="quarter" idx="12"/>
          </p:nvPr>
        </p:nvSpPr>
        <p:spPr/>
        <p:txBody>
          <a:bodyPr/>
          <a:lstStyle/>
          <a:p>
            <a:fld id="{C33FC180-8EA5-475A-B9A7-FCE9C8B4CFB8}" type="slidenum">
              <a:rPr lang="nl-BE" smtClean="0"/>
              <a:pPr/>
              <a:t>39</a:t>
            </a:fld>
            <a:endParaRPr lang="nl-BE" dirty="0"/>
          </a:p>
        </p:txBody>
      </p:sp>
    </p:spTree>
    <p:extLst>
      <p:ext uri="{BB962C8B-B14F-4D97-AF65-F5344CB8AC3E}">
        <p14:creationId xmlns:p14="http://schemas.microsoft.com/office/powerpoint/2010/main" val="2415774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Thema’s</a:t>
            </a:r>
          </a:p>
        </p:txBody>
      </p:sp>
      <p:sp>
        <p:nvSpPr>
          <p:cNvPr id="3" name="Tijdelijke aanduiding voor inhoud 2"/>
          <p:cNvSpPr>
            <a:spLocks noGrp="1"/>
          </p:cNvSpPr>
          <p:nvPr>
            <p:ph idx="1"/>
          </p:nvPr>
        </p:nvSpPr>
        <p:spPr/>
        <p:txBody>
          <a:bodyPr/>
          <a:lstStyle/>
          <a:p>
            <a:r>
              <a:rPr lang="nl-BE" dirty="0"/>
              <a:t>Beweging als Medicijn: De kracht van een gezonde levensstijl in kankerpreventie en –zorg</a:t>
            </a:r>
          </a:p>
          <a:p>
            <a:r>
              <a:rPr lang="nl-NL" dirty="0"/>
              <a:t>Oefentherapie bij kanker: Richtlijnen en praktijktoepassing voor eerste lijn </a:t>
            </a:r>
            <a:endParaRPr lang="nl-BE" dirty="0"/>
          </a:p>
          <a:p>
            <a:r>
              <a:rPr lang="nl-NL" dirty="0"/>
              <a:t>Het belang van gepersonaliseerde oefentherapie bij kankerbehandeling  </a:t>
            </a:r>
            <a:endParaRPr lang="nl-BE" dirty="0"/>
          </a:p>
          <a:p>
            <a:pPr marL="0" indent="0">
              <a:buNone/>
            </a:pPr>
            <a:endParaRPr lang="nl-BE" dirty="0"/>
          </a:p>
        </p:txBody>
      </p:sp>
      <p:sp>
        <p:nvSpPr>
          <p:cNvPr id="4" name="Tijdelijke aanduiding voor dianummer 3"/>
          <p:cNvSpPr>
            <a:spLocks noGrp="1"/>
          </p:cNvSpPr>
          <p:nvPr>
            <p:ph type="sldNum" sz="quarter" idx="12"/>
          </p:nvPr>
        </p:nvSpPr>
        <p:spPr/>
        <p:txBody>
          <a:bodyPr/>
          <a:lstStyle/>
          <a:p>
            <a:fld id="{C33FC180-8EA5-475A-B9A7-FCE9C8B4CFB8}" type="slidenum">
              <a:rPr lang="nl-BE" smtClean="0"/>
              <a:pPr/>
              <a:t>4</a:t>
            </a:fld>
            <a:endParaRPr lang="nl-BE" dirty="0"/>
          </a:p>
        </p:txBody>
      </p:sp>
    </p:spTree>
    <p:extLst>
      <p:ext uri="{BB962C8B-B14F-4D97-AF65-F5344CB8AC3E}">
        <p14:creationId xmlns:p14="http://schemas.microsoft.com/office/powerpoint/2010/main" val="28358311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82015-6AFF-D777-6FE0-8FF5A10CD5F0}"/>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FF56EC36-C657-013B-F099-A539B876B791}"/>
              </a:ext>
            </a:extLst>
          </p:cNvPr>
          <p:cNvSpPr>
            <a:spLocks noGrp="1"/>
          </p:cNvSpPr>
          <p:nvPr>
            <p:ph type="title"/>
          </p:nvPr>
        </p:nvSpPr>
        <p:spPr/>
        <p:txBody>
          <a:bodyPr>
            <a:normAutofit/>
          </a:bodyPr>
          <a:lstStyle/>
          <a:p>
            <a:r>
              <a:rPr lang="nl-BE" dirty="0"/>
              <a:t> </a:t>
            </a:r>
            <a:endParaRPr lang="nl-NL" dirty="0"/>
          </a:p>
        </p:txBody>
      </p:sp>
      <p:sp>
        <p:nvSpPr>
          <p:cNvPr id="4" name="Tijdelijke aanduiding voor inhoud 3">
            <a:extLst>
              <a:ext uri="{FF2B5EF4-FFF2-40B4-BE49-F238E27FC236}">
                <a16:creationId xmlns:a16="http://schemas.microsoft.com/office/drawing/2014/main" id="{CCB5F665-5883-D7FA-BFAF-A564806B70CD}"/>
              </a:ext>
            </a:extLst>
          </p:cNvPr>
          <p:cNvSpPr>
            <a:spLocks noGrp="1"/>
          </p:cNvSpPr>
          <p:nvPr>
            <p:ph idx="1"/>
          </p:nvPr>
        </p:nvSpPr>
        <p:spPr>
          <a:xfrm>
            <a:off x="3360380" y="3582503"/>
            <a:ext cx="6602701" cy="1891957"/>
          </a:xfrm>
        </p:spPr>
        <p:txBody>
          <a:bodyPr>
            <a:normAutofit/>
          </a:bodyPr>
          <a:lstStyle/>
          <a:p>
            <a:pPr mar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DBC87F60-9E35-FEE1-FDCE-8E5AF80DEC2C}"/>
              </a:ext>
            </a:extLst>
          </p:cNvPr>
          <p:cNvSpPr>
            <a:spLocks noGrp="1"/>
          </p:cNvSpPr>
          <p:nvPr>
            <p:ph type="sldNum" sz="quarter" idx="12"/>
          </p:nvPr>
        </p:nvSpPr>
        <p:spPr/>
        <p:txBody>
          <a:bodyPr/>
          <a:lstStyle/>
          <a:p>
            <a:fld id="{C33FC180-8EA5-475A-B9A7-FCE9C8B4CFB8}" type="slidenum">
              <a:rPr lang="nl-BE" smtClean="0"/>
              <a:pPr/>
              <a:t>40</a:t>
            </a:fld>
            <a:endParaRPr lang="nl-BE" dirty="0"/>
          </a:p>
        </p:txBody>
      </p:sp>
      <p:pic>
        <p:nvPicPr>
          <p:cNvPr id="4098" name="Picture 2">
            <a:extLst>
              <a:ext uri="{FF2B5EF4-FFF2-40B4-BE49-F238E27FC236}">
                <a16:creationId xmlns:a16="http://schemas.microsoft.com/office/drawing/2014/main" id="{D71EF6E6-96D3-1C2D-F45A-D7F73F543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8100" y="357252"/>
            <a:ext cx="7384981" cy="5704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115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E6581-6DEE-2ECE-C515-206F6EE53A31}"/>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CFDD02E6-E09B-E0AA-C93F-7FB6754EF23A}"/>
              </a:ext>
            </a:extLst>
          </p:cNvPr>
          <p:cNvSpPr>
            <a:spLocks noGrp="1"/>
          </p:cNvSpPr>
          <p:nvPr>
            <p:ph type="title"/>
          </p:nvPr>
        </p:nvSpPr>
        <p:spPr/>
        <p:txBody>
          <a:bodyPr>
            <a:normAutofit/>
          </a:bodyPr>
          <a:lstStyle/>
          <a:p>
            <a:r>
              <a:rPr lang="nl-BE" dirty="0"/>
              <a:t>Praktijkrichtlijnen</a:t>
            </a:r>
            <a:endParaRPr lang="nl-NL" dirty="0"/>
          </a:p>
        </p:txBody>
      </p:sp>
      <p:sp>
        <p:nvSpPr>
          <p:cNvPr id="4" name="Tijdelijke aanduiding voor inhoud 3">
            <a:extLst>
              <a:ext uri="{FF2B5EF4-FFF2-40B4-BE49-F238E27FC236}">
                <a16:creationId xmlns:a16="http://schemas.microsoft.com/office/drawing/2014/main" id="{3897177B-3F9D-CA89-1468-A36535C0889D}"/>
              </a:ext>
            </a:extLst>
          </p:cNvPr>
          <p:cNvSpPr>
            <a:spLocks noGrp="1"/>
          </p:cNvSpPr>
          <p:nvPr>
            <p:ph idx="1"/>
          </p:nvPr>
        </p:nvSpPr>
        <p:spPr>
          <a:xfrm>
            <a:off x="1397478" y="1690688"/>
            <a:ext cx="9956322" cy="4486275"/>
          </a:xfrm>
        </p:spPr>
        <p:txBody>
          <a:bodyPr>
            <a:normAutofit/>
          </a:bodyPr>
          <a:lstStyle/>
          <a:p>
            <a:r>
              <a:rPr lang="nl-BE" sz="2200" dirty="0"/>
              <a:t>Beschrijving van de vertaalslag van richtlijn naar behandelpraktijk</a:t>
            </a:r>
          </a:p>
          <a:p>
            <a:r>
              <a:rPr lang="nl-BE" sz="2200" dirty="0"/>
              <a:t>In de praktijk: wat is mogelijk, waarom en wanneer? </a:t>
            </a:r>
          </a:p>
          <a:p>
            <a:r>
              <a:rPr lang="nl-BE" sz="2200" dirty="0"/>
              <a:t>Doelen per fase: tijdens behandeling, na behandeling, in palliatieve fase</a:t>
            </a:r>
          </a:p>
          <a:p>
            <a:pPr marL="0" indent="0">
              <a:buNone/>
            </a:pPr>
            <a:endParaRPr lang="nl-BE" sz="2200" b="1" dirty="0"/>
          </a:p>
          <a:p>
            <a:pPr mar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270336F3-A6EC-FCE6-EE29-AC790FA1A675}"/>
              </a:ext>
            </a:extLst>
          </p:cNvPr>
          <p:cNvSpPr>
            <a:spLocks noGrp="1"/>
          </p:cNvSpPr>
          <p:nvPr>
            <p:ph type="sldNum" sz="quarter" idx="12"/>
          </p:nvPr>
        </p:nvSpPr>
        <p:spPr/>
        <p:txBody>
          <a:bodyPr/>
          <a:lstStyle/>
          <a:p>
            <a:fld id="{C33FC180-8EA5-475A-B9A7-FCE9C8B4CFB8}" type="slidenum">
              <a:rPr lang="nl-BE" smtClean="0"/>
              <a:pPr/>
              <a:t>41</a:t>
            </a:fld>
            <a:endParaRPr lang="nl-BE" dirty="0"/>
          </a:p>
        </p:txBody>
      </p:sp>
    </p:spTree>
    <p:extLst>
      <p:ext uri="{BB962C8B-B14F-4D97-AF65-F5344CB8AC3E}">
        <p14:creationId xmlns:p14="http://schemas.microsoft.com/office/powerpoint/2010/main" val="1653754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5D8FA-A679-7D50-79F4-CCB6C7AE296B}"/>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B2CEFC53-C2C0-5891-C8E7-AFA9613CEDED}"/>
              </a:ext>
            </a:extLst>
          </p:cNvPr>
          <p:cNvSpPr>
            <a:spLocks noGrp="1"/>
          </p:cNvSpPr>
          <p:nvPr>
            <p:ph type="title"/>
          </p:nvPr>
        </p:nvSpPr>
        <p:spPr/>
        <p:txBody>
          <a:bodyPr>
            <a:normAutofit/>
          </a:bodyPr>
          <a:lstStyle/>
          <a:p>
            <a:r>
              <a:rPr lang="nl-BE" dirty="0"/>
              <a:t>Screening en meetinstrumenten </a:t>
            </a:r>
            <a:br>
              <a:rPr lang="nl-BE" dirty="0"/>
            </a:br>
            <a:r>
              <a:rPr lang="nl-BE" dirty="0"/>
              <a:t>Belang van correcte screening </a:t>
            </a:r>
            <a:endParaRPr lang="nl-NL" dirty="0"/>
          </a:p>
        </p:txBody>
      </p:sp>
      <p:sp>
        <p:nvSpPr>
          <p:cNvPr id="4" name="Tijdelijke aanduiding voor inhoud 3">
            <a:extLst>
              <a:ext uri="{FF2B5EF4-FFF2-40B4-BE49-F238E27FC236}">
                <a16:creationId xmlns:a16="http://schemas.microsoft.com/office/drawing/2014/main" id="{B647B18E-7F9F-EB61-0BC3-A3F862612341}"/>
              </a:ext>
            </a:extLst>
          </p:cNvPr>
          <p:cNvSpPr>
            <a:spLocks noGrp="1"/>
          </p:cNvSpPr>
          <p:nvPr>
            <p:ph idx="1"/>
          </p:nvPr>
        </p:nvSpPr>
        <p:spPr>
          <a:xfrm>
            <a:off x="1362990" y="1690688"/>
            <a:ext cx="9990809" cy="4486275"/>
          </a:xfrm>
        </p:spPr>
        <p:txBody>
          <a:bodyPr>
            <a:normAutofit/>
          </a:bodyPr>
          <a:lstStyle/>
          <a:p>
            <a:r>
              <a:rPr lang="nl-BE" sz="2200" dirty="0"/>
              <a:t>Doel: bepalen of patiënt geschikt is voor bewegen en welk programma</a:t>
            </a:r>
          </a:p>
          <a:p>
            <a:r>
              <a:rPr lang="nl-BE" sz="2200" dirty="0"/>
              <a:t>Voorbeeldinstrumenten: </a:t>
            </a:r>
            <a:r>
              <a:rPr lang="fr-FR" sz="2200" b="1" dirty="0"/>
              <a:t>AR-Q</a:t>
            </a:r>
            <a:r>
              <a:rPr lang="fr-FR" sz="2200" dirty="0"/>
              <a:t>, </a:t>
            </a:r>
            <a:r>
              <a:rPr lang="fr-FR" sz="2200" b="1" dirty="0"/>
              <a:t>EORTC QLQ-C30</a:t>
            </a:r>
            <a:r>
              <a:rPr lang="fr-FR" sz="2200" dirty="0"/>
              <a:t>, </a:t>
            </a:r>
            <a:r>
              <a:rPr lang="fr-FR" sz="2200" b="1" dirty="0"/>
              <a:t>FACIT-Fatigue</a:t>
            </a:r>
            <a:r>
              <a:rPr lang="fr-FR" sz="2200" dirty="0"/>
              <a:t>, </a:t>
            </a:r>
            <a:r>
              <a:rPr lang="fr-FR" sz="2200" b="1" dirty="0"/>
              <a:t>6MWT</a:t>
            </a:r>
            <a:r>
              <a:rPr lang="fr-FR" sz="2200" dirty="0"/>
              <a:t>, </a:t>
            </a:r>
            <a:r>
              <a:rPr lang="fr-FR" sz="2200" b="1" dirty="0"/>
              <a:t>SPPB</a:t>
            </a:r>
            <a:r>
              <a:rPr lang="fr-FR" sz="2200" dirty="0"/>
              <a:t>, </a:t>
            </a:r>
            <a:r>
              <a:rPr lang="fr-FR" sz="2200" b="1" dirty="0"/>
              <a:t>TACTIC project </a:t>
            </a:r>
            <a:r>
              <a:rPr lang="fr-FR" sz="2200" dirty="0"/>
              <a:t>van STK-UGent, </a:t>
            </a:r>
            <a:r>
              <a:rPr lang="fr-FR" sz="2200" b="1" dirty="0"/>
              <a:t>ACSL: PAR-Q</a:t>
            </a:r>
            <a:endParaRPr lang="nl-BE" sz="2200" b="1" dirty="0"/>
          </a:p>
          <a:p>
            <a:r>
              <a:rPr lang="nl-BE" sz="2200" dirty="0"/>
              <a:t>Belangrijk: </a:t>
            </a:r>
            <a:r>
              <a:rPr lang="nl-BE" sz="2200" b="1" dirty="0"/>
              <a:t>ken je instrument goed om resultaten correct te interpreteren </a:t>
            </a:r>
          </a:p>
          <a:p>
            <a:endParaRPr lang="nl-BE" sz="2200" b="1" dirty="0"/>
          </a:p>
          <a:p>
            <a:pPr mar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88C06F33-9769-12DC-38BE-989B61B8251F}"/>
              </a:ext>
            </a:extLst>
          </p:cNvPr>
          <p:cNvSpPr>
            <a:spLocks noGrp="1"/>
          </p:cNvSpPr>
          <p:nvPr>
            <p:ph type="sldNum" sz="quarter" idx="12"/>
          </p:nvPr>
        </p:nvSpPr>
        <p:spPr/>
        <p:txBody>
          <a:bodyPr/>
          <a:lstStyle/>
          <a:p>
            <a:fld id="{C33FC180-8EA5-475A-B9A7-FCE9C8B4CFB8}" type="slidenum">
              <a:rPr lang="nl-BE" smtClean="0"/>
              <a:pPr/>
              <a:t>42</a:t>
            </a:fld>
            <a:endParaRPr lang="nl-BE" dirty="0"/>
          </a:p>
        </p:txBody>
      </p:sp>
      <p:pic>
        <p:nvPicPr>
          <p:cNvPr id="5" name="Picture 4" descr="Table&#10;&#10;Description automatically generated">
            <a:extLst>
              <a:ext uri="{FF2B5EF4-FFF2-40B4-BE49-F238E27FC236}">
                <a16:creationId xmlns:a16="http://schemas.microsoft.com/office/drawing/2014/main" id="{FAD52435-985B-79A6-C681-39A6072E69E4}"/>
              </a:ext>
            </a:extLst>
          </p:cNvPr>
          <p:cNvPicPr>
            <a:picLocks noChangeAspect="1"/>
          </p:cNvPicPr>
          <p:nvPr/>
        </p:nvPicPr>
        <p:blipFill rotWithShape="1">
          <a:blip r:embed="rId3"/>
          <a:srcRect l="23091" t="27720" r="15310" b="14102"/>
          <a:stretch/>
        </p:blipFill>
        <p:spPr>
          <a:xfrm>
            <a:off x="1362990" y="3322347"/>
            <a:ext cx="4733010" cy="3034003"/>
          </a:xfrm>
          <a:prstGeom prst="rect">
            <a:avLst/>
          </a:prstGeom>
        </p:spPr>
      </p:pic>
      <p:pic>
        <p:nvPicPr>
          <p:cNvPr id="6" name="Picture 5" descr="Chart, funnel chart&#10;&#10;Description automatically generated">
            <a:extLst>
              <a:ext uri="{FF2B5EF4-FFF2-40B4-BE49-F238E27FC236}">
                <a16:creationId xmlns:a16="http://schemas.microsoft.com/office/drawing/2014/main" id="{651222D2-52B3-F1DA-B786-72838AB5E05D}"/>
              </a:ext>
            </a:extLst>
          </p:cNvPr>
          <p:cNvPicPr>
            <a:picLocks noChangeAspect="1"/>
          </p:cNvPicPr>
          <p:nvPr/>
        </p:nvPicPr>
        <p:blipFill rotWithShape="1">
          <a:blip r:embed="rId4"/>
          <a:srcRect l="23523" t="23101" r="39978" b="23549"/>
          <a:stretch/>
        </p:blipFill>
        <p:spPr>
          <a:xfrm>
            <a:off x="8128000" y="3274853"/>
            <a:ext cx="3894645" cy="3446622"/>
          </a:xfrm>
          <a:prstGeom prst="rect">
            <a:avLst/>
          </a:prstGeom>
        </p:spPr>
      </p:pic>
      <p:sp>
        <p:nvSpPr>
          <p:cNvPr id="8" name="Tekstvak 7">
            <a:extLst>
              <a:ext uri="{FF2B5EF4-FFF2-40B4-BE49-F238E27FC236}">
                <a16:creationId xmlns:a16="http://schemas.microsoft.com/office/drawing/2014/main" id="{1AAD654B-0D00-258A-8CB7-1192AD14419B}"/>
              </a:ext>
            </a:extLst>
          </p:cNvPr>
          <p:cNvSpPr txBox="1"/>
          <p:nvPr/>
        </p:nvSpPr>
        <p:spPr>
          <a:xfrm>
            <a:off x="1016966" y="6492874"/>
            <a:ext cx="2743200" cy="369331"/>
          </a:xfrm>
          <a:prstGeom prst="rect">
            <a:avLst/>
          </a:prstGeom>
          <a:noFill/>
        </p:spPr>
        <p:txBody>
          <a:bodyPr wrap="square">
            <a:spAutoFit/>
          </a:bodyPr>
          <a:lstStyle/>
          <a:p>
            <a:pPr>
              <a:buNone/>
            </a:pPr>
            <a:r>
              <a:rPr lang="fr-FR" sz="1800" dirty="0">
                <a:effectLst/>
                <a:latin typeface="Segoe UI" panose="020B0502040204020203" pitchFamily="34" charset="0"/>
              </a:rPr>
              <a:t>Stout et al , Cancer, 2020</a:t>
            </a:r>
            <a:endParaRPr lang="fr-FR" sz="2000" dirty="0">
              <a:effectLst/>
              <a:latin typeface="Arial" panose="020B0604020202020204" pitchFamily="34" charset="0"/>
            </a:endParaRPr>
          </a:p>
        </p:txBody>
      </p:sp>
    </p:spTree>
    <p:extLst>
      <p:ext uri="{BB962C8B-B14F-4D97-AF65-F5344CB8AC3E}">
        <p14:creationId xmlns:p14="http://schemas.microsoft.com/office/powerpoint/2010/main" val="38016671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7F6C7-2DFE-FEDE-A446-D1F453E6F4D0}"/>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DB9D0C93-4443-235D-9A95-1A3AA708600F}"/>
              </a:ext>
            </a:extLst>
          </p:cNvPr>
          <p:cNvSpPr>
            <a:spLocks noGrp="1"/>
          </p:cNvSpPr>
          <p:nvPr>
            <p:ph type="title"/>
          </p:nvPr>
        </p:nvSpPr>
        <p:spPr/>
        <p:txBody>
          <a:bodyPr>
            <a:normAutofit/>
          </a:bodyPr>
          <a:lstStyle/>
          <a:p>
            <a:r>
              <a:rPr lang="nl-BE" dirty="0"/>
              <a:t>Screening en meetinstrumenten </a:t>
            </a:r>
            <a:br>
              <a:rPr lang="nl-BE" dirty="0"/>
            </a:br>
            <a:r>
              <a:rPr lang="nl-BE" dirty="0"/>
              <a:t>Wanneer doorverwijzen? </a:t>
            </a:r>
            <a:endParaRPr lang="nl-NL" dirty="0"/>
          </a:p>
        </p:txBody>
      </p:sp>
      <p:sp>
        <p:nvSpPr>
          <p:cNvPr id="4" name="Tijdelijke aanduiding voor inhoud 3">
            <a:extLst>
              <a:ext uri="{FF2B5EF4-FFF2-40B4-BE49-F238E27FC236}">
                <a16:creationId xmlns:a16="http://schemas.microsoft.com/office/drawing/2014/main" id="{775F9421-7F8B-5FE6-30A8-39DEB5E43117}"/>
              </a:ext>
            </a:extLst>
          </p:cNvPr>
          <p:cNvSpPr>
            <a:spLocks noGrp="1"/>
          </p:cNvSpPr>
          <p:nvPr>
            <p:ph idx="1"/>
          </p:nvPr>
        </p:nvSpPr>
        <p:spPr>
          <a:xfrm>
            <a:off x="1397478" y="2277373"/>
            <a:ext cx="9956322" cy="3899589"/>
          </a:xfrm>
        </p:spPr>
        <p:txBody>
          <a:bodyPr>
            <a:normAutofit/>
          </a:bodyPr>
          <a:lstStyle/>
          <a:p>
            <a:r>
              <a:rPr lang="nl-BE" sz="2200" dirty="0"/>
              <a:t>Signalen voor verhoogd risico</a:t>
            </a:r>
          </a:p>
          <a:p>
            <a:r>
              <a:rPr lang="nl-BE" sz="2200" dirty="0"/>
              <a:t>Samenwerking met arts/oncologisch team </a:t>
            </a:r>
          </a:p>
          <a:p>
            <a:endParaRPr lang="nl-BE" sz="2200" b="1" dirty="0"/>
          </a:p>
          <a:p>
            <a:pPr mar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F74BCE17-585C-574C-B988-3558C4174AC3}"/>
              </a:ext>
            </a:extLst>
          </p:cNvPr>
          <p:cNvSpPr>
            <a:spLocks noGrp="1"/>
          </p:cNvSpPr>
          <p:nvPr>
            <p:ph type="sldNum" sz="quarter" idx="12"/>
          </p:nvPr>
        </p:nvSpPr>
        <p:spPr/>
        <p:txBody>
          <a:bodyPr/>
          <a:lstStyle/>
          <a:p>
            <a:fld id="{C33FC180-8EA5-475A-B9A7-FCE9C8B4CFB8}" type="slidenum">
              <a:rPr lang="nl-BE" smtClean="0"/>
              <a:pPr/>
              <a:t>43</a:t>
            </a:fld>
            <a:endParaRPr lang="nl-BE" dirty="0"/>
          </a:p>
        </p:txBody>
      </p:sp>
    </p:spTree>
    <p:extLst>
      <p:ext uri="{BB962C8B-B14F-4D97-AF65-F5344CB8AC3E}">
        <p14:creationId xmlns:p14="http://schemas.microsoft.com/office/powerpoint/2010/main" val="26635460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EF034-57D5-2E73-5C80-985A9D214D3D}"/>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AA471DB-5173-751A-70E2-7117FA3B10F8}"/>
              </a:ext>
            </a:extLst>
          </p:cNvPr>
          <p:cNvSpPr>
            <a:spLocks noGrp="1"/>
          </p:cNvSpPr>
          <p:nvPr>
            <p:ph type="title"/>
          </p:nvPr>
        </p:nvSpPr>
        <p:spPr/>
        <p:txBody>
          <a:bodyPr>
            <a:normAutofit/>
          </a:bodyPr>
          <a:lstStyle/>
          <a:p>
            <a:r>
              <a:rPr lang="nl-BE" dirty="0"/>
              <a:t>De rol van de kinesitherapeut</a:t>
            </a:r>
            <a:br>
              <a:rPr lang="nl-BE" dirty="0"/>
            </a:br>
            <a:r>
              <a:rPr lang="nl-BE" dirty="0"/>
              <a:t>Aanpassen oefenprogramma</a:t>
            </a:r>
            <a:endParaRPr lang="nl-NL" dirty="0"/>
          </a:p>
        </p:txBody>
      </p:sp>
      <p:sp>
        <p:nvSpPr>
          <p:cNvPr id="4" name="Tijdelijke aanduiding voor inhoud 3">
            <a:extLst>
              <a:ext uri="{FF2B5EF4-FFF2-40B4-BE49-F238E27FC236}">
                <a16:creationId xmlns:a16="http://schemas.microsoft.com/office/drawing/2014/main" id="{5404FDDC-2500-0842-56AF-4419032FE8BF}"/>
              </a:ext>
            </a:extLst>
          </p:cNvPr>
          <p:cNvSpPr>
            <a:spLocks noGrp="1"/>
          </p:cNvSpPr>
          <p:nvPr>
            <p:ph idx="1"/>
          </p:nvPr>
        </p:nvSpPr>
        <p:spPr>
          <a:xfrm>
            <a:off x="1397478" y="2277373"/>
            <a:ext cx="9956322" cy="3899589"/>
          </a:xfrm>
        </p:spPr>
        <p:txBody>
          <a:bodyPr>
            <a:normAutofit/>
          </a:bodyPr>
          <a:lstStyle/>
          <a:p>
            <a:r>
              <a:rPr lang="nl-BE" sz="2200" dirty="0"/>
              <a:t>Fysiek en psychosociaal afgestemd</a:t>
            </a:r>
          </a:p>
          <a:p>
            <a:r>
              <a:rPr lang="nl-BE" sz="2200" dirty="0"/>
              <a:t>Opstellen volgens FITT-principe (Frequentie – Intensiteit – Type – Tijd)</a:t>
            </a:r>
          </a:p>
          <a:p>
            <a:r>
              <a:rPr lang="nl-BE" sz="2200" dirty="0"/>
              <a:t>Regelmatige evaluatie </a:t>
            </a:r>
          </a:p>
          <a:p>
            <a:endParaRPr lang="nl-BE" sz="2200" b="1" dirty="0"/>
          </a:p>
          <a:p>
            <a:pPr mar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08FA70AD-1833-8135-518B-D2315E516D42}"/>
              </a:ext>
            </a:extLst>
          </p:cNvPr>
          <p:cNvSpPr>
            <a:spLocks noGrp="1"/>
          </p:cNvSpPr>
          <p:nvPr>
            <p:ph type="sldNum" sz="quarter" idx="12"/>
          </p:nvPr>
        </p:nvSpPr>
        <p:spPr/>
        <p:txBody>
          <a:bodyPr/>
          <a:lstStyle/>
          <a:p>
            <a:fld id="{C33FC180-8EA5-475A-B9A7-FCE9C8B4CFB8}" type="slidenum">
              <a:rPr lang="nl-BE" smtClean="0"/>
              <a:pPr/>
              <a:t>44</a:t>
            </a:fld>
            <a:endParaRPr lang="nl-BE" dirty="0"/>
          </a:p>
        </p:txBody>
      </p:sp>
    </p:spTree>
    <p:extLst>
      <p:ext uri="{BB962C8B-B14F-4D97-AF65-F5344CB8AC3E}">
        <p14:creationId xmlns:p14="http://schemas.microsoft.com/office/powerpoint/2010/main" val="19945788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6ED56-2CB5-4433-8FCE-8822097D0792}"/>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D306960D-9614-0D98-4ED6-AF41756405CF}"/>
              </a:ext>
            </a:extLst>
          </p:cNvPr>
          <p:cNvSpPr>
            <a:spLocks noGrp="1"/>
          </p:cNvSpPr>
          <p:nvPr>
            <p:ph type="title"/>
          </p:nvPr>
        </p:nvSpPr>
        <p:spPr/>
        <p:txBody>
          <a:bodyPr>
            <a:normAutofit/>
          </a:bodyPr>
          <a:lstStyle/>
          <a:p>
            <a:r>
              <a:rPr lang="nl-BE" dirty="0"/>
              <a:t>De rol van de kinesitherapeut</a:t>
            </a:r>
            <a:br>
              <a:rPr lang="nl-BE" dirty="0"/>
            </a:br>
            <a:r>
              <a:rPr lang="nl-BE" dirty="0"/>
              <a:t>Aanpassen oefenprogramma</a:t>
            </a:r>
            <a:endParaRPr lang="nl-NL" dirty="0"/>
          </a:p>
        </p:txBody>
      </p:sp>
      <p:sp>
        <p:nvSpPr>
          <p:cNvPr id="4" name="Tijdelijke aanduiding voor inhoud 3">
            <a:extLst>
              <a:ext uri="{FF2B5EF4-FFF2-40B4-BE49-F238E27FC236}">
                <a16:creationId xmlns:a16="http://schemas.microsoft.com/office/drawing/2014/main" id="{12EDE5AB-A550-E4F2-B78F-AC86BA1B1AE8}"/>
              </a:ext>
            </a:extLst>
          </p:cNvPr>
          <p:cNvSpPr>
            <a:spLocks noGrp="1"/>
          </p:cNvSpPr>
          <p:nvPr>
            <p:ph idx="1"/>
          </p:nvPr>
        </p:nvSpPr>
        <p:spPr>
          <a:xfrm>
            <a:off x="1397478" y="2277373"/>
            <a:ext cx="9956322" cy="3899589"/>
          </a:xfrm>
        </p:spPr>
        <p:txBody>
          <a:bodyPr>
            <a:normAutofit/>
          </a:bodyPr>
          <a:lstStyle/>
          <a:p>
            <a:pPr marL="0" indent="0">
              <a:buNone/>
            </a:pPr>
            <a:endParaRPr lang="nl-BE" sz="2200" b="1" dirty="0"/>
          </a:p>
          <a:p>
            <a:pPr mar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39FA2A9C-E542-201D-BB53-D6A4CEF8C5CC}"/>
              </a:ext>
            </a:extLst>
          </p:cNvPr>
          <p:cNvSpPr>
            <a:spLocks noGrp="1"/>
          </p:cNvSpPr>
          <p:nvPr>
            <p:ph type="sldNum" sz="quarter" idx="12"/>
          </p:nvPr>
        </p:nvSpPr>
        <p:spPr/>
        <p:txBody>
          <a:bodyPr/>
          <a:lstStyle/>
          <a:p>
            <a:fld id="{C33FC180-8EA5-475A-B9A7-FCE9C8B4CFB8}" type="slidenum">
              <a:rPr lang="nl-BE" smtClean="0"/>
              <a:pPr/>
              <a:t>45</a:t>
            </a:fld>
            <a:endParaRPr lang="nl-BE" dirty="0"/>
          </a:p>
        </p:txBody>
      </p:sp>
      <p:pic>
        <p:nvPicPr>
          <p:cNvPr id="6" name="Afbeelding 5">
            <a:extLst>
              <a:ext uri="{FF2B5EF4-FFF2-40B4-BE49-F238E27FC236}">
                <a16:creationId xmlns:a16="http://schemas.microsoft.com/office/drawing/2014/main" id="{F386703E-91A9-E6A1-1BD5-30863456F752}"/>
              </a:ext>
            </a:extLst>
          </p:cNvPr>
          <p:cNvPicPr>
            <a:picLocks noChangeAspect="1"/>
          </p:cNvPicPr>
          <p:nvPr/>
        </p:nvPicPr>
        <p:blipFill>
          <a:blip r:embed="rId3"/>
          <a:stretch>
            <a:fillRect/>
          </a:stretch>
        </p:blipFill>
        <p:spPr>
          <a:xfrm>
            <a:off x="2623551" y="1974641"/>
            <a:ext cx="7028449" cy="3936926"/>
          </a:xfrm>
          <a:prstGeom prst="rect">
            <a:avLst/>
          </a:prstGeom>
        </p:spPr>
      </p:pic>
    </p:spTree>
    <p:extLst>
      <p:ext uri="{BB962C8B-B14F-4D97-AF65-F5344CB8AC3E}">
        <p14:creationId xmlns:p14="http://schemas.microsoft.com/office/powerpoint/2010/main" val="3957060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96FE0-0360-1DA8-3405-982584DC88DA}"/>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3672D023-B0A3-9A28-1C98-85BA4B0D2EFF}"/>
              </a:ext>
            </a:extLst>
          </p:cNvPr>
          <p:cNvSpPr>
            <a:spLocks noGrp="1"/>
          </p:cNvSpPr>
          <p:nvPr>
            <p:ph type="title"/>
          </p:nvPr>
        </p:nvSpPr>
        <p:spPr/>
        <p:txBody>
          <a:bodyPr>
            <a:normAutofit/>
          </a:bodyPr>
          <a:lstStyle/>
          <a:p>
            <a:r>
              <a:rPr lang="nl-BE" dirty="0"/>
              <a:t>De rol van de kinesitherapeut</a:t>
            </a:r>
            <a:br>
              <a:rPr lang="nl-BE" dirty="0"/>
            </a:br>
            <a:r>
              <a:rPr lang="nl-BE" dirty="0"/>
              <a:t>Aanpassen oefenprogramma</a:t>
            </a:r>
            <a:endParaRPr lang="nl-NL" dirty="0"/>
          </a:p>
        </p:txBody>
      </p:sp>
      <p:sp>
        <p:nvSpPr>
          <p:cNvPr id="4" name="Tijdelijke aanduiding voor inhoud 3">
            <a:extLst>
              <a:ext uri="{FF2B5EF4-FFF2-40B4-BE49-F238E27FC236}">
                <a16:creationId xmlns:a16="http://schemas.microsoft.com/office/drawing/2014/main" id="{7413AF30-6657-3198-B963-CE1141DF1083}"/>
              </a:ext>
            </a:extLst>
          </p:cNvPr>
          <p:cNvSpPr>
            <a:spLocks noGrp="1"/>
          </p:cNvSpPr>
          <p:nvPr>
            <p:ph idx="1"/>
          </p:nvPr>
        </p:nvSpPr>
        <p:spPr>
          <a:xfrm>
            <a:off x="1397478" y="2277373"/>
            <a:ext cx="9956322" cy="3899589"/>
          </a:xfrm>
        </p:spPr>
        <p:txBody>
          <a:bodyPr>
            <a:normAutofit/>
          </a:bodyPr>
          <a:lstStyle/>
          <a:p>
            <a:pPr marL="0" indent="0">
              <a:buNone/>
            </a:pPr>
            <a:endParaRPr lang="nl-BE" sz="2200" b="1" dirty="0"/>
          </a:p>
          <a:p>
            <a:pPr mar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A88864EF-B10B-BCD0-2A65-7284B37C699A}"/>
              </a:ext>
            </a:extLst>
          </p:cNvPr>
          <p:cNvSpPr>
            <a:spLocks noGrp="1"/>
          </p:cNvSpPr>
          <p:nvPr>
            <p:ph type="sldNum" sz="quarter" idx="12"/>
          </p:nvPr>
        </p:nvSpPr>
        <p:spPr/>
        <p:txBody>
          <a:bodyPr/>
          <a:lstStyle/>
          <a:p>
            <a:fld id="{C33FC180-8EA5-475A-B9A7-FCE9C8B4CFB8}" type="slidenum">
              <a:rPr lang="nl-BE" smtClean="0"/>
              <a:pPr/>
              <a:t>46</a:t>
            </a:fld>
            <a:endParaRPr lang="nl-BE" dirty="0"/>
          </a:p>
        </p:txBody>
      </p:sp>
      <p:pic>
        <p:nvPicPr>
          <p:cNvPr id="7" name="Afbeelding 6">
            <a:extLst>
              <a:ext uri="{FF2B5EF4-FFF2-40B4-BE49-F238E27FC236}">
                <a16:creationId xmlns:a16="http://schemas.microsoft.com/office/drawing/2014/main" id="{9FF0E10A-74FF-3B20-F362-46654DF4A914}"/>
              </a:ext>
            </a:extLst>
          </p:cNvPr>
          <p:cNvPicPr>
            <a:picLocks noChangeAspect="1"/>
          </p:cNvPicPr>
          <p:nvPr/>
        </p:nvPicPr>
        <p:blipFill>
          <a:blip r:embed="rId3"/>
          <a:stretch>
            <a:fillRect/>
          </a:stretch>
        </p:blipFill>
        <p:spPr>
          <a:xfrm>
            <a:off x="3136900" y="1734359"/>
            <a:ext cx="6870700" cy="4666889"/>
          </a:xfrm>
          <a:prstGeom prst="rect">
            <a:avLst/>
          </a:prstGeom>
        </p:spPr>
      </p:pic>
    </p:spTree>
    <p:extLst>
      <p:ext uri="{BB962C8B-B14F-4D97-AF65-F5344CB8AC3E}">
        <p14:creationId xmlns:p14="http://schemas.microsoft.com/office/powerpoint/2010/main" val="34842707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5FE83-6790-AABE-D3A9-6518F98B1647}"/>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1ED34E4A-0487-1F08-AD7F-13DF65E96952}"/>
              </a:ext>
            </a:extLst>
          </p:cNvPr>
          <p:cNvSpPr>
            <a:spLocks noGrp="1"/>
          </p:cNvSpPr>
          <p:nvPr>
            <p:ph type="title"/>
          </p:nvPr>
        </p:nvSpPr>
        <p:spPr/>
        <p:txBody>
          <a:bodyPr>
            <a:normAutofit/>
          </a:bodyPr>
          <a:lstStyle/>
          <a:p>
            <a:r>
              <a:rPr lang="nl-BE" dirty="0"/>
              <a:t>De rol van de kinesitherapeut en anderen</a:t>
            </a:r>
            <a:br>
              <a:rPr lang="nl-BE" dirty="0"/>
            </a:br>
            <a:r>
              <a:rPr lang="nl-BE" dirty="0"/>
              <a:t>Gedragsverandering stimuleren </a:t>
            </a:r>
            <a:endParaRPr lang="nl-NL" dirty="0"/>
          </a:p>
        </p:txBody>
      </p:sp>
      <p:sp>
        <p:nvSpPr>
          <p:cNvPr id="4" name="Tijdelijke aanduiding voor inhoud 3">
            <a:extLst>
              <a:ext uri="{FF2B5EF4-FFF2-40B4-BE49-F238E27FC236}">
                <a16:creationId xmlns:a16="http://schemas.microsoft.com/office/drawing/2014/main" id="{28460635-2A7E-81C3-D803-9BC530155E39}"/>
              </a:ext>
            </a:extLst>
          </p:cNvPr>
          <p:cNvSpPr>
            <a:spLocks noGrp="1"/>
          </p:cNvSpPr>
          <p:nvPr>
            <p:ph idx="1"/>
          </p:nvPr>
        </p:nvSpPr>
        <p:spPr>
          <a:xfrm>
            <a:off x="1397478" y="2277373"/>
            <a:ext cx="9956322" cy="3899589"/>
          </a:xfrm>
        </p:spPr>
        <p:txBody>
          <a:bodyPr>
            <a:normAutofit/>
          </a:bodyPr>
          <a:lstStyle/>
          <a:p>
            <a:r>
              <a:rPr lang="nl-BE" sz="2200" dirty="0" err="1"/>
              <a:t>Motivational</a:t>
            </a:r>
            <a:r>
              <a:rPr lang="nl-BE" sz="2200" dirty="0"/>
              <a:t> </a:t>
            </a:r>
            <a:r>
              <a:rPr lang="nl-BE" sz="2200" dirty="0" err="1"/>
              <a:t>interviewing</a:t>
            </a:r>
            <a:r>
              <a:rPr lang="nl-BE" sz="2200" dirty="0"/>
              <a:t>, SMART-doelen, zo vroeg mogelijk inbouwen in het traject om duurzame gedragsverandering te bekomen (</a:t>
            </a:r>
            <a:r>
              <a:rPr lang="nl-BE" sz="2200" dirty="0" err="1"/>
              <a:t>Cfr</a:t>
            </a:r>
            <a:r>
              <a:rPr lang="nl-BE" sz="2200" dirty="0"/>
              <a:t>, Moving Cancer Care). </a:t>
            </a:r>
          </a:p>
          <a:p>
            <a:r>
              <a:rPr lang="nl-BE" sz="2200" dirty="0"/>
              <a:t>Langetermijnsupport: coaching, follow-up</a:t>
            </a:r>
          </a:p>
          <a:p>
            <a:r>
              <a:rPr lang="nl-BE" sz="2200" dirty="0">
                <a:hlinkClick r:id="rId3"/>
              </a:rPr>
              <a:t>Oncohulp.be </a:t>
            </a:r>
            <a:r>
              <a:rPr lang="nl-BE" sz="2200" dirty="0"/>
              <a:t>en </a:t>
            </a:r>
            <a:r>
              <a:rPr lang="nl-BE" sz="2200" dirty="0">
                <a:hlinkClick r:id="rId4"/>
              </a:rPr>
              <a:t>AXXON </a:t>
            </a:r>
            <a:r>
              <a:rPr lang="nl-BE" sz="2200" dirty="0" err="1">
                <a:hlinkClick r:id="rId4"/>
              </a:rPr>
              <a:t>KineCoach</a:t>
            </a:r>
            <a:r>
              <a:rPr lang="nl-BE" sz="2200" dirty="0">
                <a:hlinkClick r:id="rId4"/>
              </a:rPr>
              <a:t> </a:t>
            </a:r>
            <a:endParaRPr lang="nl-BE" sz="2200" dirty="0"/>
          </a:p>
          <a:p>
            <a:r>
              <a:rPr lang="nl-BE" sz="2200" dirty="0">
                <a:hlinkClick r:id="rId5"/>
              </a:rPr>
              <a:t>Bewegen Op Verwijzing coaches </a:t>
            </a:r>
            <a:endParaRPr lang="nl-BE" sz="2200" dirty="0"/>
          </a:p>
          <a:p>
            <a:endParaRPr lang="nl-BE" sz="2200" b="1" dirty="0"/>
          </a:p>
          <a:p>
            <a:pPr mar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508AD9AC-F917-8DA3-2305-BE4DBCCA06CF}"/>
              </a:ext>
            </a:extLst>
          </p:cNvPr>
          <p:cNvSpPr>
            <a:spLocks noGrp="1"/>
          </p:cNvSpPr>
          <p:nvPr>
            <p:ph type="sldNum" sz="quarter" idx="12"/>
          </p:nvPr>
        </p:nvSpPr>
        <p:spPr/>
        <p:txBody>
          <a:bodyPr/>
          <a:lstStyle/>
          <a:p>
            <a:fld id="{C33FC180-8EA5-475A-B9A7-FCE9C8B4CFB8}" type="slidenum">
              <a:rPr lang="nl-BE" smtClean="0"/>
              <a:pPr/>
              <a:t>47</a:t>
            </a:fld>
            <a:endParaRPr lang="nl-BE" dirty="0"/>
          </a:p>
        </p:txBody>
      </p:sp>
    </p:spTree>
    <p:extLst>
      <p:ext uri="{BB962C8B-B14F-4D97-AF65-F5344CB8AC3E}">
        <p14:creationId xmlns:p14="http://schemas.microsoft.com/office/powerpoint/2010/main" val="40843380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1C34E-0027-04C0-A95E-FBE6AA3EF97F}"/>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08396CC7-478A-12BF-E690-A1076647E299}"/>
              </a:ext>
            </a:extLst>
          </p:cNvPr>
          <p:cNvSpPr>
            <a:spLocks noGrp="1"/>
          </p:cNvSpPr>
          <p:nvPr>
            <p:ph type="title"/>
          </p:nvPr>
        </p:nvSpPr>
        <p:spPr/>
        <p:txBody>
          <a:bodyPr>
            <a:normAutofit/>
          </a:bodyPr>
          <a:lstStyle/>
          <a:p>
            <a:r>
              <a:rPr lang="nl-BE" dirty="0"/>
              <a:t>Samenwerking huisarts – kinesitherapeut  </a:t>
            </a:r>
            <a:endParaRPr lang="nl-NL" dirty="0"/>
          </a:p>
        </p:txBody>
      </p:sp>
      <p:sp>
        <p:nvSpPr>
          <p:cNvPr id="4" name="Tijdelijke aanduiding voor inhoud 3">
            <a:extLst>
              <a:ext uri="{FF2B5EF4-FFF2-40B4-BE49-F238E27FC236}">
                <a16:creationId xmlns:a16="http://schemas.microsoft.com/office/drawing/2014/main" id="{8FB6A351-654F-9542-3689-08AA7CBC9776}"/>
              </a:ext>
            </a:extLst>
          </p:cNvPr>
          <p:cNvSpPr>
            <a:spLocks noGrp="1"/>
          </p:cNvSpPr>
          <p:nvPr>
            <p:ph idx="1"/>
          </p:nvPr>
        </p:nvSpPr>
        <p:spPr>
          <a:xfrm>
            <a:off x="1397478" y="2277373"/>
            <a:ext cx="9956322" cy="3899589"/>
          </a:xfrm>
        </p:spPr>
        <p:txBody>
          <a:bodyPr>
            <a:normAutofit/>
          </a:bodyPr>
          <a:lstStyle/>
          <a:p>
            <a:r>
              <a:rPr lang="nl-BE" sz="2200" dirty="0"/>
              <a:t>Belang van tweerichtingsverkeer: (huis)arts verwijst -&gt; kinesitherapeut voert uit en volgt op -&gt; terugkoppeling </a:t>
            </a:r>
          </a:p>
          <a:p>
            <a:r>
              <a:rPr lang="nl-BE" sz="2200" dirty="0"/>
              <a:t>Belang van gespecialiseerde kinesitherapeuten </a:t>
            </a:r>
          </a:p>
          <a:p>
            <a:r>
              <a:rPr lang="nl-BE" sz="2200" dirty="0"/>
              <a:t>Gebruik richtlijnen als gemeenschappelijke basis</a:t>
            </a:r>
          </a:p>
          <a:p>
            <a:pPr marL="0" indent="0">
              <a:buNone/>
            </a:pPr>
            <a:endParaRPr lang="nl-BE" sz="2200" b="1" dirty="0"/>
          </a:p>
          <a:p>
            <a:pPr mar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D3311BC7-3697-E156-68CA-9138BA83FAC4}"/>
              </a:ext>
            </a:extLst>
          </p:cNvPr>
          <p:cNvSpPr>
            <a:spLocks noGrp="1"/>
          </p:cNvSpPr>
          <p:nvPr>
            <p:ph type="sldNum" sz="quarter" idx="12"/>
          </p:nvPr>
        </p:nvSpPr>
        <p:spPr/>
        <p:txBody>
          <a:bodyPr/>
          <a:lstStyle/>
          <a:p>
            <a:fld id="{C33FC180-8EA5-475A-B9A7-FCE9C8B4CFB8}" type="slidenum">
              <a:rPr lang="nl-BE" smtClean="0"/>
              <a:pPr/>
              <a:t>48</a:t>
            </a:fld>
            <a:endParaRPr lang="nl-BE" dirty="0"/>
          </a:p>
        </p:txBody>
      </p:sp>
    </p:spTree>
    <p:extLst>
      <p:ext uri="{BB962C8B-B14F-4D97-AF65-F5344CB8AC3E}">
        <p14:creationId xmlns:p14="http://schemas.microsoft.com/office/powerpoint/2010/main" val="21686521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6830A-B2C3-9E13-4CDF-0B065F363C57}"/>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2035EDD7-ED56-1C80-4708-62DBA92C586C}"/>
              </a:ext>
            </a:extLst>
          </p:cNvPr>
          <p:cNvSpPr>
            <a:spLocks noGrp="1"/>
          </p:cNvSpPr>
          <p:nvPr>
            <p:ph type="title"/>
          </p:nvPr>
        </p:nvSpPr>
        <p:spPr/>
        <p:txBody>
          <a:bodyPr>
            <a:normAutofit/>
          </a:bodyPr>
          <a:lstStyle/>
          <a:p>
            <a:r>
              <a:rPr lang="nl-BE" dirty="0"/>
              <a:t>Conclusie </a:t>
            </a:r>
            <a:endParaRPr lang="nl-NL" dirty="0"/>
          </a:p>
        </p:txBody>
      </p:sp>
      <p:sp>
        <p:nvSpPr>
          <p:cNvPr id="4" name="Tijdelijke aanduiding voor inhoud 3">
            <a:extLst>
              <a:ext uri="{FF2B5EF4-FFF2-40B4-BE49-F238E27FC236}">
                <a16:creationId xmlns:a16="http://schemas.microsoft.com/office/drawing/2014/main" id="{9FB696D2-D5D7-8F12-3D3E-D0DF93A54EF7}"/>
              </a:ext>
            </a:extLst>
          </p:cNvPr>
          <p:cNvSpPr>
            <a:spLocks noGrp="1"/>
          </p:cNvSpPr>
          <p:nvPr>
            <p:ph idx="1"/>
          </p:nvPr>
        </p:nvSpPr>
        <p:spPr>
          <a:xfrm>
            <a:off x="1397478" y="2277373"/>
            <a:ext cx="9956322" cy="3899589"/>
          </a:xfrm>
        </p:spPr>
        <p:txBody>
          <a:bodyPr>
            <a:normAutofit/>
          </a:bodyPr>
          <a:lstStyle/>
          <a:p>
            <a:r>
              <a:rPr lang="nl-BE" sz="2200" dirty="0"/>
              <a:t>Richtlijn = houvast voor veilige en doelgerichte therapie</a:t>
            </a:r>
          </a:p>
          <a:p>
            <a:r>
              <a:rPr lang="nl-BE" sz="2200" dirty="0"/>
              <a:t>Zorgprofessionals kennen de ‘red </a:t>
            </a:r>
            <a:r>
              <a:rPr lang="nl-BE" sz="2200" dirty="0" err="1"/>
              <a:t>flags</a:t>
            </a:r>
            <a:r>
              <a:rPr lang="nl-BE" sz="2200" dirty="0"/>
              <a:t>’ die kunnen wijzen op kanker </a:t>
            </a:r>
          </a:p>
          <a:p>
            <a:r>
              <a:rPr lang="nl-BE" sz="2200" dirty="0"/>
              <a:t>Kinesitherapie speelt sleutelrol in fysieke en gedragsmatige revalidatie </a:t>
            </a:r>
          </a:p>
          <a:p>
            <a:pPr marL="0" indent="0">
              <a:buNone/>
            </a:pPr>
            <a:endParaRPr lang="nl-BE" sz="2200" b="1" dirty="0"/>
          </a:p>
          <a:p>
            <a:pPr mar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0A9080E0-DC0B-DE08-10CA-E8D38C301225}"/>
              </a:ext>
            </a:extLst>
          </p:cNvPr>
          <p:cNvSpPr>
            <a:spLocks noGrp="1"/>
          </p:cNvSpPr>
          <p:nvPr>
            <p:ph type="sldNum" sz="quarter" idx="12"/>
          </p:nvPr>
        </p:nvSpPr>
        <p:spPr/>
        <p:txBody>
          <a:bodyPr/>
          <a:lstStyle/>
          <a:p>
            <a:fld id="{C33FC180-8EA5-475A-B9A7-FCE9C8B4CFB8}" type="slidenum">
              <a:rPr lang="nl-BE" smtClean="0"/>
              <a:pPr/>
              <a:t>49</a:t>
            </a:fld>
            <a:endParaRPr lang="nl-BE" dirty="0"/>
          </a:p>
        </p:txBody>
      </p:sp>
    </p:spTree>
    <p:extLst>
      <p:ext uri="{BB962C8B-B14F-4D97-AF65-F5344CB8AC3E}">
        <p14:creationId xmlns:p14="http://schemas.microsoft.com/office/powerpoint/2010/main" val="1928358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ndertitel 3"/>
          <p:cNvSpPr>
            <a:spLocks noGrp="1"/>
          </p:cNvSpPr>
          <p:nvPr>
            <p:ph type="subTitle" idx="1"/>
          </p:nvPr>
        </p:nvSpPr>
        <p:spPr/>
        <p:txBody>
          <a:bodyPr/>
          <a:lstStyle/>
          <a:p>
            <a:r>
              <a:rPr lang="nl-BE" b="0" dirty="0"/>
              <a:t>Beweging als Medicijn: De kracht van een gezonde levensstijl in kankerpreventie en -zorg</a:t>
            </a:r>
          </a:p>
        </p:txBody>
      </p:sp>
    </p:spTree>
    <p:extLst>
      <p:ext uri="{BB962C8B-B14F-4D97-AF65-F5344CB8AC3E}">
        <p14:creationId xmlns:p14="http://schemas.microsoft.com/office/powerpoint/2010/main" val="28257250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AEBCE-3372-D5C4-AC9B-70F947357F2D}"/>
            </a:ext>
          </a:extLst>
        </p:cNvPr>
        <p:cNvGrpSpPr/>
        <p:nvPr/>
      </p:nvGrpSpPr>
      <p:grpSpPr>
        <a:xfrm>
          <a:off x="0" y="0"/>
          <a:ext cx="0" cy="0"/>
          <a:chOff x="0" y="0"/>
          <a:chExt cx="0" cy="0"/>
        </a:xfrm>
      </p:grpSpPr>
      <p:sp>
        <p:nvSpPr>
          <p:cNvPr id="4" name="Ondertitel 3">
            <a:extLst>
              <a:ext uri="{FF2B5EF4-FFF2-40B4-BE49-F238E27FC236}">
                <a16:creationId xmlns:a16="http://schemas.microsoft.com/office/drawing/2014/main" id="{34341E8F-6E88-1B4C-F484-519AFDFCA282}"/>
              </a:ext>
            </a:extLst>
          </p:cNvPr>
          <p:cNvSpPr>
            <a:spLocks noGrp="1"/>
          </p:cNvSpPr>
          <p:nvPr>
            <p:ph type="subTitle" idx="1"/>
          </p:nvPr>
        </p:nvSpPr>
        <p:spPr/>
        <p:txBody>
          <a:bodyPr/>
          <a:lstStyle/>
          <a:p>
            <a:r>
              <a:rPr lang="nl-BE" b="0" dirty="0"/>
              <a:t>Het belang van gepersonaliseerde oefentherapie bij kankerbehandeling </a:t>
            </a:r>
          </a:p>
        </p:txBody>
      </p:sp>
    </p:spTree>
    <p:extLst>
      <p:ext uri="{BB962C8B-B14F-4D97-AF65-F5344CB8AC3E}">
        <p14:creationId xmlns:p14="http://schemas.microsoft.com/office/powerpoint/2010/main" val="1181270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dirty="0"/>
              <a:t>Waarom?  </a:t>
            </a:r>
          </a:p>
        </p:txBody>
      </p:sp>
      <p:sp>
        <p:nvSpPr>
          <p:cNvPr id="4" name="Tijdelijke aanduiding voor inhoud 3"/>
          <p:cNvSpPr>
            <a:spLocks noGrp="1"/>
          </p:cNvSpPr>
          <p:nvPr>
            <p:ph idx="1"/>
          </p:nvPr>
        </p:nvSpPr>
        <p:spPr>
          <a:xfrm>
            <a:off x="1498600" y="1828801"/>
            <a:ext cx="9855200" cy="3479800"/>
          </a:xfrm>
        </p:spPr>
        <p:txBody>
          <a:bodyPr>
            <a:normAutofit/>
          </a:bodyPr>
          <a:lstStyle/>
          <a:p>
            <a:pPr marL="0" indent="0">
              <a:buNone/>
            </a:pPr>
            <a:endParaRPr lang="nl-BE" dirty="0"/>
          </a:p>
          <a:p>
            <a:pPr marL="342900" lvl="0" indent="-342900"/>
            <a:r>
              <a:rPr lang="nl-NL" dirty="0"/>
              <a:t>Kanker en behandeling hebben een grote impact op fysiek functioneren</a:t>
            </a:r>
            <a:endParaRPr lang="nl-BE" dirty="0"/>
          </a:p>
          <a:p>
            <a:pPr marL="342900" lvl="0" indent="-342900"/>
            <a:r>
              <a:rPr lang="nl-NL" dirty="0"/>
              <a:t>Symptomen en bijwerkingen verschillen sterk per patiënt</a:t>
            </a:r>
          </a:p>
          <a:p>
            <a:pPr marL="342900" lvl="0" indent="-342900"/>
            <a:r>
              <a:rPr lang="nl-NL" dirty="0"/>
              <a:t>Noodzaak om behandeling en oefentherapie aan te passen op symptomen en het stadium van de kankerpatiënt </a:t>
            </a:r>
            <a:endParaRPr lang="nl-BE" dirty="0"/>
          </a:p>
          <a:p>
            <a:pPr marL="0" lvl="0" indent="0">
              <a:buNone/>
            </a:pPr>
            <a:endParaRPr lang="nl-NL" dirty="0"/>
          </a:p>
          <a:p>
            <a:pPr marL="0" lvl="0" indent="0">
              <a:buNone/>
            </a:pPr>
            <a:endParaRPr lang="nl-BE" dirty="0"/>
          </a:p>
        </p:txBody>
      </p:sp>
      <p:sp>
        <p:nvSpPr>
          <p:cNvPr id="2" name="Tijdelijke aanduiding voor dianummer 1"/>
          <p:cNvSpPr>
            <a:spLocks noGrp="1"/>
          </p:cNvSpPr>
          <p:nvPr>
            <p:ph type="sldNum" sz="quarter" idx="12"/>
          </p:nvPr>
        </p:nvSpPr>
        <p:spPr/>
        <p:txBody>
          <a:bodyPr/>
          <a:lstStyle/>
          <a:p>
            <a:fld id="{C33FC180-8EA5-475A-B9A7-FCE9C8B4CFB8}" type="slidenum">
              <a:rPr lang="nl-BE" smtClean="0"/>
              <a:pPr/>
              <a:t>51</a:t>
            </a:fld>
            <a:endParaRPr lang="nl-BE" dirty="0"/>
          </a:p>
        </p:txBody>
      </p:sp>
    </p:spTree>
    <p:extLst>
      <p:ext uri="{BB962C8B-B14F-4D97-AF65-F5344CB8AC3E}">
        <p14:creationId xmlns:p14="http://schemas.microsoft.com/office/powerpoint/2010/main" val="18525934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B6860-5188-0158-F73C-30E70F710893}"/>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915FBEA3-DEE5-723D-A03B-0177CF0B3EA9}"/>
              </a:ext>
            </a:extLst>
          </p:cNvPr>
          <p:cNvSpPr>
            <a:spLocks noGrp="1"/>
          </p:cNvSpPr>
          <p:nvPr>
            <p:ph type="title"/>
          </p:nvPr>
        </p:nvSpPr>
        <p:spPr/>
        <p:txBody>
          <a:bodyPr>
            <a:normAutofit/>
          </a:bodyPr>
          <a:lstStyle/>
          <a:p>
            <a:r>
              <a:rPr lang="nl-BE" dirty="0"/>
              <a:t>Belang van symptoomgerichte aanpak </a:t>
            </a:r>
          </a:p>
        </p:txBody>
      </p:sp>
      <p:sp>
        <p:nvSpPr>
          <p:cNvPr id="4" name="Tijdelijke aanduiding voor inhoud 3">
            <a:extLst>
              <a:ext uri="{FF2B5EF4-FFF2-40B4-BE49-F238E27FC236}">
                <a16:creationId xmlns:a16="http://schemas.microsoft.com/office/drawing/2014/main" id="{2B54868B-AA0C-F8C6-8FE5-842C976E58CB}"/>
              </a:ext>
            </a:extLst>
          </p:cNvPr>
          <p:cNvSpPr>
            <a:spLocks noGrp="1"/>
          </p:cNvSpPr>
          <p:nvPr>
            <p:ph idx="1"/>
          </p:nvPr>
        </p:nvSpPr>
        <p:spPr/>
        <p:txBody>
          <a:bodyPr>
            <a:normAutofit/>
          </a:bodyPr>
          <a:lstStyle/>
          <a:p>
            <a:r>
              <a:rPr lang="nl-NL" sz="2600" dirty="0"/>
              <a:t>Elke patiënt ervaart unieke bijwerkingen (vermoeidheid, spierverlies, misselijkheid, etc.)</a:t>
            </a:r>
          </a:p>
          <a:p>
            <a:r>
              <a:rPr lang="nl-NL" sz="2600" dirty="0"/>
              <a:t>Training moet afgestemd worden op individuele noden </a:t>
            </a:r>
          </a:p>
          <a:p>
            <a:r>
              <a:rPr lang="nl-NL" sz="2600" dirty="0"/>
              <a:t>Flexibiliteit in type en intensiteit van oefentherapie </a:t>
            </a:r>
          </a:p>
        </p:txBody>
      </p:sp>
      <p:sp>
        <p:nvSpPr>
          <p:cNvPr id="2" name="Tijdelijke aanduiding voor dianummer 1">
            <a:extLst>
              <a:ext uri="{FF2B5EF4-FFF2-40B4-BE49-F238E27FC236}">
                <a16:creationId xmlns:a16="http://schemas.microsoft.com/office/drawing/2014/main" id="{8156F89E-D0D0-ED1A-3487-2EE5C7C98CF9}"/>
              </a:ext>
            </a:extLst>
          </p:cNvPr>
          <p:cNvSpPr>
            <a:spLocks noGrp="1"/>
          </p:cNvSpPr>
          <p:nvPr>
            <p:ph type="sldNum" sz="quarter" idx="12"/>
          </p:nvPr>
        </p:nvSpPr>
        <p:spPr/>
        <p:txBody>
          <a:bodyPr/>
          <a:lstStyle/>
          <a:p>
            <a:fld id="{C33FC180-8EA5-475A-B9A7-FCE9C8B4CFB8}" type="slidenum">
              <a:rPr lang="nl-BE" smtClean="0"/>
              <a:pPr/>
              <a:t>52</a:t>
            </a:fld>
            <a:endParaRPr lang="nl-BE" dirty="0"/>
          </a:p>
        </p:txBody>
      </p:sp>
    </p:spTree>
    <p:extLst>
      <p:ext uri="{BB962C8B-B14F-4D97-AF65-F5344CB8AC3E}">
        <p14:creationId xmlns:p14="http://schemas.microsoft.com/office/powerpoint/2010/main" val="12472222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a:t>Wat is oefentherapie? </a:t>
            </a:r>
          </a:p>
        </p:txBody>
      </p:sp>
      <p:sp>
        <p:nvSpPr>
          <p:cNvPr id="4" name="Tijdelijke aanduiding voor inhoud 3"/>
          <p:cNvSpPr>
            <a:spLocks noGrp="1"/>
          </p:cNvSpPr>
          <p:nvPr>
            <p:ph idx="1"/>
          </p:nvPr>
        </p:nvSpPr>
        <p:spPr/>
        <p:txBody>
          <a:bodyPr>
            <a:normAutofit/>
          </a:bodyPr>
          <a:lstStyle/>
          <a:p>
            <a:pPr marL="0" indent="0">
              <a:buNone/>
            </a:pPr>
            <a:endParaRPr lang="nl-NL" dirty="0"/>
          </a:p>
          <a:p>
            <a:r>
              <a:rPr lang="nl-NL" dirty="0"/>
              <a:t>Definitie: Begeleide fysieke activiteit ter ondersteuning van behandeling</a:t>
            </a:r>
          </a:p>
          <a:p>
            <a:r>
              <a:rPr lang="nl-NL" dirty="0"/>
              <a:t>Bestaat uit:</a:t>
            </a:r>
          </a:p>
          <a:p>
            <a:pPr lvl="1">
              <a:buFont typeface="Wingdings" panose="05000000000000000000" pitchFamily="2" charset="2"/>
              <a:buChar char="Ø"/>
            </a:pPr>
            <a:r>
              <a:rPr lang="nl-NL" sz="2800" b="1" dirty="0"/>
              <a:t> Weerstandstraining</a:t>
            </a:r>
            <a:r>
              <a:rPr lang="nl-NL" sz="2800" dirty="0"/>
              <a:t>: behoud van spiermassa, kracht</a:t>
            </a:r>
          </a:p>
          <a:p>
            <a:pPr lvl="1">
              <a:buFont typeface="Wingdings" panose="05000000000000000000" pitchFamily="2" charset="2"/>
              <a:buChar char="Ø"/>
            </a:pPr>
            <a:r>
              <a:rPr lang="nl-NL" sz="2800" b="1" dirty="0"/>
              <a:t> Aerobe oefening</a:t>
            </a:r>
            <a:r>
              <a:rPr lang="nl-NL" sz="2800" dirty="0"/>
              <a:t>: uithouding, vermoeidheid reduceren </a:t>
            </a:r>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lvl="0" indent="0">
              <a:buNone/>
            </a:pPr>
            <a:endParaRPr lang="nl-BE" dirty="0"/>
          </a:p>
        </p:txBody>
      </p:sp>
      <p:sp>
        <p:nvSpPr>
          <p:cNvPr id="2" name="Tijdelijke aanduiding voor dianummer 1"/>
          <p:cNvSpPr>
            <a:spLocks noGrp="1"/>
          </p:cNvSpPr>
          <p:nvPr>
            <p:ph type="sldNum" sz="quarter" idx="12"/>
          </p:nvPr>
        </p:nvSpPr>
        <p:spPr/>
        <p:txBody>
          <a:bodyPr/>
          <a:lstStyle/>
          <a:p>
            <a:fld id="{C33FC180-8EA5-475A-B9A7-FCE9C8B4CFB8}" type="slidenum">
              <a:rPr lang="nl-BE" smtClean="0"/>
              <a:pPr/>
              <a:t>53</a:t>
            </a:fld>
            <a:endParaRPr lang="nl-BE" dirty="0"/>
          </a:p>
        </p:txBody>
      </p:sp>
    </p:spTree>
    <p:extLst>
      <p:ext uri="{BB962C8B-B14F-4D97-AF65-F5344CB8AC3E}">
        <p14:creationId xmlns:p14="http://schemas.microsoft.com/office/powerpoint/2010/main" val="36063536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397478" y="365125"/>
            <a:ext cx="9956321" cy="2585109"/>
          </a:xfrm>
        </p:spPr>
        <p:txBody>
          <a:bodyPr>
            <a:normAutofit/>
          </a:bodyPr>
          <a:lstStyle/>
          <a:p>
            <a:r>
              <a:rPr lang="nl-NL" dirty="0"/>
              <a:t>De rol van de (huis)arts </a:t>
            </a:r>
            <a:endParaRPr lang="nl-BE" dirty="0"/>
          </a:p>
        </p:txBody>
      </p:sp>
      <p:sp>
        <p:nvSpPr>
          <p:cNvPr id="4" name="Tijdelijke aanduiding voor inhoud 3"/>
          <p:cNvSpPr>
            <a:spLocks noGrp="1"/>
          </p:cNvSpPr>
          <p:nvPr>
            <p:ph idx="1"/>
          </p:nvPr>
        </p:nvSpPr>
        <p:spPr>
          <a:xfrm>
            <a:off x="1397478" y="2950233"/>
            <a:ext cx="9956322" cy="3226729"/>
          </a:xfrm>
        </p:spPr>
        <p:txBody>
          <a:bodyPr>
            <a:normAutofit/>
          </a:bodyPr>
          <a:lstStyle/>
          <a:p>
            <a:pPr marL="342900" lvl="0" indent="-342900"/>
            <a:r>
              <a:rPr lang="nl-NL" sz="2600" dirty="0"/>
              <a:t>Centrale rol in sensibiliseren en motiveren van patiënten</a:t>
            </a:r>
          </a:p>
          <a:p>
            <a:pPr marL="342900" lvl="0" indent="-342900"/>
            <a:r>
              <a:rPr lang="nl-NL" sz="2600" dirty="0"/>
              <a:t>Beweging voorschrijven zoals medicatie</a:t>
            </a:r>
          </a:p>
          <a:p>
            <a:pPr marL="342900" lvl="0" indent="-342900"/>
            <a:r>
              <a:rPr lang="nl-NL" sz="2600" dirty="0"/>
              <a:t>Samenwerking met kinesitherapeuten en oncologen </a:t>
            </a:r>
          </a:p>
          <a:p>
            <a:pPr marL="0" lvl="0" indent="0">
              <a:buNone/>
            </a:pPr>
            <a:endParaRPr lang="nl-BE" dirty="0"/>
          </a:p>
        </p:txBody>
      </p:sp>
      <p:sp>
        <p:nvSpPr>
          <p:cNvPr id="2" name="Tijdelijke aanduiding voor dianummer 1"/>
          <p:cNvSpPr>
            <a:spLocks noGrp="1"/>
          </p:cNvSpPr>
          <p:nvPr>
            <p:ph type="sldNum" sz="quarter" idx="12"/>
          </p:nvPr>
        </p:nvSpPr>
        <p:spPr/>
        <p:txBody>
          <a:bodyPr/>
          <a:lstStyle/>
          <a:p>
            <a:fld id="{C33FC180-8EA5-475A-B9A7-FCE9C8B4CFB8}" type="slidenum">
              <a:rPr lang="nl-BE" smtClean="0"/>
              <a:pPr/>
              <a:t>54</a:t>
            </a:fld>
            <a:endParaRPr lang="nl-BE" dirty="0"/>
          </a:p>
        </p:txBody>
      </p:sp>
    </p:spTree>
    <p:extLst>
      <p:ext uri="{BB962C8B-B14F-4D97-AF65-F5344CB8AC3E}">
        <p14:creationId xmlns:p14="http://schemas.microsoft.com/office/powerpoint/2010/main" val="25275721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397478" y="365125"/>
            <a:ext cx="9956321" cy="2585109"/>
          </a:xfrm>
        </p:spPr>
        <p:txBody>
          <a:bodyPr>
            <a:normAutofit/>
          </a:bodyPr>
          <a:lstStyle/>
          <a:p>
            <a:r>
              <a:rPr lang="nl-NL" dirty="0"/>
              <a:t>Conclusie </a:t>
            </a:r>
            <a:endParaRPr lang="nl-BE" dirty="0"/>
          </a:p>
        </p:txBody>
      </p:sp>
      <p:sp>
        <p:nvSpPr>
          <p:cNvPr id="4" name="Tijdelijke aanduiding voor inhoud 3"/>
          <p:cNvSpPr>
            <a:spLocks noGrp="1"/>
          </p:cNvSpPr>
          <p:nvPr>
            <p:ph idx="1"/>
          </p:nvPr>
        </p:nvSpPr>
        <p:spPr>
          <a:xfrm>
            <a:off x="1397478" y="2298701"/>
            <a:ext cx="9956322" cy="3708399"/>
          </a:xfrm>
        </p:spPr>
        <p:txBody>
          <a:bodyPr>
            <a:normAutofit/>
          </a:bodyPr>
          <a:lstStyle/>
          <a:p>
            <a:pPr marL="0" indent="0">
              <a:buNone/>
            </a:pPr>
            <a:endParaRPr lang="nl-NL" sz="2200" dirty="0"/>
          </a:p>
          <a:p>
            <a:pPr lvl="1"/>
            <a:r>
              <a:rPr lang="nl-NL" dirty="0"/>
              <a:t>Oefentherapie is essentieel binnen de kankerbehandeling</a:t>
            </a:r>
          </a:p>
          <a:p>
            <a:pPr lvl="1"/>
            <a:r>
              <a:rPr lang="nl-NL" dirty="0"/>
              <a:t>Elke (huis)arts maakt het verschil door tijdig te signaleren en te verwijzen </a:t>
            </a:r>
          </a:p>
          <a:p>
            <a:pPr lvl="1"/>
            <a:r>
              <a:rPr lang="nl-NL" dirty="0"/>
              <a:t>Gepersonaliseerde oefentherapie verhoogt herstel, kwaliteit van leven en zelfredzaamheid </a:t>
            </a:r>
          </a:p>
          <a:p>
            <a:pPr marL="457200" lvl="1" indent="0">
              <a:buNone/>
            </a:pPr>
            <a:endParaRPr lang="nl-NL" sz="2200" dirty="0"/>
          </a:p>
          <a:p>
            <a:pPr marL="0" lvl="0" indent="0">
              <a:buNone/>
            </a:pPr>
            <a:endParaRPr lang="nl-BE" dirty="0"/>
          </a:p>
        </p:txBody>
      </p:sp>
      <p:sp>
        <p:nvSpPr>
          <p:cNvPr id="2" name="Tijdelijke aanduiding voor dianummer 1"/>
          <p:cNvSpPr>
            <a:spLocks noGrp="1"/>
          </p:cNvSpPr>
          <p:nvPr>
            <p:ph type="sldNum" sz="quarter" idx="12"/>
          </p:nvPr>
        </p:nvSpPr>
        <p:spPr/>
        <p:txBody>
          <a:bodyPr/>
          <a:lstStyle/>
          <a:p>
            <a:fld id="{C33FC180-8EA5-475A-B9A7-FCE9C8B4CFB8}" type="slidenum">
              <a:rPr lang="nl-BE" smtClean="0"/>
              <a:pPr/>
              <a:t>55</a:t>
            </a:fld>
            <a:endParaRPr lang="nl-BE" dirty="0"/>
          </a:p>
        </p:txBody>
      </p:sp>
    </p:spTree>
    <p:extLst>
      <p:ext uri="{BB962C8B-B14F-4D97-AF65-F5344CB8AC3E}">
        <p14:creationId xmlns:p14="http://schemas.microsoft.com/office/powerpoint/2010/main" val="10024278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22A92-4322-8A01-D970-822A80415A66}"/>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21E892E-4E83-4A77-48F3-4E7D0A876956}"/>
              </a:ext>
            </a:extLst>
          </p:cNvPr>
          <p:cNvSpPr>
            <a:spLocks noGrp="1"/>
          </p:cNvSpPr>
          <p:nvPr>
            <p:ph type="title"/>
          </p:nvPr>
        </p:nvSpPr>
        <p:spPr>
          <a:xfrm>
            <a:off x="1397478" y="365125"/>
            <a:ext cx="9956322" cy="1843237"/>
          </a:xfrm>
        </p:spPr>
        <p:txBody>
          <a:bodyPr>
            <a:normAutofit/>
          </a:bodyPr>
          <a:lstStyle/>
          <a:p>
            <a:r>
              <a:rPr lang="nl-NL" dirty="0"/>
              <a:t>REFERENTIES &amp; VERDER LEZEN </a:t>
            </a:r>
            <a:endParaRPr lang="nl-BE" dirty="0"/>
          </a:p>
        </p:txBody>
      </p:sp>
      <p:sp>
        <p:nvSpPr>
          <p:cNvPr id="4" name="Tijdelijke aanduiding voor inhoud 3">
            <a:extLst>
              <a:ext uri="{FF2B5EF4-FFF2-40B4-BE49-F238E27FC236}">
                <a16:creationId xmlns:a16="http://schemas.microsoft.com/office/drawing/2014/main" id="{235BA4D1-CCAB-7A0D-E5A5-D2A28701DDD0}"/>
              </a:ext>
            </a:extLst>
          </p:cNvPr>
          <p:cNvSpPr>
            <a:spLocks noGrp="1"/>
          </p:cNvSpPr>
          <p:nvPr>
            <p:ph idx="1"/>
          </p:nvPr>
        </p:nvSpPr>
        <p:spPr>
          <a:xfrm>
            <a:off x="1311215" y="1958197"/>
            <a:ext cx="10042585" cy="4218766"/>
          </a:xfrm>
        </p:spPr>
        <p:txBody>
          <a:bodyPr>
            <a:normAutofit lnSpcReduction="10000"/>
          </a:bodyPr>
          <a:lstStyle/>
          <a:p>
            <a:pPr fontAlgn="base"/>
            <a:r>
              <a:rPr lang="nl-NL" sz="2400" b="1" dirty="0"/>
              <a:t>Richtlijnen bij oncologische nazorg – Eerstelijn Antwerpen</a:t>
            </a:r>
            <a:r>
              <a:rPr lang="nl-NL" sz="2400" dirty="0"/>
              <a:t> </a:t>
            </a:r>
          </a:p>
          <a:p>
            <a:pPr marL="0" indent="0" fontAlgn="base">
              <a:buNone/>
            </a:pPr>
            <a:r>
              <a:rPr lang="nl-NL" sz="2400" dirty="0">
                <a:hlinkClick r:id="rId3"/>
              </a:rPr>
              <a:t>Het project van Eerstelijn Antwerpen biedt ondersteuning aan zorgverleners in de regio Antwerpen. </a:t>
            </a:r>
            <a:endParaRPr lang="nl-NL" sz="2400" dirty="0"/>
          </a:p>
          <a:p>
            <a:pPr fontAlgn="base"/>
            <a:r>
              <a:rPr lang="nl-NL" sz="2400" b="1" dirty="0"/>
              <a:t>E-handboek van Sciensano over oncologische nazorg</a:t>
            </a:r>
            <a:r>
              <a:rPr lang="nl-NL" sz="2400" dirty="0"/>
              <a:t> </a:t>
            </a:r>
          </a:p>
          <a:p>
            <a:pPr marL="0" indent="0" fontAlgn="base">
              <a:buNone/>
            </a:pPr>
            <a:r>
              <a:rPr lang="nl-NL" sz="2400" dirty="0"/>
              <a:t>Sciensano heeft het project "Belgisch Handboek voor (</a:t>
            </a:r>
            <a:r>
              <a:rPr lang="nl-NL" sz="2400" dirty="0" err="1"/>
              <a:t>Hemato</a:t>
            </a:r>
            <a:r>
              <a:rPr lang="nl-NL" sz="2400" dirty="0"/>
              <a:t>-)Oncologisch Ondersteunende Zorg" ontwikkeld. Dit handboek biedt een </a:t>
            </a:r>
            <a:r>
              <a:rPr lang="nl-NL" sz="2400" dirty="0" err="1"/>
              <a:t>webtool</a:t>
            </a:r>
            <a:r>
              <a:rPr lang="nl-NL" sz="2400" dirty="0"/>
              <a:t> die zorgverleners helpt bij het doorverwijzen van patiënten naar ondersteunende zorg. Het is bedoeld voor zowel zorgverleners als patiënten en bevat informatie over psychosociale zorg, palliatieve zorg, en revalidatie. Je kunt het handboek raadplegen via de volgende link: </a:t>
            </a:r>
          </a:p>
          <a:p>
            <a:pPr marL="0" indent="0" fontAlgn="base">
              <a:buNone/>
            </a:pPr>
            <a:r>
              <a:rPr lang="nl-NL" sz="2400" dirty="0">
                <a:hlinkClick r:id="rId4"/>
              </a:rPr>
              <a:t>https://www.sciensano.be/nl/projecten/belgisch-handboek-voor-hemato-oncologisch-ondersteunende-zorg-beoncosup</a:t>
            </a:r>
            <a:r>
              <a:rPr lang="nl-NL" sz="2400" dirty="0"/>
              <a:t> </a:t>
            </a:r>
          </a:p>
          <a:p>
            <a:pPr marL="457200" lvl="1" indent="0">
              <a:buNone/>
            </a:pPr>
            <a:endParaRPr lang="nl-NL" sz="2200" dirty="0"/>
          </a:p>
          <a:p>
            <a:pPr marL="0" lvl="0" indent="0">
              <a:buNone/>
            </a:pPr>
            <a:endParaRPr lang="nl-BE" dirty="0"/>
          </a:p>
        </p:txBody>
      </p:sp>
      <p:sp>
        <p:nvSpPr>
          <p:cNvPr id="2" name="Tijdelijke aanduiding voor dianummer 1">
            <a:extLst>
              <a:ext uri="{FF2B5EF4-FFF2-40B4-BE49-F238E27FC236}">
                <a16:creationId xmlns:a16="http://schemas.microsoft.com/office/drawing/2014/main" id="{D714B408-8101-8561-D9B5-EE9A7B469024}"/>
              </a:ext>
            </a:extLst>
          </p:cNvPr>
          <p:cNvSpPr>
            <a:spLocks noGrp="1"/>
          </p:cNvSpPr>
          <p:nvPr>
            <p:ph type="sldNum" sz="quarter" idx="12"/>
          </p:nvPr>
        </p:nvSpPr>
        <p:spPr/>
        <p:txBody>
          <a:bodyPr/>
          <a:lstStyle/>
          <a:p>
            <a:fld id="{C33FC180-8EA5-475A-B9A7-FCE9C8B4CFB8}" type="slidenum">
              <a:rPr lang="nl-BE" smtClean="0"/>
              <a:pPr/>
              <a:t>56</a:t>
            </a:fld>
            <a:endParaRPr lang="nl-BE" dirty="0"/>
          </a:p>
        </p:txBody>
      </p:sp>
    </p:spTree>
    <p:extLst>
      <p:ext uri="{BB962C8B-B14F-4D97-AF65-F5344CB8AC3E}">
        <p14:creationId xmlns:p14="http://schemas.microsoft.com/office/powerpoint/2010/main" val="30128649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45C40-26EB-1761-B118-2AA339A4FB1B}"/>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74F0DE76-6FDF-C53A-001F-85879F1B85A0}"/>
              </a:ext>
            </a:extLst>
          </p:cNvPr>
          <p:cNvSpPr>
            <a:spLocks noGrp="1"/>
          </p:cNvSpPr>
          <p:nvPr>
            <p:ph type="title"/>
          </p:nvPr>
        </p:nvSpPr>
        <p:spPr>
          <a:xfrm>
            <a:off x="1397478" y="365125"/>
            <a:ext cx="9956322" cy="1843237"/>
          </a:xfrm>
        </p:spPr>
        <p:txBody>
          <a:bodyPr>
            <a:normAutofit/>
          </a:bodyPr>
          <a:lstStyle/>
          <a:p>
            <a:r>
              <a:rPr lang="nl-NL" dirty="0"/>
              <a:t>REFERENTIES &amp; VERDER LEZEN  </a:t>
            </a:r>
            <a:endParaRPr lang="nl-BE" dirty="0"/>
          </a:p>
        </p:txBody>
      </p:sp>
      <p:sp>
        <p:nvSpPr>
          <p:cNvPr id="4" name="Tijdelijke aanduiding voor inhoud 3">
            <a:extLst>
              <a:ext uri="{FF2B5EF4-FFF2-40B4-BE49-F238E27FC236}">
                <a16:creationId xmlns:a16="http://schemas.microsoft.com/office/drawing/2014/main" id="{8B797F9A-8323-FFD5-5D01-5158B45A026B}"/>
              </a:ext>
            </a:extLst>
          </p:cNvPr>
          <p:cNvSpPr>
            <a:spLocks noGrp="1"/>
          </p:cNvSpPr>
          <p:nvPr>
            <p:ph idx="1"/>
          </p:nvPr>
        </p:nvSpPr>
        <p:spPr>
          <a:xfrm>
            <a:off x="1311215" y="1958197"/>
            <a:ext cx="10042585" cy="4218766"/>
          </a:xfrm>
        </p:spPr>
        <p:txBody>
          <a:bodyPr>
            <a:normAutofit/>
          </a:bodyPr>
          <a:lstStyle/>
          <a:p>
            <a:pPr marL="0" indent="0">
              <a:buNone/>
            </a:pPr>
            <a:endParaRPr lang="nl-NL" sz="2200" dirty="0"/>
          </a:p>
          <a:p>
            <a:pPr fontAlgn="base"/>
            <a:r>
              <a:rPr lang="nl-NL" sz="2400" dirty="0">
                <a:hlinkClick r:id="rId3"/>
              </a:rPr>
              <a:t>https://www.ucanact.org/</a:t>
            </a:r>
            <a:endParaRPr lang="nl-NL" sz="2400" dirty="0"/>
          </a:p>
          <a:p>
            <a:pPr fontAlgn="base"/>
            <a:r>
              <a:rPr lang="nl-NL" sz="2400" dirty="0"/>
              <a:t>Exercise </a:t>
            </a:r>
            <a:r>
              <a:rPr lang="nl-NL" sz="2400" dirty="0" err="1"/>
              <a:t>medicine</a:t>
            </a:r>
            <a:r>
              <a:rPr lang="nl-NL" sz="2400" dirty="0"/>
              <a:t> in </a:t>
            </a:r>
            <a:r>
              <a:rPr lang="nl-NL" sz="2400" dirty="0" err="1"/>
              <a:t>cancer</a:t>
            </a:r>
            <a:r>
              <a:rPr lang="nl-NL" sz="2400" dirty="0"/>
              <a:t> care, </a:t>
            </a:r>
            <a:r>
              <a:rPr lang="nl-NL" sz="2400" dirty="0">
                <a:hlinkClick r:id="rId4"/>
              </a:rPr>
              <a:t>https://pubmed.ncbi.nlm.nih.gov/32233341/</a:t>
            </a:r>
            <a:r>
              <a:rPr lang="nl-NL" sz="2400" dirty="0"/>
              <a:t> (artikel in bijlage)</a:t>
            </a:r>
          </a:p>
          <a:p>
            <a:pPr fontAlgn="base"/>
            <a:r>
              <a:rPr lang="nl-NL" sz="2400" dirty="0">
                <a:hlinkClick r:id="rId5"/>
              </a:rPr>
              <a:t>https://www.exerciseismedicine.org/eim-in-action/moving-through-cancer-2/</a:t>
            </a:r>
            <a:r>
              <a:rPr lang="nl-NL" sz="2400" dirty="0"/>
              <a:t> </a:t>
            </a:r>
          </a:p>
          <a:p>
            <a:pPr marL="0" indent="0" fontAlgn="base">
              <a:buNone/>
            </a:pPr>
            <a:r>
              <a:rPr lang="nl-NL" sz="2400" dirty="0"/>
              <a:t> </a:t>
            </a:r>
          </a:p>
          <a:p>
            <a:pPr marL="0" indent="0" fontAlgn="base">
              <a:buNone/>
            </a:pPr>
            <a:endParaRPr lang="nl-NL" sz="2400" b="1" dirty="0"/>
          </a:p>
          <a:p>
            <a:pPr marL="0" indent="0" fontAlgn="base">
              <a:buNone/>
            </a:pPr>
            <a:endParaRPr lang="nl-NL" sz="2200" dirty="0"/>
          </a:p>
          <a:p>
            <a:pPr marL="0" lvl="0" indent="0">
              <a:buNone/>
            </a:pPr>
            <a:endParaRPr lang="nl-BE" dirty="0"/>
          </a:p>
        </p:txBody>
      </p:sp>
      <p:sp>
        <p:nvSpPr>
          <p:cNvPr id="2" name="Tijdelijke aanduiding voor dianummer 1">
            <a:extLst>
              <a:ext uri="{FF2B5EF4-FFF2-40B4-BE49-F238E27FC236}">
                <a16:creationId xmlns:a16="http://schemas.microsoft.com/office/drawing/2014/main" id="{A20CB0FF-FFC5-F186-8EC9-C85AAE4A4C23}"/>
              </a:ext>
            </a:extLst>
          </p:cNvPr>
          <p:cNvSpPr>
            <a:spLocks noGrp="1"/>
          </p:cNvSpPr>
          <p:nvPr>
            <p:ph type="sldNum" sz="quarter" idx="12"/>
          </p:nvPr>
        </p:nvSpPr>
        <p:spPr/>
        <p:txBody>
          <a:bodyPr/>
          <a:lstStyle/>
          <a:p>
            <a:fld id="{C33FC180-8EA5-475A-B9A7-FCE9C8B4CFB8}" type="slidenum">
              <a:rPr lang="nl-BE" smtClean="0"/>
              <a:pPr/>
              <a:t>57</a:t>
            </a:fld>
            <a:endParaRPr lang="nl-BE" dirty="0"/>
          </a:p>
        </p:txBody>
      </p:sp>
    </p:spTree>
    <p:extLst>
      <p:ext uri="{BB962C8B-B14F-4D97-AF65-F5344CB8AC3E}">
        <p14:creationId xmlns:p14="http://schemas.microsoft.com/office/powerpoint/2010/main" val="557019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9FC5E-7348-D740-6DA7-9DA002A544DD}"/>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B7E3EF2A-0457-44CA-22AD-594DD7C5BD8B}"/>
              </a:ext>
            </a:extLst>
          </p:cNvPr>
          <p:cNvSpPr>
            <a:spLocks noGrp="1"/>
          </p:cNvSpPr>
          <p:nvPr>
            <p:ph type="title"/>
          </p:nvPr>
        </p:nvSpPr>
        <p:spPr/>
        <p:txBody>
          <a:bodyPr>
            <a:normAutofit/>
          </a:bodyPr>
          <a:lstStyle/>
          <a:p>
            <a:r>
              <a:rPr lang="nl-BE" dirty="0"/>
              <a:t>Inleiding</a:t>
            </a:r>
            <a:endParaRPr lang="nl-NL" dirty="0"/>
          </a:p>
        </p:txBody>
      </p:sp>
      <p:sp>
        <p:nvSpPr>
          <p:cNvPr id="4" name="Tijdelijke aanduiding voor inhoud 3">
            <a:extLst>
              <a:ext uri="{FF2B5EF4-FFF2-40B4-BE49-F238E27FC236}">
                <a16:creationId xmlns:a16="http://schemas.microsoft.com/office/drawing/2014/main" id="{D103B313-4117-EB48-4E18-5DD1D5CDC731}"/>
              </a:ext>
            </a:extLst>
          </p:cNvPr>
          <p:cNvSpPr>
            <a:spLocks noGrp="1"/>
          </p:cNvSpPr>
          <p:nvPr>
            <p:ph idx="1"/>
          </p:nvPr>
        </p:nvSpPr>
        <p:spPr/>
        <p:txBody>
          <a:bodyPr>
            <a:normAutofit fontScale="92500"/>
          </a:bodyPr>
          <a:lstStyle/>
          <a:p>
            <a:pPr marL="0" lvl="0" indent="0">
              <a:buNone/>
            </a:pPr>
            <a:r>
              <a:rPr lang="nl-NL" dirty="0"/>
              <a:t>Waarom is dit relevant voor u als huisarts of kinesitherapeut? </a:t>
            </a:r>
          </a:p>
          <a:p>
            <a:pPr marL="0" lvl="0" indent="0">
              <a:buNone/>
            </a:pPr>
            <a:endParaRPr lang="nl-NL" dirty="0"/>
          </a:p>
          <a:p>
            <a:pPr marL="342900" lvl="0" indent="-342900"/>
            <a:r>
              <a:rPr lang="nl-NL" b="1" dirty="0"/>
              <a:t>Sleutelrol van de arts</a:t>
            </a:r>
            <a:r>
              <a:rPr lang="nl-NL" dirty="0"/>
              <a:t>: nog geen directe toegang van kinesitherapie in België, doorverwijzing en voorschrift zijn essentieel</a:t>
            </a:r>
          </a:p>
          <a:p>
            <a:pPr marL="342900" lvl="0" indent="-342900"/>
            <a:r>
              <a:rPr lang="nl-NL" b="1" dirty="0"/>
              <a:t>Bewustmaking en samenwerking</a:t>
            </a:r>
            <a:r>
              <a:rPr lang="nl-NL" dirty="0"/>
              <a:t>: tijdige doorverwijzing verhoogt kwaliteit en effectiviteit van zorg</a:t>
            </a:r>
            <a:endParaRPr lang="nl-BE" dirty="0"/>
          </a:p>
          <a:p>
            <a:pPr marL="342900" lvl="0" indent="-342900"/>
            <a:r>
              <a:rPr lang="nl-NL" b="1" dirty="0"/>
              <a:t>Toenemende zorgnood</a:t>
            </a:r>
            <a:r>
              <a:rPr lang="nl-NL" dirty="0"/>
              <a:t>: stijgende kankerincidentie, vergrijzing en sedentaire leefstijl</a:t>
            </a:r>
          </a:p>
          <a:p>
            <a:pPr marL="342900" lvl="0" indent="-342900"/>
            <a:r>
              <a:rPr lang="nl-NL" b="1" dirty="0"/>
              <a:t>Nood aan geïntegreerde en preventieve zorg </a:t>
            </a:r>
          </a:p>
          <a:p>
            <a:pPr marL="342900" lvl="0" indent="-342900"/>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1AF5B9D1-185E-BF1F-5A46-F2DE0AC7E933}"/>
              </a:ext>
            </a:extLst>
          </p:cNvPr>
          <p:cNvSpPr>
            <a:spLocks noGrp="1"/>
          </p:cNvSpPr>
          <p:nvPr>
            <p:ph type="sldNum" sz="quarter" idx="12"/>
          </p:nvPr>
        </p:nvSpPr>
        <p:spPr/>
        <p:txBody>
          <a:bodyPr/>
          <a:lstStyle/>
          <a:p>
            <a:fld id="{C33FC180-8EA5-475A-B9A7-FCE9C8B4CFB8}" type="slidenum">
              <a:rPr lang="nl-BE" smtClean="0"/>
              <a:pPr/>
              <a:t>6</a:t>
            </a:fld>
            <a:endParaRPr lang="nl-BE" dirty="0"/>
          </a:p>
        </p:txBody>
      </p:sp>
    </p:spTree>
    <p:extLst>
      <p:ext uri="{BB962C8B-B14F-4D97-AF65-F5344CB8AC3E}">
        <p14:creationId xmlns:p14="http://schemas.microsoft.com/office/powerpoint/2010/main" val="53559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D2A7F-D849-9C91-6F02-4818E0ADF681}"/>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8D8F4B4C-8E05-FD98-2677-F6B20702992F}"/>
              </a:ext>
            </a:extLst>
          </p:cNvPr>
          <p:cNvSpPr>
            <a:spLocks noGrp="1"/>
          </p:cNvSpPr>
          <p:nvPr>
            <p:ph idx="1"/>
          </p:nvPr>
        </p:nvSpPr>
        <p:spPr/>
        <p:txBody>
          <a:bodyPr>
            <a:normAutofit/>
          </a:bodyPr>
          <a:lstStyle/>
          <a:p>
            <a:pPr marL="0" indent="0">
              <a:buNone/>
            </a:pPr>
            <a:endParaRPr lang="nl-BE" dirty="0"/>
          </a:p>
          <a:p>
            <a:pPr marL="342900" lvl="0" indent="-342900"/>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FFA78967-02F4-F130-1F1A-2913D9D6DB0C}"/>
              </a:ext>
            </a:extLst>
          </p:cNvPr>
          <p:cNvSpPr>
            <a:spLocks noGrp="1"/>
          </p:cNvSpPr>
          <p:nvPr>
            <p:ph type="sldNum" sz="quarter" idx="12"/>
          </p:nvPr>
        </p:nvSpPr>
        <p:spPr/>
        <p:txBody>
          <a:bodyPr/>
          <a:lstStyle/>
          <a:p>
            <a:fld id="{C33FC180-8EA5-475A-B9A7-FCE9C8B4CFB8}" type="slidenum">
              <a:rPr lang="nl-BE" smtClean="0"/>
              <a:pPr/>
              <a:t>7</a:t>
            </a:fld>
            <a:endParaRPr lang="nl-BE" dirty="0"/>
          </a:p>
        </p:txBody>
      </p:sp>
      <p:pic>
        <p:nvPicPr>
          <p:cNvPr id="6" name="Afbeelding 5" descr="Afbeelding met tekst, schermopname, software, Computerpictogram&#10;&#10;Door AI gegenereerde inhoud is mogelijk onjuist.">
            <a:extLst>
              <a:ext uri="{FF2B5EF4-FFF2-40B4-BE49-F238E27FC236}">
                <a16:creationId xmlns:a16="http://schemas.microsoft.com/office/drawing/2014/main" id="{D4A9564A-A504-05C5-26A8-DD7E9A806637}"/>
              </a:ext>
            </a:extLst>
          </p:cNvPr>
          <p:cNvPicPr>
            <a:picLocks noChangeAspect="1"/>
          </p:cNvPicPr>
          <p:nvPr/>
        </p:nvPicPr>
        <p:blipFill rotWithShape="1">
          <a:blip r:embed="rId3"/>
          <a:srcRect l="31526" t="18871" r="8179" b="26455"/>
          <a:stretch>
            <a:fillRect/>
          </a:stretch>
        </p:blipFill>
        <p:spPr bwMode="auto">
          <a:xfrm>
            <a:off x="1738647" y="280798"/>
            <a:ext cx="9300573" cy="5270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00593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83C4D-1666-E2D6-AA68-DECCFCC8E744}"/>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FB88ABE8-31B2-7102-549F-56A442E2DF3E}"/>
              </a:ext>
            </a:extLst>
          </p:cNvPr>
          <p:cNvSpPr>
            <a:spLocks noGrp="1"/>
          </p:cNvSpPr>
          <p:nvPr>
            <p:ph idx="1"/>
          </p:nvPr>
        </p:nvSpPr>
        <p:spPr/>
        <p:txBody>
          <a:bodyPr>
            <a:normAutofit/>
          </a:bodyPr>
          <a:lstStyle/>
          <a:p>
            <a:pPr marL="0" indent="0">
              <a:buNone/>
            </a:pPr>
            <a:endParaRPr lang="nl-BE" dirty="0"/>
          </a:p>
          <a:p>
            <a:pPr marL="342900" lvl="0" indent="-342900"/>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6C903D1A-0EBF-EE3C-62F0-FA09F17FFE63}"/>
              </a:ext>
            </a:extLst>
          </p:cNvPr>
          <p:cNvSpPr>
            <a:spLocks noGrp="1"/>
          </p:cNvSpPr>
          <p:nvPr>
            <p:ph type="sldNum" sz="quarter" idx="12"/>
          </p:nvPr>
        </p:nvSpPr>
        <p:spPr/>
        <p:txBody>
          <a:bodyPr/>
          <a:lstStyle/>
          <a:p>
            <a:fld id="{C33FC180-8EA5-475A-B9A7-FCE9C8B4CFB8}" type="slidenum">
              <a:rPr lang="nl-BE" smtClean="0"/>
              <a:pPr/>
              <a:t>8</a:t>
            </a:fld>
            <a:endParaRPr lang="nl-BE" dirty="0"/>
          </a:p>
        </p:txBody>
      </p:sp>
      <p:pic>
        <p:nvPicPr>
          <p:cNvPr id="5" name="Afbeelding 4" descr="Afbeelding met tekst, kaart, schermopname, software&#10;&#10;Door AI gegenereerde inhoud is mogelijk onjuist.">
            <a:extLst>
              <a:ext uri="{FF2B5EF4-FFF2-40B4-BE49-F238E27FC236}">
                <a16:creationId xmlns:a16="http://schemas.microsoft.com/office/drawing/2014/main" id="{8C587482-FE28-F834-55AC-6E19CD664CD4}"/>
              </a:ext>
            </a:extLst>
          </p:cNvPr>
          <p:cNvPicPr>
            <a:picLocks noChangeAspect="1"/>
          </p:cNvPicPr>
          <p:nvPr/>
        </p:nvPicPr>
        <p:blipFill rotWithShape="1">
          <a:blip r:embed="rId3"/>
          <a:srcRect l="32628" t="20812" r="10273" b="9523"/>
          <a:stretch>
            <a:fillRect/>
          </a:stretch>
        </p:blipFill>
        <p:spPr bwMode="auto">
          <a:xfrm>
            <a:off x="2165609" y="56427"/>
            <a:ext cx="8144116" cy="62102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16006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CA101-C5F0-E1B6-ED91-48D82C842596}"/>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D13A7110-E6B7-3461-51A0-C29097561EB6}"/>
              </a:ext>
            </a:extLst>
          </p:cNvPr>
          <p:cNvSpPr>
            <a:spLocks noGrp="1"/>
          </p:cNvSpPr>
          <p:nvPr>
            <p:ph idx="1"/>
          </p:nvPr>
        </p:nvSpPr>
        <p:spPr/>
        <p:txBody>
          <a:bodyPr>
            <a:normAutofit/>
          </a:bodyPr>
          <a:lstStyle/>
          <a:p>
            <a:pPr marL="0" indent="0">
              <a:buNone/>
            </a:pPr>
            <a:endParaRPr lang="nl-BE" dirty="0"/>
          </a:p>
          <a:p>
            <a:pPr marL="342900" lvl="0" indent="-342900"/>
            <a:endParaRPr lang="nl-NL" dirty="0"/>
          </a:p>
          <a:p>
            <a:pPr marL="0" lvl="0" indent="0">
              <a:buNone/>
            </a:pPr>
            <a:endParaRPr lang="nl-NL" dirty="0"/>
          </a:p>
          <a:p>
            <a:pPr marL="0" lvl="0" indent="0">
              <a:buNone/>
            </a:pPr>
            <a:endParaRPr lang="nl-BE" dirty="0"/>
          </a:p>
        </p:txBody>
      </p:sp>
      <p:sp>
        <p:nvSpPr>
          <p:cNvPr id="2" name="Tijdelijke aanduiding voor dianummer 1">
            <a:extLst>
              <a:ext uri="{FF2B5EF4-FFF2-40B4-BE49-F238E27FC236}">
                <a16:creationId xmlns:a16="http://schemas.microsoft.com/office/drawing/2014/main" id="{748D1FA2-5FD1-A09F-255B-5EEFCF33A505}"/>
              </a:ext>
            </a:extLst>
          </p:cNvPr>
          <p:cNvSpPr>
            <a:spLocks noGrp="1"/>
          </p:cNvSpPr>
          <p:nvPr>
            <p:ph type="sldNum" sz="quarter" idx="12"/>
          </p:nvPr>
        </p:nvSpPr>
        <p:spPr/>
        <p:txBody>
          <a:bodyPr/>
          <a:lstStyle/>
          <a:p>
            <a:fld id="{C33FC180-8EA5-475A-B9A7-FCE9C8B4CFB8}" type="slidenum">
              <a:rPr lang="nl-BE" smtClean="0"/>
              <a:pPr/>
              <a:t>9</a:t>
            </a:fld>
            <a:endParaRPr lang="nl-BE" dirty="0"/>
          </a:p>
        </p:txBody>
      </p:sp>
      <p:pic>
        <p:nvPicPr>
          <p:cNvPr id="6" name="Afbeelding 5" descr="Afbeelding met tekst, schermopname, software, Computerpictogram&#10;&#10;Door AI gegenereerde inhoud is mogelijk onjuist.">
            <a:extLst>
              <a:ext uri="{FF2B5EF4-FFF2-40B4-BE49-F238E27FC236}">
                <a16:creationId xmlns:a16="http://schemas.microsoft.com/office/drawing/2014/main" id="{CC3E2070-9871-D4B7-B3B5-899389623961}"/>
              </a:ext>
            </a:extLst>
          </p:cNvPr>
          <p:cNvPicPr>
            <a:picLocks noChangeAspect="1"/>
          </p:cNvPicPr>
          <p:nvPr/>
        </p:nvPicPr>
        <p:blipFill rotWithShape="1">
          <a:blip r:embed="rId3"/>
          <a:srcRect l="35274" t="23104" r="9722" b="5996"/>
          <a:stretch>
            <a:fillRect/>
          </a:stretch>
        </p:blipFill>
        <p:spPr bwMode="auto">
          <a:xfrm>
            <a:off x="2626587" y="0"/>
            <a:ext cx="7498104" cy="60404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47381418"/>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KO" id="{162351FF-9B7F-451F-8E86-57EE1B270824}" vid="{0CC0E134-7C77-4D9A-9105-25DD976980D8}"/>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TotalTime>
  <Words>1442</Words>
  <Application>Microsoft Office PowerPoint</Application>
  <PresentationFormat>Breedbeeld</PresentationFormat>
  <Paragraphs>329</Paragraphs>
  <Slides>57</Slides>
  <Notes>41</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57</vt:i4>
      </vt:variant>
    </vt:vector>
  </HeadingPairs>
  <TitlesOfParts>
    <vt:vector size="63" baseType="lpstr">
      <vt:lpstr>Arial</vt:lpstr>
      <vt:lpstr>Calibri</vt:lpstr>
      <vt:lpstr>Calibri Light</vt:lpstr>
      <vt:lpstr>Segoe UI</vt:lpstr>
      <vt:lpstr>Wingdings</vt:lpstr>
      <vt:lpstr>Kantoorthema</vt:lpstr>
      <vt:lpstr>PowerPoint-presentatie</vt:lpstr>
      <vt:lpstr>Hoe ziet deze bijeenkomst eruit?</vt:lpstr>
      <vt:lpstr>Kennismaking:  Tafelronde</vt:lpstr>
      <vt:lpstr>Thema’s</vt:lpstr>
      <vt:lpstr>PowerPoint-presentatie</vt:lpstr>
      <vt:lpstr>Inleiding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Het belang van een gezonde levensstijl en beweging </vt:lpstr>
      <vt:lpstr>Het belang van een gezonde levensstijl en beweging: infographics </vt:lpstr>
      <vt:lpstr>PowerPoint-presentatie</vt:lpstr>
      <vt:lpstr>PowerPoint-presentatie</vt:lpstr>
      <vt:lpstr>Wat gebeurt er op celniveau? Gezonde cel vs. Kankercel </vt:lpstr>
      <vt:lpstr>Wat gebeurt er op celniveau? Hoe beweging beschermt </vt:lpstr>
      <vt:lpstr>Wat gebeurt er op celniveau? Hoe beweging beschermt </vt:lpstr>
      <vt:lpstr>Tijdens de behandeling: Onder controle houden van nevenwerkingen</vt:lpstr>
      <vt:lpstr>Tijdens de behandeling: Onder controle houden van nevenwerkingen</vt:lpstr>
      <vt:lpstr>Langetermijn: secundaire en tertiaire preventie </vt:lpstr>
      <vt:lpstr>Praktische implementatie</vt:lpstr>
      <vt:lpstr>REFERENTIES &amp; VERDER LEZEN</vt:lpstr>
      <vt:lpstr>PowerPoint-presentatie</vt:lpstr>
      <vt:lpstr>Introductie </vt:lpstr>
      <vt:lpstr>Overzicht KNGF-richtlijn Wat is de KNGF-richtlijn?  </vt:lpstr>
      <vt:lpstr>Overzicht KNGF-richtlijn Beschikbare versies  </vt:lpstr>
      <vt:lpstr>  </vt:lpstr>
      <vt:lpstr>  </vt:lpstr>
      <vt:lpstr>  </vt:lpstr>
      <vt:lpstr>  </vt:lpstr>
      <vt:lpstr>  </vt:lpstr>
      <vt:lpstr>  </vt:lpstr>
      <vt:lpstr>  </vt:lpstr>
      <vt:lpstr>  </vt:lpstr>
      <vt:lpstr>Veelvoorkomende neveneffecten:  wat doe je ermee?</vt:lpstr>
      <vt:lpstr> </vt:lpstr>
      <vt:lpstr>Praktijkrichtlijnen</vt:lpstr>
      <vt:lpstr>Screening en meetinstrumenten  Belang van correcte screening </vt:lpstr>
      <vt:lpstr>Screening en meetinstrumenten  Wanneer doorverwijzen? </vt:lpstr>
      <vt:lpstr>De rol van de kinesitherapeut Aanpassen oefenprogramma</vt:lpstr>
      <vt:lpstr>De rol van de kinesitherapeut Aanpassen oefenprogramma</vt:lpstr>
      <vt:lpstr>De rol van de kinesitherapeut Aanpassen oefenprogramma</vt:lpstr>
      <vt:lpstr>De rol van de kinesitherapeut en anderen Gedragsverandering stimuleren </vt:lpstr>
      <vt:lpstr>Samenwerking huisarts – kinesitherapeut  </vt:lpstr>
      <vt:lpstr>Conclusie </vt:lpstr>
      <vt:lpstr>PowerPoint-presentatie</vt:lpstr>
      <vt:lpstr>Waarom?  </vt:lpstr>
      <vt:lpstr>Belang van symptoomgerichte aanpak </vt:lpstr>
      <vt:lpstr>Wat is oefentherapie? </vt:lpstr>
      <vt:lpstr>De rol van de (huis)arts </vt:lpstr>
      <vt:lpstr>Conclusie </vt:lpstr>
      <vt:lpstr>REFERENTIES &amp; VERDER LEZEN </vt:lpstr>
      <vt:lpstr>REFERENTIES &amp; VERDER LEZEN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Sita Vreeling</dc:creator>
  <cp:lastModifiedBy>Sita Vreeling</cp:lastModifiedBy>
  <cp:revision>153</cp:revision>
  <dcterms:created xsi:type="dcterms:W3CDTF">2020-08-24T09:17:30Z</dcterms:created>
  <dcterms:modified xsi:type="dcterms:W3CDTF">2026-02-12T12:09:50Z</dcterms:modified>
</cp:coreProperties>
</file>